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59" r:id="rId5"/>
    <p:sldId id="260" r:id="rId6"/>
    <p:sldId id="261" r:id="rId7"/>
    <p:sldId id="262" r:id="rId8"/>
    <p:sldId id="263" r:id="rId9"/>
    <p:sldId id="265" r:id="rId10"/>
    <p:sldId id="279" r:id="rId11"/>
    <p:sldId id="269" r:id="rId12"/>
    <p:sldId id="270" r:id="rId13"/>
    <p:sldId id="280" r:id="rId14"/>
    <p:sldId id="278" r:id="rId15"/>
    <p:sldId id="281" r:id="rId16"/>
    <p:sldId id="277" r:id="rId17"/>
    <p:sldId id="276" r:id="rId18"/>
    <p:sldId id="275" r:id="rId19"/>
    <p:sldId id="273" r:id="rId20"/>
    <p:sldId id="272" r:id="rId21"/>
    <p:sldId id="282" r:id="rId22"/>
    <p:sldId id="283" r:id="rId23"/>
    <p:sldId id="284" r:id="rId24"/>
    <p:sldId id="285" r:id="rId25"/>
    <p:sldId id="286" r:id="rId26"/>
    <p:sldId id="266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81B"/>
    <a:srgbClr val="9D2383"/>
    <a:srgbClr val="1549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A3D23C-7812-4954-85C8-596744E36705}" type="datetimeFigureOut">
              <a:rPr lang="pl-PL" smtClean="0"/>
              <a:pPr/>
              <a:t>2013-09-13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BA97F0-05ED-4706-9949-927C006884DA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D23C-7812-4954-85C8-596744E36705}" type="datetimeFigureOut">
              <a:rPr lang="pl-PL" smtClean="0"/>
              <a:pPr/>
              <a:t>2013-09-13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97F0-05ED-4706-9949-927C006884DA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D23C-7812-4954-85C8-596744E36705}" type="datetimeFigureOut">
              <a:rPr lang="pl-PL" smtClean="0"/>
              <a:pPr/>
              <a:t>2013-09-13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97F0-05ED-4706-9949-927C006884DA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D23C-7812-4954-85C8-596744E36705}" type="datetimeFigureOut">
              <a:rPr lang="pl-PL" smtClean="0"/>
              <a:pPr/>
              <a:t>2013-09-13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97F0-05ED-4706-9949-927C006884D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D23C-7812-4954-85C8-596744E36705}" type="datetimeFigureOut">
              <a:rPr lang="pl-PL" smtClean="0"/>
              <a:pPr/>
              <a:t>2013-09-13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97F0-05ED-4706-9949-927C006884D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D23C-7812-4954-85C8-596744E36705}" type="datetimeFigureOut">
              <a:rPr lang="pl-PL" smtClean="0"/>
              <a:pPr/>
              <a:t>2013-09-13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97F0-05ED-4706-9949-927C006884D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D23C-7812-4954-85C8-596744E36705}" type="datetimeFigureOut">
              <a:rPr lang="pl-PL" smtClean="0"/>
              <a:pPr/>
              <a:t>2013-09-13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97F0-05ED-4706-9949-927C006884DA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D23C-7812-4954-85C8-596744E36705}" type="datetimeFigureOut">
              <a:rPr lang="pl-PL" smtClean="0"/>
              <a:pPr/>
              <a:t>2013-09-13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97F0-05ED-4706-9949-927C006884DA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D23C-7812-4954-85C8-596744E36705}" type="datetimeFigureOut">
              <a:rPr lang="pl-PL" smtClean="0"/>
              <a:pPr/>
              <a:t>2013-09-13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97F0-05ED-4706-9949-927C006884D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D23C-7812-4954-85C8-596744E36705}" type="datetimeFigureOut">
              <a:rPr lang="pl-PL" smtClean="0"/>
              <a:pPr/>
              <a:t>2013-09-13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97F0-05ED-4706-9949-927C006884D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D23C-7812-4954-85C8-596744E36705}" type="datetimeFigureOut">
              <a:rPr lang="pl-PL" smtClean="0"/>
              <a:pPr/>
              <a:t>2013-09-13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97F0-05ED-4706-9949-927C006884D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EA3D23C-7812-4954-85C8-596744E36705}" type="datetimeFigureOut">
              <a:rPr lang="pl-PL" smtClean="0"/>
              <a:pPr/>
              <a:t>2013-09-13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EBA97F0-05ED-4706-9949-927C006884D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effectLst/>
              </a:rPr>
              <a:t>Dział 94(438) </a:t>
            </a:r>
            <a:br>
              <a:rPr lang="pl-PL" sz="3200" b="1" dirty="0" smtClean="0">
                <a:effectLst/>
              </a:rPr>
            </a:br>
            <a:r>
              <a:rPr lang="pl-PL" sz="3200" b="1" dirty="0" smtClean="0">
                <a:effectLst/>
              </a:rPr>
              <a:t>w perspektywie nowego wydania </a:t>
            </a:r>
            <a:br>
              <a:rPr lang="pl-PL" sz="3200" b="1" dirty="0" smtClean="0">
                <a:effectLst/>
              </a:rPr>
            </a:br>
            <a:r>
              <a:rPr lang="pl-PL" sz="3200" b="1" dirty="0" smtClean="0">
                <a:effectLst/>
              </a:rPr>
              <a:t>tablic skróconych UKD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2613466"/>
          </a:xfrm>
        </p:spPr>
        <p:txBody>
          <a:bodyPr>
            <a:normAutofit/>
          </a:bodyPr>
          <a:lstStyle/>
          <a:p>
            <a:endParaRPr lang="pl-PL" sz="3600" b="1" dirty="0" smtClean="0"/>
          </a:p>
          <a:p>
            <a:r>
              <a:rPr lang="pl-PL" sz="2000" b="1" dirty="0" smtClean="0"/>
              <a:t>Anna </a:t>
            </a:r>
            <a:r>
              <a:rPr lang="pl-PL" sz="2000" b="1" dirty="0" err="1" smtClean="0"/>
              <a:t>Marsula</a:t>
            </a:r>
            <a:endParaRPr lang="pl-PL" sz="2000" b="1" dirty="0" smtClean="0"/>
          </a:p>
          <a:p>
            <a:r>
              <a:rPr lang="pl-PL" sz="2000" dirty="0" smtClean="0"/>
              <a:t>Pracownia UKD – Instytut Bibliograficzny BN</a:t>
            </a:r>
          </a:p>
          <a:p>
            <a:endParaRPr lang="pl-PL" sz="2000" dirty="0" smtClean="0"/>
          </a:p>
          <a:p>
            <a:r>
              <a:rPr lang="pl-PL" sz="2000" b="1" dirty="0" smtClean="0">
                <a:effectLst/>
              </a:rPr>
              <a:t>XV Ogólnopolskie Warsztaty JHP BN i UKD</a:t>
            </a:r>
            <a:r>
              <a:rPr lang="pl-PL" sz="2000" dirty="0" smtClean="0">
                <a:effectLst/>
              </a:rPr>
              <a:t/>
            </a:r>
            <a:br>
              <a:rPr lang="pl-PL" sz="2000" dirty="0" smtClean="0">
                <a:effectLst/>
              </a:rPr>
            </a:br>
            <a:r>
              <a:rPr lang="pl-PL" sz="2000" b="1" dirty="0" smtClean="0">
                <a:effectLst/>
              </a:rPr>
              <a:t>Warszawa, 13 września 2013 r.</a:t>
            </a:r>
            <a:endParaRPr lang="pl-PL" sz="20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795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94(438).07	</a:t>
            </a:r>
          </a:p>
          <a:p>
            <a:pPr marL="449263" indent="-449263">
              <a:buNone/>
              <a:tabLst>
                <a:tab pos="363538" algn="l"/>
              </a:tabLst>
            </a:pPr>
            <a:r>
              <a:rPr lang="pl-PL" b="1" dirty="0"/>
              <a:t>	</a:t>
            </a:r>
            <a:r>
              <a:rPr lang="pl-PL" dirty="0" smtClean="0"/>
              <a:t>Polska pod zaborami, 1795-1918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94(438).071  </a:t>
            </a:r>
            <a:r>
              <a:rPr lang="pl-PL" dirty="0" smtClean="0"/>
              <a:t>Zabór rosyjski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94(438).072  </a:t>
            </a:r>
            <a:r>
              <a:rPr lang="pl-PL" dirty="0" smtClean="0"/>
              <a:t>Zabór pruski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94(438).073  </a:t>
            </a:r>
            <a:r>
              <a:rPr lang="pl-PL" dirty="0" smtClean="0"/>
              <a:t>Zabór austriacki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94(438)”1914/1918”</a:t>
            </a:r>
          </a:p>
          <a:p>
            <a:pPr marL="363538" indent="-363538" defTabSz="261938">
              <a:buNone/>
            </a:pPr>
            <a:r>
              <a:rPr lang="pl-PL" b="1" dirty="0"/>
              <a:t>	</a:t>
            </a:r>
            <a:r>
              <a:rPr lang="pl-PL" dirty="0" smtClean="0"/>
              <a:t>I wojna światowa, 1914-1918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94(438).078 </a:t>
            </a:r>
            <a:endParaRPr lang="pl-PL" dirty="0" smtClean="0"/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70C0"/>
                </a:solidFill>
              </a:rPr>
              <a:t>94(438)”1918/…”</a:t>
            </a:r>
            <a:r>
              <a:rPr lang="pl-PL" dirty="0" smtClean="0">
                <a:solidFill>
                  <a:srgbClr val="0070C0"/>
                </a:solidFill>
              </a:rPr>
              <a:t>	</a:t>
            </a:r>
          </a:p>
          <a:p>
            <a:pPr>
              <a:buNone/>
            </a:pPr>
            <a:r>
              <a:rPr lang="pl-PL" dirty="0" smtClean="0"/>
              <a:t>	Historia Polski od 1918 r. </a:t>
            </a:r>
          </a:p>
          <a:p>
            <a:pPr>
              <a:buNone/>
            </a:pPr>
            <a:endParaRPr lang="pl-PL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94(438).08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94(438)”1918/1939” </a:t>
            </a:r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dirty="0" smtClean="0"/>
              <a:t>Odrodzenie Polski. II Rzeczpospolita. </a:t>
            </a:r>
            <a:br>
              <a:rPr lang="pl-PL" dirty="0" smtClean="0"/>
            </a:br>
            <a:r>
              <a:rPr lang="en-US" dirty="0" err="1" smtClean="0"/>
              <a:t>Okres</a:t>
            </a:r>
            <a:r>
              <a:rPr lang="en-US" dirty="0" smtClean="0"/>
              <a:t> </a:t>
            </a:r>
            <a:r>
              <a:rPr lang="en-US" dirty="0" err="1" smtClean="0"/>
              <a:t>międzywojenny</a:t>
            </a:r>
            <a:r>
              <a:rPr lang="en-US" dirty="0" smtClean="0"/>
              <a:t>, 1918-1939</a:t>
            </a:r>
            <a:endParaRPr lang="pl-PL" dirty="0" smtClean="0"/>
          </a:p>
          <a:p>
            <a:pPr>
              <a:buNone/>
            </a:pPr>
            <a:endParaRPr lang="pl-PL" sz="1200" dirty="0" smtClean="0"/>
          </a:p>
          <a:p>
            <a:r>
              <a:rPr lang="pl-PL" b="1" dirty="0">
                <a:solidFill>
                  <a:srgbClr val="00B050"/>
                </a:solidFill>
              </a:rPr>
              <a:t>94(438).</a:t>
            </a:r>
            <a:r>
              <a:rPr lang="pl-PL" b="1" dirty="0" smtClean="0">
                <a:solidFill>
                  <a:srgbClr val="00B050"/>
                </a:solidFill>
              </a:rPr>
              <a:t>081</a:t>
            </a:r>
          </a:p>
          <a:p>
            <a:endParaRPr lang="pl-PL" sz="1200" b="1" dirty="0">
              <a:solidFill>
                <a:srgbClr val="00B050"/>
              </a:solidFill>
            </a:endParaRPr>
          </a:p>
          <a:p>
            <a:r>
              <a:rPr lang="pl-PL" b="1" dirty="0" smtClean="0"/>
              <a:t>94(438)”1919/1921” </a:t>
            </a:r>
          </a:p>
          <a:p>
            <a:pPr>
              <a:buNone/>
            </a:pPr>
            <a:r>
              <a:rPr lang="pl-PL" dirty="0" smtClean="0"/>
              <a:t>	Wojna polsko-radziecka (wojna polsko-bolszewicka), 1919-1921</a:t>
            </a:r>
          </a:p>
          <a:p>
            <a:pPr>
              <a:buNone/>
            </a:pPr>
            <a:endParaRPr lang="pl-PL" sz="1200" dirty="0" smtClean="0"/>
          </a:p>
          <a:p>
            <a:r>
              <a:rPr lang="pl-PL" b="1" dirty="0" smtClean="0">
                <a:solidFill>
                  <a:srgbClr val="0070C0"/>
                </a:solidFill>
              </a:rPr>
              <a:t>94(438)”1930/1935” </a:t>
            </a:r>
            <a:r>
              <a:rPr lang="pl-PL" dirty="0" smtClean="0"/>
              <a:t>Wielki kryzys gospodarczy, 1930-1935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94(438)"1939/1945”</a:t>
            </a:r>
          </a:p>
          <a:p>
            <a:pPr>
              <a:buNone/>
            </a:pPr>
            <a:r>
              <a:rPr lang="pl-PL" dirty="0" smtClean="0"/>
              <a:t>	II wojna światowa. Okupacja niemiecka </a:t>
            </a:r>
            <a:br>
              <a:rPr lang="pl-PL" dirty="0" smtClean="0"/>
            </a:br>
            <a:r>
              <a:rPr lang="pl-PL" dirty="0" smtClean="0"/>
              <a:t>(Obóz hitlerowski Auschwitz-Birkenau, </a:t>
            </a:r>
            <a:r>
              <a:rPr lang="pl-PL" dirty="0" err="1" smtClean="0"/>
              <a:t>Stutthof</a:t>
            </a:r>
            <a:r>
              <a:rPr lang="pl-PL" dirty="0" smtClean="0"/>
              <a:t>). Okupacja radziecka. Ruch oporu. </a:t>
            </a:r>
            <a:br>
              <a:rPr lang="pl-PL" dirty="0" smtClean="0"/>
            </a:br>
            <a:r>
              <a:rPr lang="pl-PL" dirty="0" smtClean="0"/>
              <a:t>Polskie Państwo Podziemne. Armia Krajowa. </a:t>
            </a:r>
            <a:br>
              <a:rPr lang="pl-PL" dirty="0" smtClean="0"/>
            </a:br>
            <a:r>
              <a:rPr lang="pl-PL" dirty="0" smtClean="0"/>
              <a:t>Rząd Polski na Uchodźstwie, 1939-1945</a:t>
            </a:r>
          </a:p>
          <a:p>
            <a:pPr>
              <a:buNone/>
            </a:pPr>
            <a:endParaRPr lang="pl-PL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94(438).082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94(438)”1939” </a:t>
            </a:r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dirty="0" smtClean="0"/>
              <a:t>Pakt Ribbentrop-Mołotow (pakt o nieagresji pomiędzy III Rzeszą i ZSRR). Najazd niemiecki. Inwazja radziecka. Rozbiór Polski pomiędzy Stalinem i Hitlerem. Rząd Polski na Uchodźstwie. Kampania wrześniowa, 1939 r.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94(438).082.3 </a:t>
            </a: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Udział Polski i Polaków w wojnie na Zachodzie. </a:t>
            </a:r>
          </a:p>
          <a:p>
            <a:pPr marL="363538" indent="-363538">
              <a:buNone/>
            </a:pPr>
            <a:r>
              <a:rPr lang="pl-PL" dirty="0" smtClean="0"/>
              <a:t>	Rząd emigracyjny (władze na uchodźstwie)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rgbClr val="0070C0"/>
                </a:solidFill>
              </a:rPr>
              <a:t>94(438)”1939.09”</a:t>
            </a:r>
            <a:r>
              <a:rPr lang="pl-PL" dirty="0" smtClean="0"/>
              <a:t>	Wrzesień 1939 r.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70C0"/>
                </a:solidFill>
              </a:rPr>
              <a:t>94(438)”1939.09.01” </a:t>
            </a:r>
            <a:r>
              <a:rPr lang="pl-PL" dirty="0" smtClean="0"/>
              <a:t>Najazd niemiecki na Polskę. 1.IX. 1939 r. 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70C0"/>
                </a:solidFill>
              </a:rPr>
              <a:t>94(438)”1939.09.17” </a:t>
            </a:r>
            <a:r>
              <a:rPr lang="pl-PL" dirty="0" smtClean="0"/>
              <a:t>Wkroczenie wojsk radzieckich do Polski, 17.IX.1939 r. 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94(438).082.1 </a:t>
            </a:r>
            <a:r>
              <a:rPr lang="pl-PL" dirty="0" smtClean="0"/>
              <a:t>Wrzesień 1939 r.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8193233" cy="3877815"/>
          </a:xfrm>
        </p:spPr>
        <p:txBody>
          <a:bodyPr>
            <a:normAutofit/>
          </a:bodyPr>
          <a:lstStyle/>
          <a:p>
            <a:r>
              <a:rPr lang="pl-PL" b="1" dirty="0" smtClean="0"/>
              <a:t>94(438)”1940” </a:t>
            </a:r>
            <a:r>
              <a:rPr lang="pl-PL" dirty="0" smtClean="0"/>
              <a:t>Zbrodnia katyńska, 1940 r.</a:t>
            </a:r>
          </a:p>
          <a:p>
            <a:pPr>
              <a:buNone/>
            </a:pPr>
            <a:endParaRPr lang="pl-PL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94(438).082.5 </a:t>
            </a:r>
            <a:r>
              <a:rPr lang="pl-PL" dirty="0" smtClean="0"/>
              <a:t>Działania radzieckie (stalinowskie) przeciw Polsce i obywatelom polskim m. in. </a:t>
            </a:r>
            <a:br>
              <a:rPr lang="pl-PL" dirty="0" smtClean="0"/>
            </a:br>
            <a:r>
              <a:rPr lang="pl-PL" dirty="0" smtClean="0"/>
              <a:t>wkroczenie wojsk radzieckich do Polski, 17.IX. 1939 r. Internowania, deportacje, więzienia, obozy pracy, </a:t>
            </a:r>
            <a:br>
              <a:rPr lang="pl-PL" dirty="0" smtClean="0"/>
            </a:br>
            <a:r>
              <a:rPr lang="pl-PL" dirty="0" smtClean="0"/>
              <a:t>łagry, Katyń</a:t>
            </a:r>
            <a:endParaRPr lang="pl-PL" b="1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sz="1800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8193233" cy="3877815"/>
          </a:xfrm>
        </p:spPr>
        <p:txBody>
          <a:bodyPr/>
          <a:lstStyle/>
          <a:p>
            <a:r>
              <a:rPr lang="pl-PL" b="1" dirty="0" smtClean="0"/>
              <a:t>94(438)”1944” </a:t>
            </a:r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dirty="0" smtClean="0"/>
              <a:t>Powstanie warszawskie,  1944 r.</a:t>
            </a:r>
          </a:p>
          <a:p>
            <a:pPr>
              <a:buNone/>
            </a:pPr>
            <a:endParaRPr lang="pl-PL" sz="1900" dirty="0" smtClean="0"/>
          </a:p>
          <a:p>
            <a:r>
              <a:rPr lang="pl-PL" b="1" dirty="0" smtClean="0">
                <a:solidFill>
                  <a:srgbClr val="0070C0"/>
                </a:solidFill>
              </a:rPr>
              <a:t>94(438)”1944.08.01/1944.10.02” </a:t>
            </a:r>
            <a:r>
              <a:rPr lang="pl-PL" dirty="0" smtClean="0"/>
              <a:t>Powstanie warszawskie, 1.VIII.1944-2.X.1944</a:t>
            </a:r>
          </a:p>
          <a:p>
            <a:pPr>
              <a:buNone/>
            </a:pPr>
            <a:endParaRPr lang="pl-PL" sz="1800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94(438).218 </a:t>
            </a:r>
            <a:r>
              <a:rPr lang="pl-PL" dirty="0" smtClean="0"/>
              <a:t>Powstanie warszawskie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94(438)”1945/1989” </a:t>
            </a:r>
          </a:p>
          <a:p>
            <a:pPr>
              <a:buNone/>
            </a:pPr>
            <a:r>
              <a:rPr lang="pl-PL" dirty="0" smtClean="0"/>
              <a:t>	Polska Rzeczpospolita Ludowa (PRL)	</a:t>
            </a:r>
          </a:p>
          <a:p>
            <a:pPr>
              <a:buNone/>
            </a:pPr>
            <a:endParaRPr lang="pl-PL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94(438).083</a:t>
            </a:r>
          </a:p>
          <a:p>
            <a:endParaRPr lang="pl-PL" dirty="0" smtClean="0"/>
          </a:p>
          <a:p>
            <a:r>
              <a:rPr lang="pl-PL" b="1" dirty="0" smtClean="0"/>
              <a:t>94(438)”1980” </a:t>
            </a:r>
            <a:r>
              <a:rPr lang="pl-PL" dirty="0" smtClean="0"/>
              <a:t>Utworzenie Niezależnego Samorządnego Związku Zawodowego „Solidarność”, 1980 r.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94(438)”1981/1983” </a:t>
            </a:r>
          </a:p>
          <a:p>
            <a:pPr>
              <a:buNone/>
            </a:pPr>
            <a:r>
              <a:rPr lang="pl-PL" dirty="0" smtClean="0"/>
              <a:t>	Stan wojenny w Polsce, 1981-1983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70C0"/>
                </a:solidFill>
              </a:rPr>
              <a:t>94(438)”1981.12.13” </a:t>
            </a:r>
            <a:r>
              <a:rPr lang="pl-PL" dirty="0" smtClean="0"/>
              <a:t>Wprowadzenie stanu wojennego, 13.XII.1981 r. 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70C0"/>
                </a:solidFill>
              </a:rPr>
              <a:t>94(438)”1983.07.22” </a:t>
            </a:r>
            <a:r>
              <a:rPr lang="pl-PL" dirty="0" smtClean="0"/>
              <a:t>Zniesienie stanu wojennego, 22.VII.1983 r. 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7977209" cy="4276997"/>
          </a:xfrm>
        </p:spPr>
        <p:txBody>
          <a:bodyPr>
            <a:normAutofit/>
          </a:bodyPr>
          <a:lstStyle/>
          <a:p>
            <a:r>
              <a:rPr lang="pl-PL" dirty="0" smtClean="0"/>
              <a:t>Pracownia UKD rozpoczęła prace nad nowym wydaniem Tablic skróconych UKD (wydanie 2016 r.)</a:t>
            </a:r>
          </a:p>
          <a:p>
            <a:endParaRPr lang="pl-PL" sz="1800" dirty="0" smtClean="0"/>
          </a:p>
          <a:p>
            <a:r>
              <a:rPr lang="en-US" i="1" dirty="0" smtClean="0"/>
              <a:t>MRF </a:t>
            </a:r>
            <a:r>
              <a:rPr lang="en-US" i="1" dirty="0" err="1"/>
              <a:t>licence</a:t>
            </a:r>
            <a:r>
              <a:rPr lang="en-US" i="1" dirty="0"/>
              <a:t> for pre-publication work</a:t>
            </a:r>
            <a:r>
              <a:rPr lang="pl-PL" i="1" dirty="0" smtClean="0"/>
              <a:t> </a:t>
            </a:r>
            <a:r>
              <a:rPr lang="pl-PL" dirty="0" smtClean="0"/>
              <a:t>(2012/2014) </a:t>
            </a:r>
          </a:p>
          <a:p>
            <a:endParaRPr lang="pl-PL" sz="1800" dirty="0"/>
          </a:p>
          <a:p>
            <a:r>
              <a:rPr lang="pl-PL" dirty="0" smtClean="0"/>
              <a:t>2014 r. zakup licencji na wydanie tablic</a:t>
            </a:r>
          </a:p>
          <a:p>
            <a:endParaRPr lang="pl-PL" sz="1800" dirty="0" smtClean="0"/>
          </a:p>
          <a:p>
            <a:r>
              <a:rPr lang="pl-PL" dirty="0" smtClean="0"/>
              <a:t>Opracowywany jest sposób prezentacji symboli – chodzi o to, by wybrać jak najwięcej symboli (użyteczność, zapotrzebowanie bibliotek, symbole rozwinięte jako przykłady)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94(438)”1989/…” </a:t>
            </a:r>
          </a:p>
          <a:p>
            <a:pPr>
              <a:buNone/>
            </a:pPr>
            <a:r>
              <a:rPr lang="pl-PL" dirty="0" smtClean="0"/>
              <a:t>	Rzeczpospolita Polska (RP)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94(438).084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Pytanie:</a:t>
            </a:r>
          </a:p>
          <a:p>
            <a:endParaRPr lang="pl-PL" dirty="0"/>
          </a:p>
          <a:p>
            <a:r>
              <a:rPr lang="pl-PL" dirty="0" smtClean="0">
                <a:solidFill>
                  <a:srgbClr val="C00000"/>
                </a:solidFill>
              </a:rPr>
              <a:t>Jak klasyfikować historię Polski?</a:t>
            </a:r>
          </a:p>
          <a:p>
            <a:endParaRPr lang="pl-PL" dirty="0"/>
          </a:p>
          <a:p>
            <a:r>
              <a:rPr lang="pl-PL" dirty="0" smtClean="0"/>
              <a:t>Obecnie stosowane są alternatywne poddziały analityczne + odpowiednie poddziały wspólne </a:t>
            </a:r>
            <a:br>
              <a:rPr lang="pl-PL" dirty="0" smtClean="0"/>
            </a:br>
            <a:r>
              <a:rPr lang="pl-PL" dirty="0" smtClean="0"/>
              <a:t>czasu do zapisu bitew, ruchów społecznych, wojen </a:t>
            </a:r>
            <a:br>
              <a:rPr lang="pl-PL" dirty="0" smtClean="0"/>
            </a:br>
            <a:r>
              <a:rPr lang="pl-PL" dirty="0" smtClean="0"/>
              <a:t>i innych ważnych wydarzeń historycznych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23983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Bitwy</a:t>
            </a:r>
          </a:p>
          <a:p>
            <a:endParaRPr lang="pl-PL" sz="1300" dirty="0"/>
          </a:p>
          <a:p>
            <a:r>
              <a:rPr lang="pl-PL" dirty="0" smtClean="0"/>
              <a:t>Chojnice </a:t>
            </a:r>
            <a:r>
              <a:rPr lang="pl-PL" dirty="0"/>
              <a:t>1454, Świecino 1462 </a:t>
            </a:r>
            <a:r>
              <a:rPr lang="pl-PL" dirty="0" smtClean="0"/>
              <a:t>/ Bernard Nowaczyk. - Warszawa, </a:t>
            </a:r>
            <a:r>
              <a:rPr lang="pl-PL" dirty="0" err="1" smtClean="0"/>
              <a:t>cop</a:t>
            </a:r>
            <a:r>
              <a:rPr lang="pl-PL" dirty="0"/>
              <a:t>. 2012.</a:t>
            </a:r>
          </a:p>
          <a:p>
            <a:pPr marL="363538" indent="-363538">
              <a:buNone/>
            </a:pPr>
            <a:r>
              <a:rPr lang="pl-PL" dirty="0"/>
              <a:t>	</a:t>
            </a:r>
            <a:r>
              <a:rPr lang="pl-PL" dirty="0" smtClean="0"/>
              <a:t>Bitwa </a:t>
            </a:r>
            <a:r>
              <a:rPr lang="pl-PL" dirty="0"/>
              <a:t>1454 r. pod Chojnicami</a:t>
            </a:r>
          </a:p>
          <a:p>
            <a:pPr marL="363538" indent="-363538">
              <a:buNone/>
            </a:pPr>
            <a:r>
              <a:rPr lang="pl-PL" dirty="0" smtClean="0"/>
              <a:t>	Bitwa </a:t>
            </a:r>
            <a:r>
              <a:rPr lang="pl-PL" dirty="0"/>
              <a:t>1462 r. pod </a:t>
            </a:r>
            <a:r>
              <a:rPr lang="pl-PL" dirty="0" smtClean="0"/>
              <a:t>Świecinem</a:t>
            </a:r>
          </a:p>
          <a:p>
            <a:endParaRPr lang="pl-PL" sz="1300" dirty="0"/>
          </a:p>
          <a:p>
            <a:pPr marL="363538" indent="-363538">
              <a:buNone/>
            </a:pPr>
            <a:r>
              <a:rPr lang="pl-PL" dirty="0"/>
              <a:t>	</a:t>
            </a:r>
            <a:r>
              <a:rPr lang="pl-PL" dirty="0" smtClean="0"/>
              <a:t>94(438</a:t>
            </a:r>
            <a:r>
              <a:rPr lang="pl-PL" dirty="0"/>
              <a:t>).</a:t>
            </a:r>
            <a:r>
              <a:rPr lang="pl-PL" dirty="0" smtClean="0"/>
              <a:t>03"1454” </a:t>
            </a:r>
            <a:r>
              <a:rPr lang="pl-PL" dirty="0"/>
              <a:t>	</a:t>
            </a:r>
            <a:r>
              <a:rPr lang="pl-PL" dirty="0" smtClean="0"/>
              <a:t>	→	</a:t>
            </a:r>
            <a:r>
              <a:rPr lang="pl-PL" dirty="0" smtClean="0">
                <a:solidFill>
                  <a:srgbClr val="C00000"/>
                </a:solidFill>
              </a:rPr>
              <a:t>94(438)”1454”</a:t>
            </a:r>
            <a:endParaRPr lang="pl-PL" dirty="0">
              <a:solidFill>
                <a:srgbClr val="C00000"/>
              </a:solidFill>
            </a:endParaRPr>
          </a:p>
          <a:p>
            <a:pPr marL="363538" indent="-363538">
              <a:buNone/>
            </a:pPr>
            <a:r>
              <a:rPr lang="pl-PL" dirty="0" smtClean="0"/>
              <a:t>	94(438).03"1462” 		→	</a:t>
            </a:r>
            <a:r>
              <a:rPr lang="pl-PL" dirty="0" smtClean="0">
                <a:solidFill>
                  <a:srgbClr val="C00000"/>
                </a:solidFill>
              </a:rPr>
              <a:t>94(438)”1462”</a:t>
            </a:r>
          </a:p>
          <a:p>
            <a:endParaRPr lang="pl-PL" sz="1300" dirty="0" smtClean="0">
              <a:solidFill>
                <a:srgbClr val="E5681B"/>
              </a:solidFill>
            </a:endParaRPr>
          </a:p>
          <a:p>
            <a:pPr marL="363538" indent="-363538">
              <a:buNone/>
            </a:pPr>
            <a:r>
              <a:rPr lang="pl-PL" dirty="0">
                <a:solidFill>
                  <a:srgbClr val="E5681B"/>
                </a:solidFill>
              </a:rPr>
              <a:t>	</a:t>
            </a:r>
            <a:r>
              <a:rPr lang="pl-PL" dirty="0" smtClean="0">
                <a:solidFill>
                  <a:srgbClr val="E5681B"/>
                </a:solidFill>
              </a:rPr>
              <a:t>			94(438</a:t>
            </a:r>
            <a:r>
              <a:rPr lang="pl-PL" dirty="0">
                <a:solidFill>
                  <a:srgbClr val="E5681B"/>
                </a:solidFill>
              </a:rPr>
              <a:t>)”14</a:t>
            </a:r>
            <a:r>
              <a:rPr lang="pl-PL" dirty="0" smtClean="0">
                <a:solidFill>
                  <a:srgbClr val="E5681B"/>
                </a:solidFill>
              </a:rPr>
              <a:t>”???</a:t>
            </a:r>
            <a:endParaRPr lang="pl-PL" dirty="0">
              <a:solidFill>
                <a:srgbClr val="E5681B"/>
              </a:solidFill>
            </a:endParaRPr>
          </a:p>
          <a:p>
            <a:endParaRPr lang="pl-PL" dirty="0" smtClean="0">
              <a:solidFill>
                <a:srgbClr val="C00000"/>
              </a:solidFill>
            </a:endParaRPr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180703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060849"/>
            <a:ext cx="8049217" cy="4536504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Ruchy społeczne</a:t>
            </a:r>
          </a:p>
          <a:p>
            <a:endParaRPr lang="pl-PL" sz="900" dirty="0">
              <a:solidFill>
                <a:srgbClr val="C00000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Wydarzenia roku 1976 w Polsce północno-wschodniej </a:t>
            </a:r>
            <a:r>
              <a:rPr lang="pl-PL" dirty="0" smtClean="0">
                <a:solidFill>
                  <a:schemeClr val="tx1"/>
                </a:solidFill>
              </a:rPr>
              <a:t>/ Jarosław </a:t>
            </a:r>
            <a:r>
              <a:rPr lang="pl-PL" dirty="0" err="1">
                <a:solidFill>
                  <a:schemeClr val="tx1"/>
                </a:solidFill>
              </a:rPr>
              <a:t>Schabieński</a:t>
            </a:r>
            <a:r>
              <a:rPr lang="pl-PL" dirty="0">
                <a:solidFill>
                  <a:schemeClr val="tx1"/>
                </a:solidFill>
              </a:rPr>
              <a:t>, Krzysztof </a:t>
            </a:r>
            <a:r>
              <a:rPr lang="pl-PL" dirty="0" err="1">
                <a:solidFill>
                  <a:schemeClr val="tx1"/>
                </a:solidFill>
              </a:rPr>
              <a:t>Sychowicz</a:t>
            </a:r>
            <a:r>
              <a:rPr lang="pl-PL" dirty="0" smtClean="0">
                <a:solidFill>
                  <a:schemeClr val="tx1"/>
                </a:solidFill>
              </a:rPr>
              <a:t>. – Suwałki, 2010</a:t>
            </a:r>
          </a:p>
          <a:p>
            <a:endParaRPr lang="pl-PL" sz="900" dirty="0">
              <a:solidFill>
                <a:schemeClr val="tx1"/>
              </a:solidFill>
            </a:endParaRP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Wydarzenia </a:t>
            </a:r>
            <a:r>
              <a:rPr lang="pl-PL" dirty="0">
                <a:solidFill>
                  <a:schemeClr val="tx1"/>
                </a:solidFill>
              </a:rPr>
              <a:t>1976 r. w Polsce</a:t>
            </a: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Białystok </a:t>
            </a:r>
            <a:r>
              <a:rPr lang="pl-PL" dirty="0">
                <a:solidFill>
                  <a:schemeClr val="tx1"/>
                </a:solidFill>
              </a:rPr>
              <a:t>(woj. podlaskie ; okręg)|y1956-1989 r.</a:t>
            </a: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Łomża </a:t>
            </a:r>
            <a:r>
              <a:rPr lang="pl-PL" dirty="0">
                <a:solidFill>
                  <a:schemeClr val="tx1"/>
                </a:solidFill>
              </a:rPr>
              <a:t>(woj. podlaskie ; okręg)|y1956-1989 r.</a:t>
            </a: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Suwałki </a:t>
            </a:r>
            <a:r>
              <a:rPr lang="pl-PL" dirty="0">
                <a:solidFill>
                  <a:schemeClr val="tx1"/>
                </a:solidFill>
              </a:rPr>
              <a:t>(woj. podlaskie ; okręg)|y1956-1989 r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endParaRPr lang="pl-PL" sz="900" dirty="0">
              <a:solidFill>
                <a:schemeClr val="tx1"/>
              </a:solidFill>
            </a:endParaRP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94(438</a:t>
            </a:r>
            <a:r>
              <a:rPr lang="pl-PL" dirty="0">
                <a:solidFill>
                  <a:schemeClr val="tx1"/>
                </a:solidFill>
              </a:rPr>
              <a:t>).</a:t>
            </a:r>
            <a:r>
              <a:rPr lang="pl-PL" dirty="0" smtClean="0">
                <a:solidFill>
                  <a:schemeClr val="tx1"/>
                </a:solidFill>
              </a:rPr>
              <a:t>083"1976”	</a:t>
            </a:r>
            <a:r>
              <a:rPr lang="pl-PL" dirty="0" smtClean="0">
                <a:solidFill>
                  <a:schemeClr val="tx1"/>
                </a:solidFill>
              </a:rPr>
              <a:t>	→</a:t>
            </a:r>
            <a:r>
              <a:rPr lang="pl-PL" dirty="0" smtClean="0">
                <a:solidFill>
                  <a:schemeClr val="tx1"/>
                </a:solidFill>
              </a:rPr>
              <a:t>	</a:t>
            </a:r>
            <a:r>
              <a:rPr lang="pl-PL" dirty="0" smtClean="0">
                <a:solidFill>
                  <a:srgbClr val="C00000"/>
                </a:solidFill>
              </a:rPr>
              <a:t>94(438)”1976</a:t>
            </a:r>
            <a:r>
              <a:rPr lang="pl-PL" dirty="0" smtClean="0">
                <a:solidFill>
                  <a:srgbClr val="C00000"/>
                </a:solidFill>
              </a:rPr>
              <a:t>”</a:t>
            </a:r>
          </a:p>
          <a:p>
            <a:pPr marL="363538" indent="-363538">
              <a:buNone/>
            </a:pPr>
            <a:endParaRPr lang="pl-PL" sz="9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rgbClr val="E5681B"/>
                </a:solidFill>
              </a:rPr>
              <a:t>			</a:t>
            </a:r>
            <a:r>
              <a:rPr lang="pl-PL" dirty="0" smtClean="0">
                <a:solidFill>
                  <a:srgbClr val="E5681B"/>
                </a:solidFill>
              </a:rPr>
              <a:t>   94(438</a:t>
            </a:r>
            <a:r>
              <a:rPr lang="pl-PL" dirty="0" smtClean="0">
                <a:solidFill>
                  <a:srgbClr val="E5681B"/>
                </a:solidFill>
              </a:rPr>
              <a:t>)”19</a:t>
            </a:r>
            <a:r>
              <a:rPr lang="pl-PL" dirty="0" smtClean="0">
                <a:solidFill>
                  <a:srgbClr val="E5681B"/>
                </a:solidFill>
              </a:rPr>
              <a:t>”???</a:t>
            </a:r>
            <a:endParaRPr lang="pl-PL" dirty="0">
              <a:solidFill>
                <a:srgbClr val="E5681B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396500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93021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Wojny</a:t>
            </a:r>
          </a:p>
          <a:p>
            <a:endParaRPr lang="pl-PL" sz="900" dirty="0">
              <a:solidFill>
                <a:srgbClr val="C00000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Obrona Jasnej Góry </a:t>
            </a:r>
            <a:r>
              <a:rPr lang="pl-PL" dirty="0" smtClean="0">
                <a:solidFill>
                  <a:schemeClr val="tx1"/>
                </a:solidFill>
              </a:rPr>
              <a:t>/ Bogusław Michalec. – Kraków,  </a:t>
            </a:r>
            <a:r>
              <a:rPr lang="pl-PL" dirty="0" err="1" smtClean="0">
                <a:solidFill>
                  <a:schemeClr val="tx1"/>
                </a:solidFill>
              </a:rPr>
              <a:t>cop</a:t>
            </a:r>
            <a:r>
              <a:rPr lang="pl-PL" dirty="0">
                <a:solidFill>
                  <a:schemeClr val="tx1"/>
                </a:solidFill>
              </a:rPr>
              <a:t>. 2009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pl-PL" sz="900" dirty="0">
              <a:solidFill>
                <a:schemeClr val="tx1"/>
              </a:solidFill>
            </a:endParaRP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Wojna </a:t>
            </a:r>
            <a:r>
              <a:rPr lang="pl-PL" dirty="0">
                <a:solidFill>
                  <a:schemeClr val="tx1"/>
                </a:solidFill>
              </a:rPr>
              <a:t>1655-1660 r. polsko-szwedzka</a:t>
            </a: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Częstochowa </a:t>
            </a:r>
            <a:r>
              <a:rPr lang="pl-PL" dirty="0">
                <a:solidFill>
                  <a:schemeClr val="tx1"/>
                </a:solidFill>
              </a:rPr>
              <a:t>(woj. śląskie)|</a:t>
            </a:r>
            <a:r>
              <a:rPr lang="pl-PL" dirty="0" err="1">
                <a:solidFill>
                  <a:schemeClr val="tx1"/>
                </a:solidFill>
              </a:rPr>
              <a:t>xJasna</a:t>
            </a:r>
            <a:r>
              <a:rPr lang="pl-PL" dirty="0">
                <a:solidFill>
                  <a:schemeClr val="tx1"/>
                </a:solidFill>
              </a:rPr>
              <a:t> Góra|y17 w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Wydawnictwa dla dzieci</a:t>
            </a:r>
          </a:p>
          <a:p>
            <a:pPr marL="0" indent="0">
              <a:buNone/>
            </a:pPr>
            <a:endParaRPr lang="pl-PL" sz="900" dirty="0">
              <a:solidFill>
                <a:schemeClr val="tx1"/>
              </a:solidFill>
            </a:endParaRP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94(438</a:t>
            </a:r>
            <a:r>
              <a:rPr lang="pl-PL" dirty="0">
                <a:solidFill>
                  <a:schemeClr val="tx1"/>
                </a:solidFill>
              </a:rPr>
              <a:t>).</a:t>
            </a:r>
            <a:r>
              <a:rPr lang="pl-PL" dirty="0" smtClean="0">
                <a:solidFill>
                  <a:schemeClr val="tx1"/>
                </a:solidFill>
              </a:rPr>
              <a:t>04"1655/1660”	→ </a:t>
            </a:r>
            <a:r>
              <a:rPr lang="pl-PL" dirty="0" smtClean="0">
                <a:solidFill>
                  <a:schemeClr val="tx1"/>
                </a:solidFill>
              </a:rPr>
              <a:t>	</a:t>
            </a:r>
            <a:r>
              <a:rPr lang="pl-PL" dirty="0" smtClean="0">
                <a:solidFill>
                  <a:srgbClr val="C00000"/>
                </a:solidFill>
              </a:rPr>
              <a:t>94(438</a:t>
            </a:r>
            <a:r>
              <a:rPr lang="pl-PL" dirty="0" smtClean="0">
                <a:solidFill>
                  <a:srgbClr val="C00000"/>
                </a:solidFill>
              </a:rPr>
              <a:t>)”1655/1660”</a:t>
            </a:r>
            <a:endParaRPr lang="pl-PL" dirty="0">
              <a:solidFill>
                <a:srgbClr val="C00000"/>
              </a:solidFill>
            </a:endParaRP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(02.053.2)</a:t>
            </a:r>
          </a:p>
          <a:p>
            <a:pPr marL="0" indent="0">
              <a:buNone/>
            </a:pPr>
            <a:endParaRPr lang="pl-PL" sz="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rgbClr val="E5681B"/>
                </a:solidFill>
              </a:rPr>
              <a:t>    94(438</a:t>
            </a:r>
            <a:r>
              <a:rPr lang="pl-PL" dirty="0" smtClean="0">
                <a:solidFill>
                  <a:srgbClr val="E5681B"/>
                </a:solidFill>
              </a:rPr>
              <a:t>)”16</a:t>
            </a:r>
            <a:r>
              <a:rPr lang="pl-PL" dirty="0" smtClean="0">
                <a:solidFill>
                  <a:srgbClr val="E5681B"/>
                </a:solidFill>
              </a:rPr>
              <a:t>”???</a:t>
            </a:r>
            <a:endParaRPr lang="pl-PL" dirty="0" smtClean="0">
              <a:solidFill>
                <a:srgbClr val="E5681B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197898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Ważne wydarzenia historyczne</a:t>
            </a:r>
          </a:p>
          <a:p>
            <a:endParaRPr lang="pl-PL" sz="900" dirty="0">
              <a:solidFill>
                <a:srgbClr val="C00000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Smoleńsk 10 kwietnia 2010 </a:t>
            </a:r>
            <a:r>
              <a:rPr lang="pl-PL" dirty="0" smtClean="0">
                <a:solidFill>
                  <a:schemeClr val="tx1"/>
                </a:solidFill>
              </a:rPr>
              <a:t>/ Piotr </a:t>
            </a:r>
            <a:r>
              <a:rPr lang="pl-PL" dirty="0">
                <a:solidFill>
                  <a:schemeClr val="tx1"/>
                </a:solidFill>
              </a:rPr>
              <a:t>Kraśko</a:t>
            </a:r>
            <a:r>
              <a:rPr lang="pl-PL" dirty="0" smtClean="0">
                <a:solidFill>
                  <a:schemeClr val="tx1"/>
                </a:solidFill>
              </a:rPr>
              <a:t>. – Warszawa, </a:t>
            </a:r>
            <a:r>
              <a:rPr lang="pl-PL" dirty="0" err="1" smtClean="0">
                <a:solidFill>
                  <a:schemeClr val="tx1"/>
                </a:solidFill>
              </a:rPr>
              <a:t>cop</a:t>
            </a:r>
            <a:r>
              <a:rPr lang="pl-PL" dirty="0" smtClean="0">
                <a:solidFill>
                  <a:schemeClr val="tx1"/>
                </a:solidFill>
              </a:rPr>
              <a:t>. 2010.</a:t>
            </a:r>
          </a:p>
          <a:p>
            <a:endParaRPr lang="pl-PL" sz="900" dirty="0">
              <a:solidFill>
                <a:schemeClr val="tx1"/>
              </a:solidFill>
            </a:endParaRP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Katastrofa </a:t>
            </a:r>
            <a:r>
              <a:rPr lang="pl-PL" dirty="0">
                <a:solidFill>
                  <a:schemeClr val="tx1"/>
                </a:solidFill>
              </a:rPr>
              <a:t>smoleńska (2010)</a:t>
            </a: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Publicystyka </a:t>
            </a:r>
            <a:r>
              <a:rPr lang="pl-PL" dirty="0">
                <a:solidFill>
                  <a:schemeClr val="tx1"/>
                </a:solidFill>
              </a:rPr>
              <a:t>polska|y21 </a:t>
            </a:r>
            <a:r>
              <a:rPr lang="pl-PL" dirty="0" smtClean="0">
                <a:solidFill>
                  <a:schemeClr val="tx1"/>
                </a:solidFill>
              </a:rPr>
              <a:t>w.</a:t>
            </a:r>
          </a:p>
          <a:p>
            <a:endParaRPr lang="pl-PL" sz="900" dirty="0">
              <a:solidFill>
                <a:schemeClr val="tx1"/>
              </a:solidFill>
            </a:endParaRP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94(438</a:t>
            </a:r>
            <a:r>
              <a:rPr lang="pl-PL" dirty="0">
                <a:solidFill>
                  <a:schemeClr val="tx1"/>
                </a:solidFill>
              </a:rPr>
              <a:t>).</a:t>
            </a:r>
            <a:r>
              <a:rPr lang="pl-PL" dirty="0" smtClean="0">
                <a:solidFill>
                  <a:schemeClr val="tx1"/>
                </a:solidFill>
              </a:rPr>
              <a:t>084"2010”	</a:t>
            </a:r>
            <a:r>
              <a:rPr lang="pl-PL" dirty="0" smtClean="0">
                <a:solidFill>
                  <a:schemeClr val="tx1"/>
                </a:solidFill>
              </a:rPr>
              <a:t>	→</a:t>
            </a:r>
            <a:r>
              <a:rPr lang="pl-PL" dirty="0" smtClean="0">
                <a:solidFill>
                  <a:schemeClr val="tx1"/>
                </a:solidFill>
              </a:rPr>
              <a:t>	</a:t>
            </a:r>
            <a:r>
              <a:rPr lang="pl-PL" dirty="0" smtClean="0">
                <a:solidFill>
                  <a:srgbClr val="C00000"/>
                </a:solidFill>
              </a:rPr>
              <a:t>94(438</a:t>
            </a:r>
            <a:r>
              <a:rPr lang="pl-PL" dirty="0" smtClean="0">
                <a:solidFill>
                  <a:srgbClr val="C00000"/>
                </a:solidFill>
              </a:rPr>
              <a:t>)”2010”</a:t>
            </a:r>
            <a:endParaRPr lang="pl-PL" dirty="0">
              <a:solidFill>
                <a:srgbClr val="C00000"/>
              </a:solidFill>
            </a:endParaRPr>
          </a:p>
          <a:p>
            <a:pPr marL="363538" indent="-363538">
              <a:buNone/>
            </a:pPr>
            <a:r>
              <a:rPr lang="pl-PL" dirty="0" smtClean="0">
                <a:solidFill>
                  <a:schemeClr val="tx1"/>
                </a:solidFill>
              </a:rPr>
              <a:t>	656.7.08</a:t>
            </a:r>
          </a:p>
          <a:p>
            <a:pPr marL="0" indent="0">
              <a:buNone/>
            </a:pPr>
            <a:endParaRPr lang="pl-PL" sz="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rgbClr val="E5681B"/>
                </a:solidFill>
              </a:rPr>
              <a:t> </a:t>
            </a:r>
            <a:r>
              <a:rPr lang="pl-PL" dirty="0" smtClean="0">
                <a:solidFill>
                  <a:srgbClr val="E5681B"/>
                </a:solidFill>
              </a:rPr>
              <a:t> 94(438</a:t>
            </a:r>
            <a:r>
              <a:rPr lang="pl-PL" dirty="0" smtClean="0">
                <a:solidFill>
                  <a:srgbClr val="E5681B"/>
                </a:solidFill>
              </a:rPr>
              <a:t>)”20</a:t>
            </a:r>
            <a:r>
              <a:rPr lang="pl-PL" dirty="0" smtClean="0">
                <a:solidFill>
                  <a:srgbClr val="E5681B"/>
                </a:solidFill>
              </a:rPr>
              <a:t>”???</a:t>
            </a:r>
            <a:endParaRPr lang="pl-PL" dirty="0">
              <a:solidFill>
                <a:srgbClr val="E5681B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300890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Dziękuję za uwagę!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sz="2200" dirty="0" smtClean="0"/>
          </a:p>
          <a:p>
            <a:endParaRPr lang="pl-PL" sz="2200" dirty="0"/>
          </a:p>
          <a:p>
            <a:r>
              <a:rPr lang="pl-PL" sz="2200" dirty="0" smtClean="0"/>
              <a:t>Liczę </a:t>
            </a:r>
            <a:r>
              <a:rPr lang="pl-PL" sz="2200" dirty="0"/>
              <a:t>na Państwa współpracę oraz cenne uwagi. </a:t>
            </a:r>
            <a:endParaRPr lang="pl-PL" sz="2200" dirty="0" smtClean="0"/>
          </a:p>
          <a:p>
            <a:r>
              <a:rPr lang="pl-PL" sz="2200" b="1" dirty="0" smtClean="0"/>
              <a:t>a.marsula@bn.org.pl</a:t>
            </a:r>
            <a:endParaRPr lang="pl-PL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Jaki powinien być stopień szczegółowości rozbudowy historii Polski?</a:t>
            </a:r>
          </a:p>
          <a:p>
            <a:pPr>
              <a:buNone/>
            </a:pPr>
            <a:endParaRPr lang="pl-PL" dirty="0" smtClean="0"/>
          </a:p>
          <a:p>
            <a:r>
              <a:rPr lang="en-US" i="1" dirty="0" smtClean="0"/>
              <a:t>Extensions and Corrections to the UDC</a:t>
            </a:r>
            <a:r>
              <a:rPr lang="pl-PL" i="1" dirty="0" smtClean="0"/>
              <a:t> </a:t>
            </a:r>
            <a:r>
              <a:rPr lang="pl-PL" dirty="0" smtClean="0"/>
              <a:t>no 30 z 2008 r.</a:t>
            </a:r>
          </a:p>
          <a:p>
            <a:endParaRPr lang="pl-PL" dirty="0" smtClean="0"/>
          </a:p>
          <a:p>
            <a:r>
              <a:rPr lang="pl-PL" dirty="0" smtClean="0"/>
              <a:t>II wyd. pełne Uniwersalnej Klasyfikacji Dziesiętnej (1998), zawierające tablice pełne działu głównego 9 </a:t>
            </a:r>
            <a:r>
              <a:rPr lang="pl-PL" i="1" dirty="0" smtClean="0"/>
              <a:t>Archeologia. Prehistoria. Badania biograficzne i pokrewne. Geografia. Historia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7689177" cy="3877815"/>
          </a:xfrm>
        </p:spPr>
        <p:txBody>
          <a:bodyPr numCol="1">
            <a:normAutofit fontScale="92500" lnSpcReduction="10000"/>
          </a:bodyPr>
          <a:lstStyle/>
          <a:p>
            <a:r>
              <a:rPr lang="pl-PL" sz="2600" b="1" dirty="0" smtClean="0"/>
              <a:t>94(438)”…/0960” </a:t>
            </a:r>
          </a:p>
          <a:p>
            <a:pPr>
              <a:buNone/>
            </a:pPr>
            <a:r>
              <a:rPr lang="pl-PL" sz="2600" dirty="0" smtClean="0"/>
              <a:t>	Od prehistorii do wczesnego średniowiecza. Prasłowiańskie początki. Przybycie plemion słowiańskich, do 960 r.</a:t>
            </a:r>
          </a:p>
          <a:p>
            <a:endParaRPr lang="pl-PL" sz="2600" dirty="0" smtClean="0"/>
          </a:p>
          <a:p>
            <a:r>
              <a:rPr lang="pl-PL" sz="2600" b="1" dirty="0" smtClean="0">
                <a:solidFill>
                  <a:srgbClr val="00B050"/>
                </a:solidFill>
              </a:rPr>
              <a:t>Alternatywne poddziały analityczne</a:t>
            </a:r>
            <a:r>
              <a:rPr lang="pl-PL" sz="2600" dirty="0" smtClean="0"/>
              <a:t>, </a:t>
            </a:r>
            <a:br>
              <a:rPr lang="pl-PL" sz="2600" dirty="0" smtClean="0"/>
            </a:br>
            <a:r>
              <a:rPr lang="pl-PL" sz="2600" dirty="0" smtClean="0"/>
              <a:t>dopuszczalne, jeśli konieczne jest stosowanie krótszych symboli klasyfikacyjnych:</a:t>
            </a:r>
          </a:p>
          <a:p>
            <a:endParaRPr lang="pl-PL" sz="2600" dirty="0" smtClean="0"/>
          </a:p>
          <a:p>
            <a:r>
              <a:rPr lang="pl-PL" sz="2600" b="1" dirty="0" smtClean="0">
                <a:solidFill>
                  <a:srgbClr val="00B050"/>
                </a:solidFill>
              </a:rPr>
              <a:t>94(438).01	</a:t>
            </a:r>
            <a:endParaRPr lang="pl-PL" sz="2600" dirty="0" smtClean="0">
              <a:solidFill>
                <a:schemeClr val="tx1"/>
              </a:solidFill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4000" b="1" dirty="0" smtClean="0"/>
              <a:t>94(438) Historia Polski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94(438)”0960/1386”</a:t>
            </a:r>
            <a:r>
              <a:rPr lang="pl-PL" dirty="0" smtClean="0"/>
              <a:t>	 </a:t>
            </a:r>
          </a:p>
          <a:p>
            <a:pPr>
              <a:buNone/>
            </a:pPr>
            <a:r>
              <a:rPr lang="pl-PL" dirty="0" smtClean="0"/>
              <a:t>	Dynastia Piastów. Dynastia Andegawenów, 960-1386</a:t>
            </a:r>
          </a:p>
          <a:p>
            <a:pPr>
              <a:buNone/>
            </a:pPr>
            <a:endParaRPr lang="pl-PL" sz="1200" dirty="0" smtClean="0"/>
          </a:p>
          <a:p>
            <a:r>
              <a:rPr lang="pl-PL" b="1" dirty="0" smtClean="0">
                <a:solidFill>
                  <a:srgbClr val="0070C0"/>
                </a:solidFill>
              </a:rPr>
              <a:t>Tablice pełne </a:t>
            </a:r>
            <a:r>
              <a:rPr lang="pl-PL" dirty="0" smtClean="0"/>
              <a:t>– przykłady rozbudowy </a:t>
            </a:r>
            <a:br>
              <a:rPr lang="pl-PL" dirty="0" smtClean="0"/>
            </a:br>
            <a:r>
              <a:rPr lang="pl-PL" dirty="0" smtClean="0"/>
              <a:t>przez zastosowanie odpowiednich poddziałów wspólnych czasu, np.:</a:t>
            </a:r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b="1" dirty="0" smtClean="0">
                <a:solidFill>
                  <a:srgbClr val="0070C0"/>
                </a:solidFill>
              </a:rPr>
              <a:t>94(438)”1333/1370” </a:t>
            </a:r>
            <a:r>
              <a:rPr lang="pl-PL" dirty="0" smtClean="0"/>
              <a:t>Kazimierz Wielki, 1333-1370</a:t>
            </a:r>
          </a:p>
          <a:p>
            <a:pPr>
              <a:buNone/>
            </a:pPr>
            <a:endParaRPr lang="pl-PL" sz="1200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94(438).02	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4000" b="1" dirty="0" smtClean="0"/>
              <a:t>94(438) Historia Polski</a:t>
            </a:r>
            <a:r>
              <a:rPr lang="pl-PL" sz="4000" dirty="0" smtClean="0"/>
              <a:t/>
            </a:r>
            <a:br>
              <a:rPr lang="pl-PL" sz="4000" dirty="0" smtClean="0"/>
            </a:br>
            <a:endParaRPr lang="pl-PL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94(438)”1386/1572”</a:t>
            </a: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Dynastia Jagiellonów, 1386-1572</a:t>
            </a:r>
          </a:p>
          <a:p>
            <a:endParaRPr lang="pl-PL" dirty="0" smtClean="0"/>
          </a:p>
          <a:p>
            <a:r>
              <a:rPr lang="pl-PL" dirty="0" smtClean="0"/>
              <a:t>Tablice pełne, np.: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b="1" dirty="0" smtClean="0">
                <a:solidFill>
                  <a:srgbClr val="0070C0"/>
                </a:solidFill>
              </a:rPr>
              <a:t>94(438)”1410.07.15” </a:t>
            </a:r>
            <a:r>
              <a:rPr lang="pl-PL" dirty="0" smtClean="0"/>
              <a:t>Zwycięstwo wojsk </a:t>
            </a:r>
            <a:br>
              <a:rPr lang="pl-PL" dirty="0" smtClean="0"/>
            </a:br>
            <a:r>
              <a:rPr lang="pl-PL" dirty="0" err="1" smtClean="0"/>
              <a:t>polsko-litewsko-ruskich</a:t>
            </a:r>
            <a:r>
              <a:rPr lang="pl-PL" dirty="0" smtClean="0"/>
              <a:t>  nad Krzyżakami w bitwie </a:t>
            </a:r>
            <a:br>
              <a:rPr lang="pl-PL" dirty="0" smtClean="0"/>
            </a:br>
            <a:r>
              <a:rPr lang="pl-PL" dirty="0" smtClean="0"/>
              <a:t>pod Grunwaldem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B050"/>
                </a:solidFill>
              </a:rPr>
              <a:t>94(438).03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4000" b="1" dirty="0" smtClean="0"/>
              <a:t>94(438) Historia Polski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60973"/>
          </a:xfrm>
        </p:spPr>
        <p:txBody>
          <a:bodyPr>
            <a:normAutofit fontScale="85000" lnSpcReduction="20000"/>
          </a:bodyPr>
          <a:lstStyle/>
          <a:p>
            <a:r>
              <a:rPr lang="pl-PL" sz="2800" b="1" dirty="0" smtClean="0"/>
              <a:t>94(438)”1569/1795” </a:t>
            </a:r>
          </a:p>
          <a:p>
            <a:pPr>
              <a:buNone/>
            </a:pPr>
            <a:r>
              <a:rPr lang="pl-PL" sz="2800" dirty="0" smtClean="0"/>
              <a:t>	Unia Lubelska. Rzeczpospolita Obojga Narodów (Korona Królestwa Polskiego i Wielkie Księstwo Litewskie):</a:t>
            </a:r>
          </a:p>
          <a:p>
            <a:pPr>
              <a:buNone/>
            </a:pPr>
            <a:endParaRPr lang="pl-PL" sz="1000" dirty="0" smtClean="0"/>
          </a:p>
          <a:p>
            <a:r>
              <a:rPr lang="pl-PL" sz="2800" b="1" dirty="0" smtClean="0"/>
              <a:t>94(438)”1573/1763” </a:t>
            </a:r>
          </a:p>
          <a:p>
            <a:pPr>
              <a:buNone/>
            </a:pPr>
            <a:r>
              <a:rPr lang="pl-PL" sz="2800" dirty="0" smtClean="0"/>
              <a:t>	Królowie elekcyjni, 1573-1763</a:t>
            </a:r>
          </a:p>
          <a:p>
            <a:pPr>
              <a:buNone/>
            </a:pPr>
            <a:endParaRPr lang="pl-PL" sz="1000" dirty="0" smtClean="0"/>
          </a:p>
          <a:p>
            <a:r>
              <a:rPr lang="pl-PL" sz="2800" b="1" dirty="0" smtClean="0"/>
              <a:t>94(438)”1764/1795” </a:t>
            </a:r>
          </a:p>
          <a:p>
            <a:pPr>
              <a:buNone/>
            </a:pPr>
            <a:r>
              <a:rPr lang="pl-PL" sz="2800" dirty="0" smtClean="0"/>
              <a:t>	Panowanie Stanisława Augusta Poniatowskiego. </a:t>
            </a:r>
            <a:br>
              <a:rPr lang="pl-PL" sz="2800" dirty="0" smtClean="0"/>
            </a:br>
            <a:r>
              <a:rPr lang="pl-PL" sz="2800" dirty="0" smtClean="0"/>
              <a:t>I rozbiór Polski, 1772 r. (Rosja, Prusy i Austria). </a:t>
            </a:r>
            <a:br>
              <a:rPr lang="pl-PL" sz="2800" dirty="0" smtClean="0"/>
            </a:br>
            <a:r>
              <a:rPr lang="pl-PL" sz="2800" dirty="0" smtClean="0"/>
              <a:t>II rozbiór Polski, 1793 r. (Rosja, Prusy). </a:t>
            </a:r>
            <a:br>
              <a:rPr lang="pl-PL" sz="2800" dirty="0" smtClean="0"/>
            </a:br>
            <a:r>
              <a:rPr lang="pl-PL" sz="2800" dirty="0" smtClean="0"/>
              <a:t>III rozbiór Polski, 1795 r. (Rosja, Prusy i Austria)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60973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0070C0"/>
                </a:solidFill>
              </a:rPr>
              <a:t>94(438)”1572/1763”</a:t>
            </a: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Bezkrólewie, 1572-1573. Królowie elekcyjni </a:t>
            </a:r>
            <a:br>
              <a:rPr lang="pl-PL" dirty="0" smtClean="0"/>
            </a:br>
            <a:r>
              <a:rPr lang="pl-PL" dirty="0" smtClean="0"/>
              <a:t>do Sasów włącznie, 1573-1763</a:t>
            </a:r>
          </a:p>
          <a:p>
            <a:r>
              <a:rPr lang="pl-PL" b="1" dirty="0" smtClean="0">
                <a:solidFill>
                  <a:srgbClr val="00B050"/>
                </a:solidFill>
              </a:rPr>
              <a:t>94(438).04</a:t>
            </a:r>
          </a:p>
          <a:p>
            <a:pPr>
              <a:buNone/>
            </a:pPr>
            <a:endParaRPr lang="pl-PL" dirty="0" smtClean="0"/>
          </a:p>
          <a:p>
            <a:r>
              <a:rPr lang="pl-PL" b="1" dirty="0" smtClean="0">
                <a:solidFill>
                  <a:srgbClr val="0070C0"/>
                </a:solidFill>
              </a:rPr>
              <a:t>94(438)”1764/1795”</a:t>
            </a: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Stanisław August Poniatowski, 1764-1795. </a:t>
            </a:r>
            <a:br>
              <a:rPr lang="pl-PL" dirty="0" smtClean="0"/>
            </a:br>
            <a:r>
              <a:rPr lang="pl-PL" dirty="0" smtClean="0"/>
              <a:t>Polska w okresie rozbiorów, 1772-1795</a:t>
            </a:r>
          </a:p>
          <a:p>
            <a:r>
              <a:rPr lang="pl-PL" b="1" dirty="0" smtClean="0">
                <a:solidFill>
                  <a:srgbClr val="00B050"/>
                </a:solidFill>
              </a:rPr>
              <a:t>94(438).06	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94(438)”1795/1918” </a:t>
            </a:r>
          </a:p>
          <a:p>
            <a:pPr>
              <a:buNone/>
            </a:pPr>
            <a:r>
              <a:rPr lang="pl-PL" dirty="0" smtClean="0"/>
              <a:t>	Polska pod zaborami. Zabór rosyjski, pruski </a:t>
            </a:r>
            <a:br>
              <a:rPr lang="pl-PL" dirty="0" smtClean="0"/>
            </a:br>
            <a:r>
              <a:rPr lang="pl-PL" dirty="0" smtClean="0"/>
              <a:t>i austriacki, 1795-1918</a:t>
            </a:r>
          </a:p>
          <a:p>
            <a:endParaRPr lang="pl-PL" dirty="0" smtClean="0"/>
          </a:p>
          <a:p>
            <a:r>
              <a:rPr lang="pl-PL" b="1" dirty="0" smtClean="0"/>
              <a:t>94(438)”1830/1831” </a:t>
            </a:r>
          </a:p>
          <a:p>
            <a:pPr>
              <a:buNone/>
            </a:pPr>
            <a:r>
              <a:rPr lang="pl-PL" dirty="0" smtClean="0"/>
              <a:t>	Powstanie listopadowe, 1830-1831</a:t>
            </a:r>
          </a:p>
          <a:p>
            <a:endParaRPr lang="pl-PL" dirty="0" smtClean="0"/>
          </a:p>
          <a:p>
            <a:r>
              <a:rPr lang="pl-PL" b="1" dirty="0" smtClean="0"/>
              <a:t>94(438)”1863/1864” </a:t>
            </a:r>
          </a:p>
          <a:p>
            <a:pPr>
              <a:buNone/>
            </a:pPr>
            <a:r>
              <a:rPr lang="pl-PL" dirty="0" smtClean="0"/>
              <a:t>	Powstanie styczniowe i jego następstwa, 1863-1864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94(438) Historia Polski</a:t>
            </a:r>
            <a:endParaRPr lang="pl-PL" sz="4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arda oprawa">
  <a:themeElements>
    <a:clrScheme name="Twarda opraw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warda opraw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395</TotalTime>
  <Words>397</Words>
  <Application>Microsoft Office PowerPoint</Application>
  <PresentationFormat>Pokaz na ekranie (4:3)</PresentationFormat>
  <Paragraphs>217</Paragraphs>
  <Slides>26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Twarda oprawa</vt:lpstr>
      <vt:lpstr>Dział 94(438)  w perspektywie nowego wydania  tablic skróconych UKD</vt:lpstr>
      <vt:lpstr>94(438) Historia Polski</vt:lpstr>
      <vt:lpstr>94(438) Historia Polski</vt:lpstr>
      <vt:lpstr>   94(438) Historia Polski </vt:lpstr>
      <vt:lpstr>  94(438) Historia Polski </vt:lpstr>
      <vt:lpstr>  94(438) Historia Polski 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94(438) Historia Polski</vt:lpstr>
      <vt:lpstr>Dziękuję za uwagę!</vt:lpstr>
    </vt:vector>
  </TitlesOfParts>
  <Company>bn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Dział 94(438)  w perspektywie nowego wydania  tablic skróconych UKD</dc:title>
  <dc:creator>a.marsula</dc:creator>
  <cp:lastModifiedBy>a.marsula</cp:lastModifiedBy>
  <cp:revision>109</cp:revision>
  <dcterms:created xsi:type="dcterms:W3CDTF">2013-08-14T08:58:20Z</dcterms:created>
  <dcterms:modified xsi:type="dcterms:W3CDTF">2013-09-13T06:19:30Z</dcterms:modified>
</cp:coreProperties>
</file>