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6" r:id="rId2"/>
    <p:sldId id="308" r:id="rId3"/>
    <p:sldId id="399" r:id="rId4"/>
    <p:sldId id="310" r:id="rId5"/>
    <p:sldId id="312" r:id="rId6"/>
    <p:sldId id="314" r:id="rId7"/>
    <p:sldId id="320" r:id="rId8"/>
    <p:sldId id="322" r:id="rId9"/>
    <p:sldId id="328" r:id="rId10"/>
    <p:sldId id="330" r:id="rId11"/>
    <p:sldId id="332" r:id="rId12"/>
    <p:sldId id="336" r:id="rId13"/>
    <p:sldId id="338" r:id="rId14"/>
    <p:sldId id="343" r:id="rId15"/>
    <p:sldId id="305" r:id="rId16"/>
    <p:sldId id="357" r:id="rId17"/>
    <p:sldId id="360" r:id="rId18"/>
    <p:sldId id="300" r:id="rId19"/>
    <p:sldId id="341" r:id="rId20"/>
    <p:sldId id="271" r:id="rId21"/>
    <p:sldId id="342" r:id="rId22"/>
    <p:sldId id="272" r:id="rId23"/>
    <p:sldId id="345" r:id="rId24"/>
    <p:sldId id="259" r:id="rId25"/>
    <p:sldId id="362" r:id="rId26"/>
    <p:sldId id="371" r:id="rId27"/>
    <p:sldId id="375" r:id="rId28"/>
    <p:sldId id="370" r:id="rId29"/>
    <p:sldId id="346" r:id="rId30"/>
    <p:sldId id="388" r:id="rId31"/>
    <p:sldId id="390" r:id="rId32"/>
    <p:sldId id="392" r:id="rId33"/>
    <p:sldId id="350" r:id="rId34"/>
    <p:sldId id="363" r:id="rId35"/>
    <p:sldId id="368" r:id="rId36"/>
    <p:sldId id="421" r:id="rId37"/>
    <p:sldId id="381" r:id="rId38"/>
    <p:sldId id="298" r:id="rId39"/>
    <p:sldId id="354" r:id="rId40"/>
    <p:sldId id="384" r:id="rId41"/>
    <p:sldId id="355" r:id="rId42"/>
    <p:sldId id="395" r:id="rId43"/>
    <p:sldId id="301" r:id="rId4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4" autoAdjust="0"/>
    <p:restoredTop sz="48148" autoAdjust="0"/>
  </p:normalViewPr>
  <p:slideViewPr>
    <p:cSldViewPr>
      <p:cViewPr>
        <p:scale>
          <a:sx n="75" d="100"/>
          <a:sy n="75" d="100"/>
        </p:scale>
        <p:origin x="-4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D743F-F680-4266-AFC8-A2080CD0F9E5}" type="datetimeFigureOut">
              <a:rPr lang="pl-PL" smtClean="0"/>
              <a:t>2013-09-13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FD949-2791-443D-B384-51E5280DAD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022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agłówka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pl-PL" smtClean="0"/>
              <a:t>CINiBA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673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FD949-2791-443D-B384-51E5280DADFB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308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W tym celu,  w rekordzie bibliograficznym tworzy się pole (982), które zawiera elementy pozwalające na właściwe uszeregowanie dokumentu na półce: symbol działu, autor, tytuł dokumentu, tom. </a:t>
            </a:r>
          </a:p>
          <a:p>
            <a:pPr marL="285750" indent="-285750"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Pierwszym elementem utworzonej w ten sposób sygnatury jest symbol pobierany ze schematu SWD. Schemat SWD zawiera 447 symboli, czyli tyle ile jest działów tematycznych w wolnym dostępie</a:t>
            </a:r>
            <a:r>
              <a:rPr lang="pl-PL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FD949-2791-443D-B384-51E5280DADFB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5944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4362-B8E2-4CF3-9552-E479A8F4BD55}" type="datetimeFigureOut">
              <a:rPr lang="pl-PL" smtClean="0"/>
              <a:t>2013-09-13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F354-7883-446D-B948-8B91EB3F5D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121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4362-B8E2-4CF3-9552-E479A8F4BD55}" type="datetimeFigureOut">
              <a:rPr lang="pl-PL" smtClean="0"/>
              <a:t>2013-09-13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F354-7883-446D-B948-8B91EB3F5D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465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4362-B8E2-4CF3-9552-E479A8F4BD55}" type="datetimeFigureOut">
              <a:rPr lang="pl-PL" smtClean="0"/>
              <a:t>2013-09-13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F354-7883-446D-B948-8B91EB3F5D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084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4362-B8E2-4CF3-9552-E479A8F4BD55}" type="datetimeFigureOut">
              <a:rPr lang="pl-PL" smtClean="0"/>
              <a:t>2013-09-13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F354-7883-446D-B948-8B91EB3F5D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646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4362-B8E2-4CF3-9552-E479A8F4BD55}" type="datetimeFigureOut">
              <a:rPr lang="pl-PL" smtClean="0"/>
              <a:t>2013-09-13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F354-7883-446D-B948-8B91EB3F5D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705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4362-B8E2-4CF3-9552-E479A8F4BD55}" type="datetimeFigureOut">
              <a:rPr lang="pl-PL" smtClean="0"/>
              <a:t>2013-09-13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F354-7883-446D-B948-8B91EB3F5D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8511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4362-B8E2-4CF3-9552-E479A8F4BD55}" type="datetimeFigureOut">
              <a:rPr lang="pl-PL" smtClean="0"/>
              <a:t>2013-09-13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F354-7883-446D-B948-8B91EB3F5D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0929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4362-B8E2-4CF3-9552-E479A8F4BD55}" type="datetimeFigureOut">
              <a:rPr lang="pl-PL" smtClean="0"/>
              <a:t>2013-09-13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F354-7883-446D-B948-8B91EB3F5D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8984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4362-B8E2-4CF3-9552-E479A8F4BD55}" type="datetimeFigureOut">
              <a:rPr lang="pl-PL" smtClean="0"/>
              <a:t>2013-09-13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F354-7883-446D-B948-8B91EB3F5D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55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4362-B8E2-4CF3-9552-E479A8F4BD55}" type="datetimeFigureOut">
              <a:rPr lang="pl-PL" smtClean="0"/>
              <a:t>2013-09-13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F354-7883-446D-B948-8B91EB3F5D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4205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4362-B8E2-4CF3-9552-E479A8F4BD55}" type="datetimeFigureOut">
              <a:rPr lang="pl-PL" smtClean="0"/>
              <a:t>2013-09-13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F354-7883-446D-B948-8B91EB3F5D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162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D4362-B8E2-4CF3-9552-E479A8F4BD55}" type="datetimeFigureOut">
              <a:rPr lang="pl-PL" smtClean="0"/>
              <a:t>2013-09-13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DF354-7883-446D-B948-8B91EB3F5D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990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.wielgus@ciniba.edu.pl" TargetMode="External"/><Relationship Id="rId2" Type="http://schemas.openxmlformats.org/officeDocument/2006/relationships/hyperlink" Target="mailto:zofia.pokusinska@ciniba.edu.p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4581128"/>
            <a:ext cx="8458200" cy="1870447"/>
          </a:xfrm>
        </p:spPr>
        <p:txBody>
          <a:bodyPr>
            <a:normAutofit fontScale="90000"/>
          </a:bodyPr>
          <a:lstStyle/>
          <a:p>
            <a:pPr algn="l"/>
            <a:r>
              <a:rPr lang="pl-PL" sz="4000" dirty="0" smtClean="0">
                <a:solidFill>
                  <a:schemeClr val="bg1"/>
                </a:solidFill>
              </a:rPr>
              <a:t/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/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chemeClr val="bg1"/>
                </a:solidFill>
              </a:rPr>
              <a:t>					</a:t>
            </a:r>
            <a:r>
              <a:rPr lang="pl-PL" sz="4000" dirty="0" smtClean="0"/>
              <a:t>    </a:t>
            </a:r>
            <a:r>
              <a:rPr lang="pl-PL" sz="3300" dirty="0" smtClean="0"/>
              <a:t>Zofia </a:t>
            </a:r>
            <a:r>
              <a:rPr lang="pl-PL" sz="3300" dirty="0" err="1" smtClean="0"/>
              <a:t>Pokusińska</a:t>
            </a:r>
            <a:r>
              <a:rPr lang="pl-PL" sz="3300" dirty="0" smtClean="0"/>
              <a:t> </a:t>
            </a:r>
            <a:br>
              <a:rPr lang="pl-PL" sz="3300" dirty="0" smtClean="0"/>
            </a:br>
            <a:r>
              <a:rPr lang="pl-PL" sz="3300" dirty="0" smtClean="0"/>
              <a:t>				     	     Izabela Wielgus</a:t>
            </a:r>
            <a:br>
              <a:rPr lang="pl-PL" sz="3300" dirty="0" smtClean="0"/>
            </a:br>
            <a:r>
              <a:rPr lang="pl-PL" sz="3300" dirty="0" smtClean="0"/>
              <a:t/>
            </a:r>
            <a:br>
              <a:rPr lang="pl-PL" sz="3300" dirty="0" smtClean="0"/>
            </a:br>
            <a:r>
              <a:rPr lang="pl-PL" sz="2200" b="1" dirty="0" smtClean="0"/>
              <a:t>Warszawa, 13.09.2013</a:t>
            </a:r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WWW</a:t>
            </a:r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1988840"/>
            <a:ext cx="8458200" cy="3672408"/>
          </a:xfrm>
        </p:spPr>
        <p:txBody>
          <a:bodyPr>
            <a:noAutofit/>
          </a:bodyPr>
          <a:lstStyle/>
          <a:p>
            <a:pPr algn="ctr"/>
            <a:endParaRPr lang="pl-PL" sz="3000" b="1" dirty="0" smtClean="0">
              <a:solidFill>
                <a:schemeClr val="tx1"/>
              </a:solidFill>
            </a:endParaRPr>
          </a:p>
          <a:p>
            <a:pPr algn="ctr"/>
            <a:r>
              <a:rPr lang="pl-PL" sz="3000" b="1" dirty="0" smtClean="0">
                <a:solidFill>
                  <a:schemeClr val="tx1"/>
                </a:solidFill>
              </a:rPr>
              <a:t>Organizacja zbiorów w magazynach otwartych </a:t>
            </a:r>
            <a:br>
              <a:rPr lang="pl-PL" sz="3000" b="1" dirty="0" smtClean="0">
                <a:solidFill>
                  <a:schemeClr val="tx1"/>
                </a:solidFill>
              </a:rPr>
            </a:br>
            <a:r>
              <a:rPr lang="pl-PL" sz="3000" b="1" dirty="0" smtClean="0">
                <a:solidFill>
                  <a:schemeClr val="tx1"/>
                </a:solidFill>
              </a:rPr>
              <a:t>Centrum Informacji Naukowej </a:t>
            </a:r>
          </a:p>
          <a:p>
            <a:pPr algn="ctr"/>
            <a:r>
              <a:rPr lang="pl-PL" sz="3000" b="1" dirty="0" smtClean="0">
                <a:solidFill>
                  <a:schemeClr val="tx1"/>
                </a:solidFill>
              </a:rPr>
              <a:t>i Biblioteki Akademickiej</a:t>
            </a:r>
            <a:endParaRPr lang="pl-PL" sz="30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6" y="332656"/>
            <a:ext cx="2448272" cy="10772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14" y="488931"/>
            <a:ext cx="3090940" cy="50601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83162"/>
            <a:ext cx="2232248" cy="107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0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78705"/>
          </a:xfrm>
        </p:spPr>
        <p:txBody>
          <a:bodyPr>
            <a:normAutofit/>
          </a:bodyPr>
          <a:lstStyle/>
          <a:p>
            <a:r>
              <a:rPr lang="pl-PL" sz="3000" dirty="0" smtClean="0">
                <a:latin typeface="Arial" pitchFamily="34" charset="0"/>
                <a:cs typeface="Arial" pitchFamily="34" charset="0"/>
              </a:rPr>
              <a:t>II piętro</a:t>
            </a:r>
            <a:endParaRPr lang="pl-PL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42650"/>
            <a:ext cx="4248472" cy="56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2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968552" cy="654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1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50547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Dane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liczbowe: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13 260,49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pl-PL" sz="1400" baseline="30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pl-PL" sz="1400" b="1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pl-PL" sz="1400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powierzchnia całkowita,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/>
            </a:r>
            <a:br>
              <a:rPr lang="pl-PL" sz="1400" dirty="0">
                <a:latin typeface="Arial" pitchFamily="34" charset="0"/>
                <a:cs typeface="Arial" pitchFamily="34" charset="0"/>
              </a:rPr>
            </a:br>
            <a:r>
              <a:rPr lang="pl-PL" sz="1400" dirty="0">
                <a:latin typeface="Arial" pitchFamily="34" charset="0"/>
                <a:cs typeface="Arial" pitchFamily="34" charset="0"/>
              </a:rPr>
              <a:t>12 273,40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pl-PL" sz="14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pl-PL" sz="1400" b="1" baseline="300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powierzchnia użytkowa,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/>
            </a:r>
            <a:br>
              <a:rPr lang="pl-PL" sz="1400" dirty="0">
                <a:latin typeface="Arial" pitchFamily="34" charset="0"/>
                <a:cs typeface="Arial" pitchFamily="34" charset="0"/>
              </a:rPr>
            </a:br>
            <a:r>
              <a:rPr lang="pl-PL" sz="1400" dirty="0">
                <a:latin typeface="Arial" pitchFamily="34" charset="0"/>
                <a:cs typeface="Arial" pitchFamily="34" charset="0"/>
              </a:rPr>
              <a:t>62 560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pl-PL" sz="14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- kubatura obiektu, 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400" smtClean="0">
                <a:latin typeface="Arial" pitchFamily="34" charset="0"/>
                <a:cs typeface="Arial" pitchFamily="34" charset="0"/>
              </a:rPr>
              <a:t>4004 okna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szczelinowe,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tzw.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świetliki,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54 km półek na książki rozmieszczonych na wszystkich kondygnacjach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budynku, przeznaczonych na ok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1,8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mln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woluminów, 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800 000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wol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- aktualna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wielkość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zbiorów, w tym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340 000 książek w strefie wolnego dostępu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1000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osób – może jednocześnie przebywać w 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CINiBA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ok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1500 - dzienna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liczba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odwiedzających. 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936104" cy="4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1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l-PL" sz="2600" dirty="0" smtClean="0">
                <a:latin typeface="Arial" pitchFamily="34" charset="0"/>
                <a:cs typeface="Arial" pitchFamily="34" charset="0"/>
              </a:rPr>
              <a:t>Nagrody i wyróżnienia</a:t>
            </a:r>
            <a:endParaRPr lang="pl-PL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pl-PL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900" dirty="0" err="1">
                <a:latin typeface="Arial" pitchFamily="34" charset="0"/>
                <a:cs typeface="Arial" pitchFamily="34" charset="0"/>
              </a:rPr>
              <a:t>CINiBA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 wśród 101 najciekawszych budynków dekady - w Polsce. Listę opublikował branżowy portal bryla.pl. Wybór zawiera powstałe po 2000 r. projekty ponad 70 renomowanych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pracowni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,</a:t>
            </a:r>
            <a:endParaRPr lang="pl-PL" sz="29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sz="2900" dirty="0">
              <a:latin typeface="Arial" pitchFamily="34" charset="0"/>
              <a:cs typeface="Arial" pitchFamily="34" charset="0"/>
            </a:endParaRPr>
          </a:p>
          <a:p>
            <a:r>
              <a:rPr lang="pl-PL" sz="2900" dirty="0" smtClean="0">
                <a:latin typeface="Arial" pitchFamily="34" charset="0"/>
                <a:cs typeface="Arial" pitchFamily="34" charset="0"/>
              </a:rPr>
              <a:t>Laury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studenckie (2009) - nagrodę honorową za krzewienie wiedzy i zwiększenie możliwości dostępu do publikacji naukowych w regionie oraz promowanie idei przezwyciężania różnic i zgodnej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współpracy, </a:t>
            </a:r>
          </a:p>
          <a:p>
            <a:pPr marL="0" indent="0">
              <a:buNone/>
            </a:pPr>
            <a:endParaRPr lang="pl-PL" sz="2900" dirty="0">
              <a:latin typeface="Arial" pitchFamily="34" charset="0"/>
              <a:cs typeface="Arial" pitchFamily="34" charset="0"/>
            </a:endParaRPr>
          </a:p>
          <a:p>
            <a:r>
              <a:rPr lang="pl-PL" sz="2900" dirty="0">
                <a:latin typeface="Arial" pitchFamily="34" charset="0"/>
                <a:cs typeface="Arial" pitchFamily="34" charset="0"/>
              </a:rPr>
              <a:t>Śląskie na 5 (2010) - wyróżnienie w kategorii „rozwiązanie architektoniczno-budowlane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”,</a:t>
            </a:r>
          </a:p>
          <a:p>
            <a:pPr marL="0" indent="0">
              <a:buNone/>
            </a:pPr>
            <a:endParaRPr lang="pl-PL" sz="2900" dirty="0">
              <a:latin typeface="Arial" pitchFamily="34" charset="0"/>
              <a:cs typeface="Arial" pitchFamily="34" charset="0"/>
            </a:endParaRPr>
          </a:p>
          <a:p>
            <a:r>
              <a:rPr lang="pl-PL" sz="2900" dirty="0">
                <a:latin typeface="Arial" pitchFamily="34" charset="0"/>
                <a:cs typeface="Arial" pitchFamily="34" charset="0"/>
              </a:rPr>
              <a:t>Fundusze dla Nauki (2011) – wyróżnienie w kategorii „infrastruktura szkolnictwa wyższego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”,</a:t>
            </a:r>
          </a:p>
          <a:p>
            <a:pPr marL="0" indent="0">
              <a:buNone/>
            </a:pPr>
            <a:endParaRPr lang="pl-PL" sz="2900" dirty="0">
              <a:latin typeface="Arial" pitchFamily="34" charset="0"/>
              <a:cs typeface="Arial" pitchFamily="34" charset="0"/>
            </a:endParaRPr>
          </a:p>
          <a:p>
            <a:r>
              <a:rPr lang="pl-PL" sz="2900" dirty="0">
                <a:latin typeface="Arial" pitchFamily="34" charset="0"/>
                <a:cs typeface="Arial" pitchFamily="34" charset="0"/>
              </a:rPr>
              <a:t>Obiekt Roku (2011) - nagroda główna i wyróżnienie </a:t>
            </a:r>
            <a:r>
              <a:rPr lang="pl-PL" sz="2900" i="1" dirty="0">
                <a:latin typeface="Arial" pitchFamily="34" charset="0"/>
                <a:cs typeface="Arial" pitchFamily="34" charset="0"/>
              </a:rPr>
              <a:t>Grand Prix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w</a:t>
            </a:r>
            <a:r>
              <a:rPr lang="pl-PL" sz="2900" i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17. edycji konkursu na Architekturę Roku Województwa Śląskiego organizowanego przez katowicki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oddział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Stowarzyszenia Architektów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Polskich, </a:t>
            </a:r>
            <a:endParaRPr lang="pl-PL" sz="29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sz="2900" dirty="0">
              <a:latin typeface="Arial" pitchFamily="34" charset="0"/>
              <a:cs typeface="Arial" pitchFamily="34" charset="0"/>
            </a:endParaRPr>
          </a:p>
          <a:p>
            <a:r>
              <a:rPr lang="pl-PL" sz="2900" dirty="0">
                <a:latin typeface="Arial" pitchFamily="34" charset="0"/>
                <a:cs typeface="Arial" pitchFamily="34" charset="0"/>
              </a:rPr>
              <a:t>I miejsce w internetowym plebiscycie Polska Architektura 2011 - w kategorii kultura i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nauka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,</a:t>
            </a:r>
            <a:endParaRPr lang="pl-PL" sz="29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sz="2900" dirty="0">
              <a:latin typeface="Arial" pitchFamily="34" charset="0"/>
              <a:cs typeface="Arial" pitchFamily="34" charset="0"/>
            </a:endParaRPr>
          </a:p>
          <a:p>
            <a:r>
              <a:rPr lang="pl-PL" sz="2900" dirty="0">
                <a:latin typeface="Arial" pitchFamily="34" charset="0"/>
                <a:cs typeface="Arial" pitchFamily="34" charset="0"/>
              </a:rPr>
              <a:t>Nagroda Architektoniczna Polityki 2011 - Grand Prix w pierwszej edycji konkursu architektonicznego organizowanego przez tygodnik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Polityka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,</a:t>
            </a:r>
            <a:endParaRPr lang="pl-PL" sz="29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sz="2900" dirty="0">
              <a:latin typeface="Arial" pitchFamily="34" charset="0"/>
              <a:cs typeface="Arial" pitchFamily="34" charset="0"/>
            </a:endParaRPr>
          </a:p>
          <a:p>
            <a:r>
              <a:rPr lang="pl-PL" sz="2900" dirty="0">
                <a:latin typeface="Arial" pitchFamily="34" charset="0"/>
                <a:cs typeface="Arial" pitchFamily="34" charset="0"/>
              </a:rPr>
              <a:t>Budowa Roku 2011 - Nagroda II stopnia w kategorii budynki nauki i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kultury,</a:t>
            </a:r>
          </a:p>
          <a:p>
            <a:endParaRPr lang="pl-PL" sz="2900" dirty="0">
              <a:latin typeface="Arial" pitchFamily="34" charset="0"/>
              <a:cs typeface="Arial" pitchFamily="34" charset="0"/>
            </a:endParaRPr>
          </a:p>
          <a:p>
            <a:r>
              <a:rPr lang="pl-PL" sz="2900" dirty="0" smtClean="0">
                <a:latin typeface="Arial" pitchFamily="34" charset="0"/>
                <a:cs typeface="Arial" pitchFamily="34" charset="0"/>
              </a:rPr>
              <a:t>Nagroda Prezydenta RP Bronisława Komorowskiego dla najciekawszego budynku XXI wieku (2012)</a:t>
            </a:r>
          </a:p>
          <a:p>
            <a:pPr marL="0" indent="0">
              <a:buNone/>
            </a:pPr>
            <a:endParaRPr lang="pl-PL" sz="2900" dirty="0">
              <a:latin typeface="Arial" pitchFamily="34" charset="0"/>
              <a:cs typeface="Arial" pitchFamily="34" charset="0"/>
            </a:endParaRPr>
          </a:p>
          <a:p>
            <a:r>
              <a:rPr lang="pl-PL" sz="2900" dirty="0">
                <a:latin typeface="Arial" pitchFamily="34" charset="0"/>
                <a:cs typeface="Arial" pitchFamily="34" charset="0"/>
              </a:rPr>
              <a:t>I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miejsce w internetowym plebiscycie </a:t>
            </a:r>
            <a:r>
              <a:rPr lang="pl-PL" sz="2900" dirty="0" err="1">
                <a:latin typeface="Arial" pitchFamily="34" charset="0"/>
                <a:cs typeface="Arial" pitchFamily="34" charset="0"/>
              </a:rPr>
              <a:t>Building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 of the </a:t>
            </a:r>
            <a:r>
              <a:rPr lang="pl-PL" sz="2900" dirty="0" err="1">
                <a:latin typeface="Arial" pitchFamily="34" charset="0"/>
                <a:cs typeface="Arial" pitchFamily="34" charset="0"/>
              </a:rPr>
              <a:t>Year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2012,</a:t>
            </a:r>
          </a:p>
          <a:p>
            <a:pPr marL="0" indent="0">
              <a:buNone/>
            </a:pPr>
            <a:endParaRPr lang="pl-PL" sz="2900" dirty="0">
              <a:latin typeface="Arial" pitchFamily="34" charset="0"/>
              <a:cs typeface="Arial" pitchFamily="34" charset="0"/>
            </a:endParaRPr>
          </a:p>
          <a:p>
            <a:r>
              <a:rPr lang="pl-PL" sz="2900" dirty="0" smtClean="0">
                <a:latin typeface="Arial" pitchFamily="34" charset="0"/>
                <a:cs typeface="Arial" pitchFamily="34" charset="0"/>
              </a:rPr>
              <a:t>II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miejsce  w konkursie „Polska pięknieje 7 Cudów Funduszy Europejskich”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(2013).</a:t>
            </a:r>
            <a:endParaRPr lang="pl-PL" sz="29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936104" cy="4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8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5400600"/>
          </a:xfrm>
        </p:spPr>
        <p:txBody>
          <a:bodyPr anchor="t"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pl-PL" sz="2800" dirty="0" smtClean="0">
                <a:latin typeface="Arial" pitchFamily="34" charset="0"/>
                <a:cs typeface="Arial" pitchFamily="34" charset="0"/>
              </a:rPr>
              <a:t>            Organizacja zbiorów w wolnym dostępie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CINiBA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wspólna dla obydwu uniwersytetów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biblioteka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i centrum informacji gromadzi piśmiennictwo ze wszystkich dyscyplin wiedzy.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latin typeface="Arial" pitchFamily="34" charset="0"/>
                <a:cs typeface="Arial" pitchFamily="34" charset="0"/>
              </a:rPr>
              <a:t>Część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księgozbioru, tzn. ok. 340 tys. wol. ma charakter ogólnodostępny.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dirty="0"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latin typeface="Arial" pitchFamily="34" charset="0"/>
                <a:cs typeface="Arial" pitchFamily="34" charset="0"/>
              </a:rPr>
              <a:t>Dokumenty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te rozmieszczono na 3 poziomach i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pogrupowano w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9 dziedzinach wiedzy (w 447 działach tematycznych),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zgodnie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z zasadą systemu Uniwersalnej Klasyfikacji Dziesiętnej. 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936104" cy="4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8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TylkoIza\Wybrane\DSC_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52839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TylkoIza\Wybrane\DSC_00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3"/>
          <a:stretch/>
        </p:blipFill>
        <p:spPr bwMode="auto">
          <a:xfrm>
            <a:off x="3995937" y="243496"/>
            <a:ext cx="4968552" cy="6353856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Łącznik prosty ze strzałką 8"/>
          <p:cNvCxnSpPr/>
          <p:nvPr/>
        </p:nvCxnSpPr>
        <p:spPr>
          <a:xfrm>
            <a:off x="1692996" y="1556794"/>
            <a:ext cx="3528392" cy="124927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>
            <a:off x="1481195" y="3455622"/>
            <a:ext cx="3672408" cy="0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>
            <a:off x="1692999" y="5150897"/>
            <a:ext cx="3460607" cy="0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-963488"/>
            <a:ext cx="8229600" cy="21602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 strefie wolnego dostępu znajdują się zbiory najnowsze (od 1995 r.), podręczniki, podstawowe informatory i słowniki, publikacje najczęściej udostępniane.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Dodatkowo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przy głównych działach zlokalizowano czasopisma z ostatnich 5 lat. </a:t>
            </a: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Dokumenty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starsze, cenniejsze lub mniej poczytne pozostawiono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magazynach zamkniętych. Można z nich skorzystać zamawiając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je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wirtualnie do wypożyczalni, czytelni bądź do pracowni multimedialnych.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04078"/>
            <a:ext cx="1152128" cy="5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9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266596"/>
            <a:ext cx="9144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Zbiory </a:t>
            </a:r>
            <a:r>
              <a:rPr lang="pl-PL" dirty="0">
                <a:latin typeface="Arial" pitchFamily="34" charset="0"/>
                <a:cs typeface="Arial" pitchFamily="34" charset="0"/>
              </a:rPr>
              <a:t>przeznaczone do magazynów otwartych są specjalnie przygotowywane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i oznaczane; </a:t>
            </a:r>
            <a:r>
              <a:rPr lang="pl-PL" dirty="0">
                <a:latin typeface="Arial" pitchFamily="34" charset="0"/>
                <a:cs typeface="Arial" pitchFamily="34" charset="0"/>
              </a:rPr>
              <a:t>generuje się dla nich Sygnaturę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Wolnego Dostępu (SWD) </a:t>
            </a:r>
            <a:r>
              <a:rPr lang="pl-PL" dirty="0">
                <a:latin typeface="Arial" pitchFamily="34" charset="0"/>
                <a:cs typeface="Arial" pitchFamily="34" charset="0"/>
              </a:rPr>
              <a:t>oraz zaopatruje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dirty="0">
                <a:latin typeface="Arial" pitchFamily="34" charset="0"/>
                <a:cs typeface="Arial" pitchFamily="34" charset="0"/>
              </a:rPr>
              <a:t>specjalne „dodatki”, mające pomóc w późniejszym samodzielnym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pl-PL" dirty="0">
                <a:latin typeface="Arial" pitchFamily="34" charset="0"/>
                <a:cs typeface="Arial" pitchFamily="34" charset="0"/>
              </a:rPr>
              <a:t>nich korzystaniu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dirty="0">
                <a:latin typeface="Arial" pitchFamily="34" charset="0"/>
                <a:cs typeface="Arial" pitchFamily="34" charset="0"/>
              </a:rPr>
              <a:t>tym celu,  w rekordzie bibliograficznym tworzy się pole (982), które zawiera elementy pozwalające na właściwe uszeregowanie dokumentu na półce: symbol działu, autor, tytuł dokumentu, tom. </a:t>
            </a: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Pierwszym </a:t>
            </a:r>
            <a:r>
              <a:rPr lang="pl-PL" dirty="0">
                <a:latin typeface="Arial" pitchFamily="34" charset="0"/>
                <a:cs typeface="Arial" pitchFamily="34" charset="0"/>
              </a:rPr>
              <a:t>elementem utworzonej w ten sposób sygnatury jest symbol pobierany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ze </a:t>
            </a:r>
            <a:r>
              <a:rPr lang="pl-PL" dirty="0">
                <a:latin typeface="Arial" pitchFamily="34" charset="0"/>
                <a:cs typeface="Arial" pitchFamily="34" charset="0"/>
              </a:rPr>
              <a:t>schematu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SWD, który zawiera </a:t>
            </a:r>
            <a:r>
              <a:rPr lang="pl-PL" dirty="0">
                <a:latin typeface="Arial" pitchFamily="34" charset="0"/>
                <a:cs typeface="Arial" pitchFamily="34" charset="0"/>
              </a:rPr>
              <a:t>447 symboli, czyli tyle ile jest działów tematycznych w wolnym dostępie</a:t>
            </a:r>
            <a:r>
              <a:rPr lang="pl-PL" i="1" dirty="0">
                <a:latin typeface="Arial" pitchFamily="34" charset="0"/>
                <a:cs typeface="Arial" pitchFamily="34" charset="0"/>
              </a:rPr>
              <a:t>.</a:t>
            </a:r>
            <a:r>
              <a:rPr lang="pl-PL" dirty="0">
                <a:latin typeface="Arial" pitchFamily="34" charset="0"/>
                <a:cs typeface="Arial" pitchFamily="34" charset="0"/>
              </a:rPr>
              <a:t> </a:t>
            </a: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936104" cy="4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167" l="2375" r="95750">
                        <a14:foregroundMark x1="2375" y1="3000" x2="2375" y2="97333"/>
                        <a14:foregroundMark x1="2875" y1="96000" x2="95250" y2="94333"/>
                        <a14:foregroundMark x1="96000" y1="94333" x2="95750" y2="167"/>
                        <a14:foregroundMark x1="95500" y1="833" x2="3125" y2="167"/>
                      </a14:backgroundRemoval>
                    </a14:imgEffect>
                  </a14:imgLayer>
                </a14:imgProps>
              </a:ext>
            </a:extLst>
          </a:blip>
          <a:srcRect l="2992" t="-575" r="4192" b="6078"/>
          <a:stretch/>
        </p:blipFill>
        <p:spPr>
          <a:xfrm>
            <a:off x="1263424" y="135293"/>
            <a:ext cx="6472052" cy="446512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rgbClr val="92D050"/>
            </a:solidFill>
            <a:prstDash val="solid"/>
          </a:ln>
        </p:spPr>
      </p:pic>
      <p:pic>
        <p:nvPicPr>
          <p:cNvPr id="3" name="Obraz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108" y="4752315"/>
            <a:ext cx="5753100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rostokąt 9"/>
          <p:cNvSpPr/>
          <p:nvPr/>
        </p:nvSpPr>
        <p:spPr>
          <a:xfrm>
            <a:off x="1397727" y="3861048"/>
            <a:ext cx="597666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92D050"/>
              </a:solidFill>
            </a:endParaRPr>
          </a:p>
        </p:txBody>
      </p:sp>
      <p:cxnSp>
        <p:nvCxnSpPr>
          <p:cNvPr id="11" name="Łącznik prosty ze strzałką 10"/>
          <p:cNvCxnSpPr/>
          <p:nvPr/>
        </p:nvCxnSpPr>
        <p:spPr>
          <a:xfrm>
            <a:off x="1552291" y="3983335"/>
            <a:ext cx="216024" cy="12434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6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23528" y="332656"/>
            <a:ext cx="8640960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pl-PL" sz="2000" b="1" dirty="0" smtClean="0"/>
          </a:p>
          <a:p>
            <a:pPr marL="342900" indent="-342900"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Podstawą schematu SWD jest układ obowiązujący w tablicach UKD, dostosowany do potrzeb otwartego księgozbioru.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Po </a:t>
            </a:r>
            <a:r>
              <a:rPr lang="pl-PL" dirty="0">
                <a:latin typeface="Arial" pitchFamily="34" charset="0"/>
                <a:cs typeface="Arial" pitchFamily="34" charset="0"/>
              </a:rPr>
              <a:t>wybraniu właściwego symbolu ze schematu SWD, system automatycznie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    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 wypełnia </a:t>
            </a:r>
            <a:r>
              <a:rPr lang="pl-PL" dirty="0">
                <a:latin typeface="Arial" pitchFamily="34" charset="0"/>
                <a:cs typeface="Arial" pitchFamily="34" charset="0"/>
              </a:rPr>
              <a:t>podpola pola 982. 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   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Generowanie </a:t>
            </a:r>
            <a:r>
              <a:rPr lang="pl-PL" dirty="0">
                <a:latin typeface="Arial" pitchFamily="34" charset="0"/>
                <a:cs typeface="Arial" pitchFamily="34" charset="0"/>
              </a:rPr>
              <a:t>Sygnatury Wolnego Dostępu w egzemplarzach do tego przeznaczonych następuje po zaznaczeniu takiej opcji, natomiast ustala się jeszcze dla nich sposób udostępniania i lokalizację. </a:t>
            </a:r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936104" cy="4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4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887284" y="1988840"/>
            <a:ext cx="42484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l-PL" b="1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b="1" dirty="0" smtClean="0">
                <a:latin typeface="Arial" pitchFamily="34" charset="0"/>
                <a:cs typeface="Arial" pitchFamily="34" charset="0"/>
              </a:rPr>
              <a:t>Centrum 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Informacji Naukowej </a:t>
            </a:r>
            <a:endParaRPr lang="pl-PL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b="1" dirty="0" smtClean="0">
                <a:latin typeface="Arial" pitchFamily="34" charset="0"/>
                <a:cs typeface="Arial" pitchFamily="34" charset="0"/>
              </a:rPr>
            </a:br>
            <a:r>
              <a:rPr lang="pl-PL" b="1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Biblioteka Akademicka</a:t>
            </a:r>
            <a:r>
              <a:rPr lang="pl-PL" dirty="0">
                <a:latin typeface="Arial" pitchFamily="34" charset="0"/>
                <a:cs typeface="Arial" pitchFamily="34" charset="0"/>
              </a:rPr>
              <a:t>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CINiBA</a:t>
            </a:r>
            <a:r>
              <a:rPr lang="pl-PL" dirty="0">
                <a:latin typeface="Arial" pitchFamily="34" charset="0"/>
                <a:cs typeface="Arial" pitchFamily="34" charset="0"/>
              </a:rPr>
              <a:t>)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mtClean="0">
                <a:latin typeface="Arial" pitchFamily="34" charset="0"/>
                <a:cs typeface="Arial" pitchFamily="34" charset="0"/>
              </a:rPr>
              <a:t>działające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od 27 września 2012 </a:t>
            </a:r>
            <a:r>
              <a:rPr lang="pl-PL" smtClean="0">
                <a:latin typeface="Arial" pitchFamily="34" charset="0"/>
                <a:cs typeface="Arial" pitchFamily="34" charset="0"/>
              </a:rPr>
              <a:t>roku</a:t>
            </a:r>
            <a:r>
              <a:rPr lang="pl-PL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pl-PL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pl-PL" dirty="0">
                <a:latin typeface="Arial" pitchFamily="34" charset="0"/>
                <a:cs typeface="Arial" pitchFamily="34" charset="0"/>
              </a:rPr>
              <a:t>wspólny projekt </a:t>
            </a: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Uniwersytetu </a:t>
            </a:r>
            <a:r>
              <a:rPr lang="pl-PL" dirty="0">
                <a:latin typeface="Arial" pitchFamily="34" charset="0"/>
                <a:cs typeface="Arial" pitchFamily="34" charset="0"/>
              </a:rPr>
              <a:t>Śląskiego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dirty="0">
                <a:latin typeface="Arial" pitchFamily="34" charset="0"/>
                <a:cs typeface="Arial" pitchFamily="34" charset="0"/>
              </a:rPr>
              <a:t>Uniwersytetu Ekonomicznego  </a:t>
            </a: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w Katowicach.</a:t>
            </a: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" y="53625"/>
            <a:ext cx="4927405" cy="43114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936104" cy="4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50" y="1196753"/>
            <a:ext cx="575310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1" y="2744341"/>
            <a:ext cx="4569247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59" y="3129161"/>
            <a:ext cx="4104456" cy="1933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Łącznik prosty ze strzałką 7"/>
          <p:cNvCxnSpPr/>
          <p:nvPr/>
        </p:nvCxnSpPr>
        <p:spPr>
          <a:xfrm flipH="1">
            <a:off x="2987826" y="2132856"/>
            <a:ext cx="1292375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>
            <a:off x="5148064" y="2132858"/>
            <a:ext cx="1152128" cy="19926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>
            <a:off x="6804249" y="2132857"/>
            <a:ext cx="101651" cy="24482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0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260648"/>
            <a:ext cx="8208912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l-PL" sz="2000" dirty="0" smtClean="0"/>
          </a:p>
          <a:p>
            <a:pPr>
              <a:lnSpc>
                <a:spcPct val="150000"/>
              </a:lnSpc>
            </a:pPr>
            <a:endParaRPr lang="pl-PL" sz="2000" dirty="0" smtClean="0"/>
          </a:p>
          <a:p>
            <a:pPr>
              <a:lnSpc>
                <a:spcPct val="150000"/>
              </a:lnSpc>
            </a:pPr>
            <a:endParaRPr lang="pl-PL" sz="2000" dirty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pl-PL" dirty="0">
                <a:latin typeface="Arial" pitchFamily="34" charset="0"/>
                <a:cs typeface="Arial" pitchFamily="34" charset="0"/>
              </a:rPr>
              <a:t>koniec poszczególne książki zaopatruje się w elementy identyfikujące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dirty="0">
                <a:latin typeface="Arial" pitchFamily="34" charset="0"/>
                <a:cs typeface="Arial" pitchFamily="34" charset="0"/>
              </a:rPr>
              <a:t>zabezpieczające, takie jak: etykiety RFID, paski EM, paski kolorowe wskazujące odpowiedni dział i naklejki z SWD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Naklejka </a:t>
            </a:r>
            <a:r>
              <a:rPr lang="pl-PL" dirty="0">
                <a:latin typeface="Arial" pitchFamily="34" charset="0"/>
                <a:cs typeface="Arial" pitchFamily="34" charset="0"/>
              </a:rPr>
              <a:t>z wygenerowanym SWD posiada ponadto pole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pl-PL" dirty="0">
                <a:latin typeface="Arial" pitchFamily="34" charset="0"/>
                <a:cs typeface="Arial" pitchFamily="34" charset="0"/>
              </a:rPr>
              <a:t>nr inwentarzowym i ewentualną informację o załączniku</a:t>
            </a:r>
            <a:r>
              <a:rPr lang="pl-PL" i="1" dirty="0">
                <a:latin typeface="Arial" pitchFamily="34" charset="0"/>
                <a:cs typeface="Arial" pitchFamily="34" charset="0"/>
              </a:rPr>
              <a:t>.</a:t>
            </a:r>
            <a:r>
              <a:rPr lang="pl-PL" dirty="0">
                <a:latin typeface="Arial" pitchFamily="34" charset="0"/>
                <a:cs typeface="Arial" pitchFamily="34" charset="0"/>
              </a:rPr>
              <a:t>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Niektóre </a:t>
            </a:r>
            <a:r>
              <a:rPr lang="pl-PL" dirty="0">
                <a:latin typeface="Arial" pitchFamily="34" charset="0"/>
                <a:cs typeface="Arial" pitchFamily="34" charset="0"/>
              </a:rPr>
              <a:t>egzemplarze, przeznaczone do korzystania na miejscu, 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mają na grzbietach czerwone </a:t>
            </a:r>
            <a:r>
              <a:rPr lang="pl-PL" dirty="0">
                <a:latin typeface="Arial" pitchFamily="34" charset="0"/>
                <a:cs typeface="Arial" pitchFamily="34" charset="0"/>
              </a:rPr>
              <a:t>kropki.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936104" cy="4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9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CINIBA\Obrazki.ciniba\8całość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34" b="3634"/>
          <a:stretch/>
        </p:blipFill>
        <p:spPr bwMode="auto">
          <a:xfrm>
            <a:off x="5148064" y="-171400"/>
            <a:ext cx="3888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CINIBA\pasek+nalepk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r="4385"/>
          <a:stretch/>
        </p:blipFill>
        <p:spPr bwMode="auto">
          <a:xfrm>
            <a:off x="214008" y="1268760"/>
            <a:ext cx="479004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2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44008" y="639530"/>
            <a:ext cx="38524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Dokument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w ten sposób przygotowany trafia zgodnie z oznakowaniem do właściwego działu, następnie  regału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i miejsca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na półce. </a:t>
            </a: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936104" cy="450890"/>
          </a:xfrm>
          <a:prstGeom prst="rect">
            <a:avLst/>
          </a:prstGeom>
        </p:spPr>
      </p:pic>
      <p:pic>
        <p:nvPicPr>
          <p:cNvPr id="5" name="Picture 3" descr="E:\TylkoIza\Wybrane\DSC_0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7" t="22466" r="60516" b="25750"/>
          <a:stretch/>
        </p:blipFill>
        <p:spPr bwMode="auto">
          <a:xfrm rot="21600000">
            <a:off x="113142" y="186374"/>
            <a:ext cx="4026810" cy="64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56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TylkoIza\Wybrane\DSC_0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9" t="11581" b="27569"/>
          <a:stretch/>
        </p:blipFill>
        <p:spPr bwMode="auto">
          <a:xfrm rot="21600000">
            <a:off x="189739" y="99802"/>
            <a:ext cx="8821000" cy="675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amka 14"/>
          <p:cNvSpPr/>
          <p:nvPr/>
        </p:nvSpPr>
        <p:spPr>
          <a:xfrm>
            <a:off x="4067944" y="5212371"/>
            <a:ext cx="648072" cy="1368152"/>
          </a:xfrm>
          <a:prstGeom prst="fram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427984" y="332656"/>
            <a:ext cx="4716016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Od </a:t>
            </a:r>
            <a:r>
              <a:rPr lang="pl-PL" dirty="0">
                <a:latin typeface="Arial" pitchFamily="34" charset="0"/>
                <a:cs typeface="Arial" pitchFamily="34" charset="0"/>
              </a:rPr>
              <a:t>tej chwili czytelnik może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samodzielnie </a:t>
            </a:r>
            <a:r>
              <a:rPr lang="pl-PL" dirty="0">
                <a:latin typeface="Arial" pitchFamily="34" charset="0"/>
                <a:cs typeface="Arial" pitchFamily="34" charset="0"/>
              </a:rPr>
              <a:t>skorzystać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z wybranego dokumentu.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Zaletą </a:t>
            </a:r>
            <a:r>
              <a:rPr lang="pl-PL" dirty="0">
                <a:latin typeface="Arial" pitchFamily="34" charset="0"/>
                <a:cs typeface="Arial" pitchFamily="34" charset="0"/>
              </a:rPr>
              <a:t>wolnego dostępu jest możliwość swobodnego przeglądania książek bez konieczności ich zamawiania.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dirty="0">
                <a:latin typeface="Arial" pitchFamily="34" charset="0"/>
                <a:cs typeface="Arial" pitchFamily="34" charset="0"/>
              </a:rPr>
              <a:t>zależności od tego czy czytelnik chce dotrzeć do konkretnej interesującej go pozycji, czy przejrzeć różne materiały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l-PL" dirty="0">
                <a:latin typeface="Arial" pitchFamily="34" charset="0"/>
                <a:cs typeface="Arial" pitchFamily="34" charset="0"/>
              </a:rPr>
              <a:t>tej samej lub podobnej tematyce sam wybiera drogę poszukiwania: może zlokalizować książkę bezpośrednio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na  </a:t>
            </a:r>
            <a:r>
              <a:rPr lang="pl-PL" dirty="0">
                <a:latin typeface="Arial" pitchFamily="34" charset="0"/>
                <a:cs typeface="Arial" pitchFamily="34" charset="0"/>
              </a:rPr>
              <a:t>półce lub przewertować wybrane materiały z danej dziedziny znajdując dział ogólniejszy. </a:t>
            </a:r>
            <a:endParaRPr lang="pl-PL" dirty="0"/>
          </a:p>
        </p:txBody>
      </p:sp>
      <p:pic>
        <p:nvPicPr>
          <p:cNvPr id="7" name="Picture 2" descr="D:\Ciniba\Tomek,Zosia,Iza\Rozne_luty-marzec_2013\IMG_12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r="46667" b="3611"/>
          <a:stretch/>
        </p:blipFill>
        <p:spPr bwMode="auto">
          <a:xfrm>
            <a:off x="179512" y="188640"/>
            <a:ext cx="3888432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7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836713"/>
            <a:ext cx="820891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poszukiwaniach pomaga mu dobrze oznakowana przestrzeń wszystkich trzech kondygnacji: specjalne panele informacyjne, tabliczki i napisy na regałach, informatory drukowane oraz katalog wirtualny; wreszcie, niezbędnych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wskazówek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udzielają kompetentni bibliotekarze dyżurujący w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informatoriach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736" y="611268"/>
            <a:ext cx="936104" cy="4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0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TylkoIza\Wybrane\IMG_13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4735" r="4047" b="8207"/>
          <a:stretch/>
        </p:blipFill>
        <p:spPr bwMode="auto">
          <a:xfrm rot="21600000">
            <a:off x="179512" y="221077"/>
            <a:ext cx="4248472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TylkoIza\Wybrane\IMG_12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1" t="9986" r="39883" b="-9986"/>
          <a:stretch/>
        </p:blipFill>
        <p:spPr bwMode="auto">
          <a:xfrm rot="21600000">
            <a:off x="4644008" y="221078"/>
            <a:ext cx="4271764" cy="72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TylkoIza\Wybrane\IMG_14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3" t="14184" r="4581" b="14610"/>
          <a:stretch/>
        </p:blipFill>
        <p:spPr bwMode="auto">
          <a:xfrm>
            <a:off x="179512" y="260650"/>
            <a:ext cx="878497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93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889844"/>
            <a:ext cx="82809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pl-PL" dirty="0" smtClean="0"/>
          </a:p>
          <a:p>
            <a:endParaRPr lang="pl-PL" dirty="0" smtClean="0"/>
          </a:p>
          <a:p>
            <a:pPr marL="342900" indent="-342900">
              <a:buFont typeface="Arial" pitchFamily="34" charset="0"/>
              <a:buChar char="•"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Na każdym z poziomów w obszarze wolnego dostępu obowiązuje  przejrzysty dziedzinowy układ. O kolejności ułożenia książek,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tym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samym o sposobie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ich późniejszego wyszukiwania,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latin typeface="Arial" pitchFamily="34" charset="0"/>
                <a:cs typeface="Arial" pitchFamily="34" charset="0"/>
              </a:rPr>
              <a:t>decydują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wszystkie kolejne elementy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zawarte w sygnaturze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. </a:t>
            </a: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Tej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zasadniczej regule podporządkowano całą organizację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zbiorów 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w magazynach otwartych.</a:t>
            </a:r>
            <a:endParaRPr lang="pl-PL" sz="2000" dirty="0">
              <a:latin typeface="Arial" pitchFamily="34" charset="0"/>
              <a:cs typeface="Arial" pitchFamily="34" charset="0"/>
            </a:endParaRP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936104" cy="4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Projekt </a:t>
            </a:r>
            <a:r>
              <a:rPr lang="pl-PL" sz="2000" b="1" dirty="0" err="1" smtClean="0">
                <a:latin typeface="Arial" pitchFamily="34" charset="0"/>
                <a:cs typeface="Arial" pitchFamily="34" charset="0"/>
              </a:rPr>
              <a:t>CINiBA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 i Projekt MOK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Projekt </a:t>
            </a:r>
            <a:r>
              <a:rPr lang="pl-PL" sz="1400" b="1" dirty="0" err="1" smtClean="0">
                <a:latin typeface="Arial" pitchFamily="34" charset="0"/>
                <a:cs typeface="Arial" pitchFamily="34" charset="0"/>
              </a:rPr>
              <a:t>CINiBA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dotyczący budowy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gmachu, finansowany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z Europejskiego Funduszu Rozwoju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Regionalnego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w ramach RPO WSL 2007-2013, oraz z budżetu samorządu Województwa Śląskiego, Miasta Katowice, Ministerstwa Nauki i Szkolnictwa Wyższego, Uniwersytetu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Ekonomicznego w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Katowicach, Uniwersytetu Śląskiego w Katowicach, realizowany przez konsorcjum Uniwersytetu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Śląskiego</a:t>
            </a:r>
            <a:br>
              <a:rPr lang="pl-PL" sz="1400" dirty="0" smtClean="0">
                <a:latin typeface="Arial" pitchFamily="34" charset="0"/>
                <a:cs typeface="Arial" pitchFamily="34" charset="0"/>
              </a:rPr>
            </a:br>
            <a:r>
              <a:rPr lang="pl-PL" sz="14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Uniwersytetu Ekonomicznego w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Katowicach.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/>
            </a:r>
            <a:br>
              <a:rPr lang="pl-PL" sz="1400" dirty="0">
                <a:latin typeface="Arial" pitchFamily="34" charset="0"/>
                <a:cs typeface="Arial" pitchFamily="34" charset="0"/>
              </a:rPr>
            </a:br>
            <a:r>
              <a:rPr lang="pl-PL" sz="1400" dirty="0">
                <a:latin typeface="Arial" pitchFamily="34" charset="0"/>
                <a:cs typeface="Arial" pitchFamily="34" charset="0"/>
              </a:rPr>
              <a:t>Wartość projektu: 79 453 600,00 PLN</a:t>
            </a:r>
            <a:br>
              <a:rPr lang="pl-PL" sz="1400" dirty="0">
                <a:latin typeface="Arial" pitchFamily="34" charset="0"/>
                <a:cs typeface="Arial" pitchFamily="34" charset="0"/>
              </a:rPr>
            </a:br>
            <a:r>
              <a:rPr lang="pl-PL" sz="1400" dirty="0">
                <a:latin typeface="Arial" pitchFamily="34" charset="0"/>
                <a:cs typeface="Arial" pitchFamily="34" charset="0"/>
              </a:rPr>
              <a:t>Środki z EFRR: 52 828 698,64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PLN</a:t>
            </a:r>
          </a:p>
          <a:p>
            <a:pPr marL="0" indent="0">
              <a:buNone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Projekt MOK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Dostosowanie systemu zarządzania zbiorami do nowoczesnego modelu otwartych kolekcji dziedzinowych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Bibliotece Uniwersytetu Śląskiego i Bibliotece Głównej Akademii Ekonomicznej w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Katowicach, 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którego celem było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utworzenie wspólnej bazy katalogowej w systemie 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Prolib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oraz przygotowanie zbiorów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bibliotek obu uczelni do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umieszczenia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w </a:t>
            </a:r>
            <a:r>
              <a:rPr lang="pl-PL" sz="1400" dirty="0" err="1">
                <a:latin typeface="Arial" pitchFamily="34" charset="0"/>
                <a:cs typeface="Arial" pitchFamily="34" charset="0"/>
              </a:rPr>
              <a:t>CINiBA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, realizowany w ramach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działania 8.1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. Infrastruktura szkolnictwa wyższego. Priorytet VIII. Infrastruktura edukacyjna Regionalnego Programu Operacyjnego Województwa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Śląskiego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na lata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2007-2013.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Wartość projektu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5 710 690 zł</a:t>
            </a:r>
          </a:p>
          <a:p>
            <a:pPr marL="0" indent="0"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Środki z EFRR (85%)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4 854 086,50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zł</a:t>
            </a:r>
          </a:p>
          <a:p>
            <a:pPr marL="0" indent="0">
              <a:buNone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Liderem tych projektów był Uniwersytet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Śląski,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a partnerem Uniwersytet Ekonomiczny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400" b="1" dirty="0" smtClean="0">
                <a:latin typeface="Arial" pitchFamily="34" charset="0"/>
                <a:cs typeface="Arial" pitchFamily="34" charset="0"/>
              </a:rPr>
            </a:b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w Katowicach.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936104" cy="4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0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Zestaw 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2425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71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Zestaw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2425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32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Zestaw 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2425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96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220072" y="332656"/>
            <a:ext cx="3744416" cy="7525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Do  dyspozycji  użytkownika są stanowiska komputerowe 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z dostępem do katalogu, </a:t>
            </a:r>
            <a:r>
              <a:rPr lang="pl-PL" dirty="0" err="1" smtClean="0">
                <a:latin typeface="Arial" pitchFamily="34" charset="0"/>
                <a:cs typeface="Arial" pitchFamily="34" charset="0"/>
              </a:rPr>
              <a:t>internetu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 i zasobów elektronicznych obydwu bibliotek.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08619"/>
            <a:ext cx="936104" cy="450890"/>
          </a:xfrm>
          <a:prstGeom prst="rect">
            <a:avLst/>
          </a:prstGeom>
        </p:spPr>
      </p:pic>
      <p:pic>
        <p:nvPicPr>
          <p:cNvPr id="5" name="Picture 2" descr="C:\Users\HP\Desktop\Nowy folder\IMG_14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31670" r="44349" b="21399"/>
          <a:stretch/>
        </p:blipFill>
        <p:spPr bwMode="auto">
          <a:xfrm>
            <a:off x="179512" y="188639"/>
            <a:ext cx="4752528" cy="64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 flipH="1">
            <a:off x="4211960" y="266217"/>
            <a:ext cx="493204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dirty="0">
                <a:latin typeface="Arial" pitchFamily="34" charset="0"/>
                <a:cs typeface="Arial" pitchFamily="34" charset="0"/>
              </a:rPr>
              <a:t>obszarze wolnego dostępu czytelnik może w dowolny (niemniej zgodny z regulaminem Centrum) sposób zagospodarować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wybranymi  </a:t>
            </a:r>
            <a:r>
              <a:rPr lang="pl-PL" dirty="0">
                <a:latin typeface="Arial" pitchFamily="34" charset="0"/>
                <a:cs typeface="Arial" pitchFamily="34" charset="0"/>
              </a:rPr>
              <a:t>materiałami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Może </a:t>
            </a:r>
            <a:r>
              <a:rPr lang="pl-PL" dirty="0">
                <a:latin typeface="Arial" pitchFamily="34" charset="0"/>
                <a:cs typeface="Arial" pitchFamily="34" charset="0"/>
              </a:rPr>
              <a:t>bez skrępowania przemieszczać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się </a:t>
            </a:r>
            <a:r>
              <a:rPr lang="pl-PL" dirty="0">
                <a:latin typeface="Arial" pitchFamily="34" charset="0"/>
                <a:cs typeface="Arial" pitchFamily="34" charset="0"/>
              </a:rPr>
              <a:t>z nimi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dirty="0">
                <a:latin typeface="Arial" pitchFamily="34" charset="0"/>
                <a:cs typeface="Arial" pitchFamily="34" charset="0"/>
              </a:rPr>
              <a:t>obrębie całej strefy publicznej, skorzystać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pl-PL" dirty="0">
                <a:latin typeface="Arial" pitchFamily="34" charset="0"/>
                <a:cs typeface="Arial" pitchFamily="34" charset="0"/>
              </a:rPr>
              <a:t>boksów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przeznaczonych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pl-PL" dirty="0">
                <a:latin typeface="Arial" pitchFamily="34" charset="0"/>
                <a:cs typeface="Arial" pitchFamily="34" charset="0"/>
              </a:rPr>
              <a:t>pracy indywidualnej, pokojów pracy  grupowej,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mediateki</a:t>
            </a:r>
            <a:r>
              <a:rPr lang="pl-PL" dirty="0">
                <a:latin typeface="Arial" pitchFamily="34" charset="0"/>
                <a:cs typeface="Arial" pitchFamily="34" charset="0"/>
              </a:rPr>
              <a:t>, 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czy </a:t>
            </a:r>
            <a:r>
              <a:rPr lang="pl-PL" dirty="0">
                <a:latin typeface="Arial" pitchFamily="34" charset="0"/>
                <a:cs typeface="Arial" pitchFamily="34" charset="0"/>
              </a:rPr>
              <a:t>też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przysiąść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dirty="0">
                <a:latin typeface="Arial" pitchFamily="34" charset="0"/>
                <a:cs typeface="Arial" pitchFamily="34" charset="0"/>
              </a:rPr>
              <a:t>miejscach wydzielonych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pl-PL" dirty="0">
                <a:latin typeface="Arial" pitchFamily="34" charset="0"/>
                <a:cs typeface="Arial" pitchFamily="34" charset="0"/>
              </a:rPr>
              <a:t>odpoczynku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HP\Desktop\Nowy folder\IMG_14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r="36756" b="11310"/>
          <a:stretch/>
        </p:blipFill>
        <p:spPr bwMode="auto">
          <a:xfrm>
            <a:off x="222556" y="317421"/>
            <a:ext cx="3989403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2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P\Desktop\Nowy folder\IMG_1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256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23528" y="620688"/>
            <a:ext cx="33123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Wszystkie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poziomy posiadają stanowiska usług reprograficznych – częściowo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odpłatnych </a:t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serwisowanych przez firmy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zewnętrzne.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78641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9856" y="1500405"/>
            <a:ext cx="333924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Usytuowano tam też miejsca do pracy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własnym laptopem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z dostępem do zasilania</a:t>
            </a:r>
            <a:r>
              <a:rPr lang="pl-PL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Picture 2" descr="D:\Ciniba\Tomek,Zosia,Iza\Rozne_luty-marzec_2013\IMG_13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9" t="3056" r="6666" b="2777"/>
          <a:stretch/>
        </p:blipFill>
        <p:spPr bwMode="auto">
          <a:xfrm>
            <a:off x="3529100" y="209550"/>
            <a:ext cx="536338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14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 flipH="1">
            <a:off x="5796136" y="548680"/>
            <a:ext cx="3347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Dodatkowo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na 1 i 2 piętrze zaplanowano miejsca przeznaczone do korzystania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latin typeface="Arial" pitchFamily="34" charset="0"/>
                <a:cs typeface="Arial" pitchFamily="34" charset="0"/>
              </a:rPr>
              <a:t>ze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zbiorów pod nadzorem bibliotekarzy: czytelnię ogólną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czytelnię czasopism bieżących</a:t>
            </a:r>
            <a:r>
              <a:rPr lang="pl-PL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" name="Picture 3" descr="C:\Users\HP\Desktop\Nowy folder\IMG_14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8"/>
          <a:stretch/>
        </p:blipFill>
        <p:spPr bwMode="auto">
          <a:xfrm>
            <a:off x="323528" y="332656"/>
            <a:ext cx="5143500" cy="62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03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44008" y="404664"/>
            <a:ext cx="421196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Gdy</a:t>
            </a:r>
            <a:r>
              <a:rPr lang="pl-PL" dirty="0">
                <a:latin typeface="Arial" pitchFamily="34" charset="0"/>
                <a:cs typeface="Arial" pitchFamily="34" charset="0"/>
              </a:rPr>
              <a:t>, po przejrzeniu wyszukanej książki, czytelnik nie zdecyduje się na jej wypożyczenie - odkłada  ją 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dirty="0">
                <a:latin typeface="Arial" pitchFamily="34" charset="0"/>
                <a:cs typeface="Arial" pitchFamily="34" charset="0"/>
              </a:rPr>
              <a:t>specjalnie do tego wyznaczone pomarańczowe boksy, znajdujące się na poszczególnych regałach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Tak samo postępuje po skorzystaniu z dokumentu, który jest dostępny tylko na miejscu.</a:t>
            </a:r>
          </a:p>
          <a:p>
            <a:pPr>
              <a:lnSpc>
                <a:spcPct val="150000"/>
              </a:lnSpc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\\155.158.32.74\users$\iwielgus\Desktop\DSC_0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2" t="24273" b="19325"/>
          <a:stretch/>
        </p:blipFill>
        <p:spPr bwMode="auto">
          <a:xfrm>
            <a:off x="179512" y="188640"/>
            <a:ext cx="4289334" cy="641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59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98121"/>
            <a:ext cx="842493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Ze zbiorów na miejscu mogą korzystać wszyscy – nie wiąże się to </a:t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latin typeface="Arial" pitchFamily="34" charset="0"/>
                <a:cs typeface="Arial" pitchFamily="34" charset="0"/>
              </a:rPr>
              <a:t>z koniecznością posiadania karty bibliotecznej. Prawo do wypożyczenia materiałów na zewnątrz mają osoby zarejestrowane </a:t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latin typeface="Arial" pitchFamily="34" charset="0"/>
                <a:cs typeface="Arial" pitchFamily="34" charset="0"/>
              </a:rPr>
              <a:t>w  systemie bibliotecznym. Elektroniczna karta biblioteczna pozwala na samodzielne, za pomocą specjalnych urządzeń, wypożyczenie wybranego dokumentu oraz jego zwrot.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18570"/>
            <a:ext cx="936104" cy="4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6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sz="1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1400" b="1" dirty="0" err="1" smtClean="0">
                <a:latin typeface="Arial" pitchFamily="34" charset="0"/>
                <a:cs typeface="Arial" pitchFamily="34" charset="0"/>
              </a:rPr>
              <a:t>CINiBA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jest biblioteką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hybrydową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która udostępnia równolegle wszystkie typy dokumentów, niezależnie od nośnika na jakim się znajdują: książki, czasopisma, bazy danych, teksty elektroniczne, materiały audiowizualne, multimedialne oraz zbiory dostosowane do specjalnych grup użytkowników (np. osób niepełnosprawnych), na miejscu oraz w trybie zdalnym przez 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internet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Jest jedyną w Polsce biblioteką akademicką powstałą z połączenia bibliotek dwóch uczelni.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W Centrum funkcjonują 3 Departamenty:</a:t>
            </a:r>
          </a:p>
          <a:p>
            <a:pPr>
              <a:lnSpc>
                <a:spcPct val="150000"/>
              </a:lnSpc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Departament Udostępniania Zbiorów i Informacji Naukowej</a:t>
            </a:r>
          </a:p>
          <a:p>
            <a:pPr>
              <a:lnSpc>
                <a:spcPct val="150000"/>
              </a:lnSpc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Departament Gromadzenia, Uzupełniania i Opracowania Zbiorów</a:t>
            </a:r>
          </a:p>
          <a:p>
            <a:pPr>
              <a:lnSpc>
                <a:spcPct val="150000"/>
              </a:lnSpc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Departament Informatyczny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936104" cy="4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1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283968" y="404664"/>
            <a:ext cx="4680520" cy="502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Wypożyczanie dokumentów zlokalizowanych w magazynach otwartych przebiega w dwojaki sposób: można samemu zarejestrować wypożyczenie na jednym ze specjalnych samoobsługowych urządzeń (zwanych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pl-PL" dirty="0">
                <a:latin typeface="Arial" pitchFamily="34" charset="0"/>
                <a:cs typeface="Arial" pitchFamily="34" charset="0"/>
              </a:rPr>
              <a:t>angielska </a:t>
            </a:r>
            <a:r>
              <a:rPr lang="pl-PL" i="1" dirty="0" err="1">
                <a:latin typeface="Arial" pitchFamily="34" charset="0"/>
                <a:cs typeface="Arial" pitchFamily="34" charset="0"/>
              </a:rPr>
              <a:t>Selfcheckiem</a:t>
            </a:r>
            <a:r>
              <a:rPr lang="pl-PL" dirty="0">
                <a:latin typeface="Arial" pitchFamily="34" charset="0"/>
                <a:cs typeface="Arial" pitchFamily="34" charset="0"/>
              </a:rPr>
              <a:t>) znajdujących się na każdej kondygnacji lub skorzystać z tradycyjnej wypożyczalni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pl-PL" dirty="0">
                <a:latin typeface="Arial" pitchFamily="34" charset="0"/>
                <a:cs typeface="Arial" pitchFamily="34" charset="0"/>
              </a:rPr>
              <a:t>parterze. Materiały zamawiane internetowo 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pl-PL" dirty="0">
                <a:latin typeface="Arial" pitchFamily="34" charset="0"/>
                <a:cs typeface="Arial" pitchFamily="34" charset="0"/>
              </a:rPr>
              <a:t>magazynów zamkniętych odbierane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są </a:t>
            </a:r>
            <a:r>
              <a:rPr lang="pl-PL" dirty="0">
                <a:latin typeface="Arial" pitchFamily="34" charset="0"/>
                <a:cs typeface="Arial" pitchFamily="34" charset="0"/>
              </a:rPr>
              <a:t>tylko w wypożyczalni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pl-PL" dirty="0">
                <a:latin typeface="Arial" pitchFamily="34" charset="0"/>
                <a:cs typeface="Arial" pitchFamily="34" charset="0"/>
              </a:rPr>
              <a:t>parterze. </a:t>
            </a:r>
          </a:p>
        </p:txBody>
      </p:sp>
      <p:pic>
        <p:nvPicPr>
          <p:cNvPr id="5" name="Picture 2" descr="D:\Ciniba\Tomek,Zosia,Iza\Rozne_luty-marzec_2013\IMG_12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2779" b="3333"/>
          <a:stretch/>
        </p:blipFill>
        <p:spPr bwMode="auto">
          <a:xfrm>
            <a:off x="179512" y="208806"/>
            <a:ext cx="4104456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38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292080" y="332656"/>
            <a:ext cx="36724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Zwrotów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wypożyczonych pozycji dokonuje się we wspomnianej już wypożyczalni na poziomie zerowym lub poprzez tzw.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wrzutnię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- samoobsługowy system zwrotów czynny całą dobę.</a:t>
            </a:r>
          </a:p>
        </p:txBody>
      </p:sp>
      <p:pic>
        <p:nvPicPr>
          <p:cNvPr id="5" name="Picture 2" descr="C:\Users\HP\Desktop\CINIBA\TylkoIza\IMG_1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896544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9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04656"/>
          </a:xfrm>
        </p:spPr>
        <p:txBody>
          <a:bodyPr/>
          <a:lstStyle/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364088" y="260647"/>
            <a:ext cx="37799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Ogromnym </a:t>
            </a:r>
            <a:r>
              <a:rPr lang="pl-PL" dirty="0">
                <a:latin typeface="Arial" pitchFamily="34" charset="0"/>
                <a:cs typeface="Arial" pitchFamily="34" charset="0"/>
              </a:rPr>
              <a:t>atutem zbiorów otwartych w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CINiBA</a:t>
            </a:r>
            <a:r>
              <a:rPr lang="pl-PL" dirty="0">
                <a:latin typeface="Arial" pitchFamily="34" charset="0"/>
                <a:cs typeface="Arial" pitchFamily="34" charset="0"/>
              </a:rPr>
              <a:t> jest możliwość pełnej samoobsługi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czytelnika (</a:t>
            </a:r>
            <a:r>
              <a:rPr lang="pl-PL" dirty="0">
                <a:latin typeface="Arial" pitchFamily="34" charset="0"/>
                <a:cs typeface="Arial" pitchFamily="34" charset="0"/>
              </a:rPr>
              <a:t>od momentu wyszukania właściwej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pozycji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po </a:t>
            </a:r>
            <a:r>
              <a:rPr lang="pl-PL" dirty="0">
                <a:latin typeface="Arial" pitchFamily="34" charset="0"/>
                <a:cs typeface="Arial" pitchFamily="34" charset="0"/>
              </a:rPr>
              <a:t>samodzielne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jej </a:t>
            </a:r>
            <a:r>
              <a:rPr lang="pl-PL" dirty="0">
                <a:latin typeface="Arial" pitchFamily="34" charset="0"/>
                <a:cs typeface="Arial" pitchFamily="34" charset="0"/>
              </a:rPr>
              <a:t>wypożyczenie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dirty="0">
                <a:latin typeface="Arial" pitchFamily="34" charset="0"/>
                <a:cs typeface="Arial" pitchFamily="34" charset="0"/>
              </a:rPr>
              <a:t>zwrot). </a:t>
            </a: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Czytelnik </a:t>
            </a:r>
            <a:r>
              <a:rPr lang="pl-PL" dirty="0">
                <a:latin typeface="Arial" pitchFamily="34" charset="0"/>
                <a:cs typeface="Arial" pitchFamily="34" charset="0"/>
              </a:rPr>
              <a:t>docenia też atrakcyjną organizację przestrzeni pozwalającą na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obcowanie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pl-PL" dirty="0">
                <a:latin typeface="Arial" pitchFamily="34" charset="0"/>
                <a:cs typeface="Arial" pitchFamily="34" charset="0"/>
              </a:rPr>
              <a:t>literaturą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w swobodnej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dirty="0">
                <a:latin typeface="Arial" pitchFamily="34" charset="0"/>
                <a:cs typeface="Arial" pitchFamily="34" charset="0"/>
              </a:rPr>
              <a:t>sprzyjającej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uczeniu </a:t>
            </a:r>
            <a:r>
              <a:rPr lang="pl-PL" dirty="0">
                <a:latin typeface="Arial" pitchFamily="34" charset="0"/>
                <a:cs typeface="Arial" pitchFamily="34" charset="0"/>
              </a:rPr>
              <a:t>się atmosferze. </a:t>
            </a:r>
          </a:p>
        </p:txBody>
      </p:sp>
      <p:pic>
        <p:nvPicPr>
          <p:cNvPr id="7" name="Picture 2" descr="C:\Users\HP\Desktop\Dawid\DSC_00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9" t="11524" r="10243" b="1583"/>
          <a:stretch/>
        </p:blipFill>
        <p:spPr bwMode="auto">
          <a:xfrm>
            <a:off x="107504" y="116632"/>
            <a:ext cx="52565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7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8475" y="987261"/>
            <a:ext cx="8712968" cy="1027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l-PL" sz="3600" dirty="0">
                <a:latin typeface="Arial" pitchFamily="34" charset="0"/>
                <a:cs typeface="Arial" pitchFamily="34" charset="0"/>
              </a:rPr>
              <a:t>Dziękujemy za uwagę</a:t>
            </a:r>
            <a:r>
              <a:rPr lang="pl-PL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1"/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pl-PL" sz="2800" dirty="0" smtClean="0">
                <a:latin typeface="Arial" pitchFamily="34" charset="0"/>
                <a:cs typeface="Arial" pitchFamily="34" charset="0"/>
              </a:rPr>
              <a:t>Zofia </a:t>
            </a:r>
            <a:r>
              <a:rPr lang="pl-PL" sz="2800" dirty="0" err="1">
                <a:latin typeface="Arial" pitchFamily="34" charset="0"/>
                <a:cs typeface="Arial" pitchFamily="34" charset="0"/>
              </a:rPr>
              <a:t>Pokusińska</a:t>
            </a:r>
            <a:endParaRPr lang="pl-PL" sz="2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pl-PL" dirty="0">
                <a:latin typeface="Arial" pitchFamily="34" charset="0"/>
                <a:cs typeface="Arial" pitchFamily="34" charset="0"/>
              </a:rPr>
              <a:t>Departament Gromadzenia, Uzupełniania i Opracowania Zbiorów </a:t>
            </a:r>
            <a:r>
              <a:rPr lang="pl-PL" dirty="0" err="1" smtClean="0">
                <a:latin typeface="Arial" pitchFamily="34" charset="0"/>
                <a:cs typeface="Arial" pitchFamily="34" charset="0"/>
              </a:rPr>
              <a:t>CINiBA</a:t>
            </a: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pl-PL" sz="2000" dirty="0" smtClean="0">
                <a:latin typeface="Arial" pitchFamily="34" charset="0"/>
                <a:cs typeface="Arial" pitchFamily="34" charset="0"/>
                <a:hlinkClick r:id="rId2"/>
              </a:rPr>
              <a:t>zofia.pokusinska@ciniba.edu.pl</a:t>
            </a: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pl-PL" sz="2800" dirty="0">
                <a:latin typeface="Arial" pitchFamily="34" charset="0"/>
                <a:cs typeface="Arial" pitchFamily="34" charset="0"/>
              </a:rPr>
              <a:t>Izabela </a:t>
            </a:r>
            <a:r>
              <a:rPr lang="pl-PL" sz="2800" dirty="0" smtClean="0">
                <a:latin typeface="Arial" pitchFamily="34" charset="0"/>
                <a:cs typeface="Arial" pitchFamily="34" charset="0"/>
              </a:rPr>
              <a:t>Wielgus</a:t>
            </a:r>
          </a:p>
          <a:p>
            <a:pPr lvl="1"/>
            <a:r>
              <a:rPr lang="pl-PL" dirty="0">
                <a:latin typeface="Arial" pitchFamily="34" charset="0"/>
                <a:cs typeface="Arial" pitchFamily="34" charset="0"/>
              </a:rPr>
              <a:t>Departament Gromadzenia, Uzupełniania i Opracowania Zbiorów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CINiBA</a:t>
            </a:r>
            <a:endParaRPr lang="pl-PL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pl-PL" sz="2000" dirty="0" smtClean="0">
                <a:latin typeface="Arial" pitchFamily="34" charset="0"/>
                <a:cs typeface="Arial" pitchFamily="34" charset="0"/>
                <a:hlinkClick r:id="rId2"/>
              </a:rPr>
              <a:t>izabela.</a:t>
            </a:r>
            <a:r>
              <a:rPr lang="pl-PL" sz="2000" dirty="0" smtClean="0">
                <a:latin typeface="Arial" pitchFamily="34" charset="0"/>
                <a:cs typeface="Arial" pitchFamily="34" charset="0"/>
                <a:hlinkClick r:id="rId3"/>
              </a:rPr>
              <a:t>wielgus@ciniba.edu.pl</a:t>
            </a: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lvl="1"/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pl-PL" dirty="0" smtClean="0">
                <a:latin typeface="Arial" pitchFamily="34" charset="0"/>
                <a:cs typeface="Arial" pitchFamily="34" charset="0"/>
              </a:rPr>
              <a:t>Wykorzystano materiały fotograficzne i informacyjne </a:t>
            </a:r>
            <a:r>
              <a:rPr lang="pl-PL" dirty="0" err="1" smtClean="0">
                <a:latin typeface="Arial" pitchFamily="34" charset="0"/>
                <a:cs typeface="Arial" pitchFamily="34" charset="0"/>
              </a:rPr>
              <a:t>CINiBA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28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pl-PL" sz="2800" dirty="0" smtClean="0">
              <a:latin typeface="Arial" pitchFamily="34" charset="0"/>
              <a:cs typeface="Arial" pitchFamily="34" charset="0"/>
            </a:endParaRPr>
          </a:p>
          <a:p>
            <a:pPr lvl="1" algn="ctr"/>
            <a:r>
              <a:rPr lang="pl-PL" sz="3600" dirty="0" smtClean="0">
                <a:latin typeface="Arial" pitchFamily="34" charset="0"/>
                <a:cs typeface="Arial" pitchFamily="34" charset="0"/>
              </a:rPr>
              <a:t>www.ciniba.edu.pl</a:t>
            </a:r>
            <a:endParaRPr lang="pl-PL" sz="3600" dirty="0">
              <a:latin typeface="Arial" pitchFamily="34" charset="0"/>
              <a:cs typeface="Arial" pitchFamily="34" charset="0"/>
            </a:endParaRPr>
          </a:p>
          <a:p>
            <a:pPr lvl="1"/>
            <a:endParaRPr lang="pl-PL" sz="2800" dirty="0"/>
          </a:p>
          <a:p>
            <a:pPr lvl="1"/>
            <a:endParaRPr lang="pl-PL" sz="2000" dirty="0"/>
          </a:p>
          <a:p>
            <a:pPr lvl="1"/>
            <a:endParaRPr lang="pl-PL" sz="2800" dirty="0"/>
          </a:p>
          <a:p>
            <a:pPr lvl="1"/>
            <a:endParaRPr lang="pl-PL" sz="2000" dirty="0"/>
          </a:p>
          <a:p>
            <a:pPr lvl="1"/>
            <a:endParaRPr lang="pl-PL" sz="2000" dirty="0" smtClean="0"/>
          </a:p>
          <a:p>
            <a:pPr lvl="1" algn="ctr"/>
            <a:endParaRPr lang="pl-PL" sz="5100" dirty="0"/>
          </a:p>
          <a:p>
            <a:pPr lvl="1" algn="ctr"/>
            <a:endParaRPr lang="pl-PL" sz="5100" dirty="0" smtClean="0"/>
          </a:p>
          <a:p>
            <a:pPr lvl="1" algn="ctr"/>
            <a:endParaRPr lang="pl-PL" sz="5100" dirty="0"/>
          </a:p>
          <a:p>
            <a:pPr lvl="1" algn="ctr"/>
            <a:endParaRPr lang="pl-PL" sz="51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1" y="420776"/>
            <a:ext cx="1112867" cy="53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0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Budynek posiada 7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kondygnacji: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poziom -1 </a:t>
            </a:r>
            <a:r>
              <a:rPr lang="pl-PL" sz="1400" smtClean="0">
                <a:latin typeface="Arial" pitchFamily="34" charset="0"/>
                <a:cs typeface="Arial" pitchFamily="34" charset="0"/>
              </a:rPr>
              <a:t>- magazyny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zamknięte,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parter (hol główny) -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wypożyczalnia, sale konferencyjna i dydaktyczna wraz z pomieszczeniami towarzyszącymi, oraz przestrzeń z księgozbiorem w wolnym dostępie (działy 7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, 8, 9),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I  piętro - księgozbiór w wolnym dostępie 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z działów 0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, 5, 6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, czytelnia główna, czytelnie specjalistyczne, 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mediateka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kabiny do pracy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indywidualnej,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II piętro - księgozbiór w wolnym dostępie z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działów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1, 2, 3, czytelnia prasy, sala seminaryjna,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III piętro - wyłącznie pomieszczenia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dla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pracowników, 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IV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i V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piętro -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magazyny zwarte zamknięte dla czytelników, w tym na IV piętrze pomieszczenia zbiorów nietypowych, a na V piętrze zbiorów chronionych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936104" cy="4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83778"/>
            <a:ext cx="8229600" cy="868958"/>
          </a:xfrm>
        </p:spPr>
        <p:txBody>
          <a:bodyPr>
            <a:normAutofit/>
          </a:bodyPr>
          <a:lstStyle/>
          <a:p>
            <a:r>
              <a:rPr lang="pl-PL" sz="3000" dirty="0" smtClean="0">
                <a:latin typeface="Arial" pitchFamily="34" charset="0"/>
                <a:cs typeface="Arial" pitchFamily="34" charset="0"/>
              </a:rPr>
              <a:t>Parter (hol główny)</a:t>
            </a:r>
            <a:endParaRPr lang="pl-PL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2" y="1052736"/>
            <a:ext cx="7438694" cy="53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8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512168"/>
          </a:xfrm>
        </p:spPr>
        <p:txBody>
          <a:bodyPr>
            <a:normAutofit/>
          </a:bodyPr>
          <a:lstStyle/>
          <a:p>
            <a:r>
              <a:rPr lang="pl-PL" sz="3000" dirty="0" smtClean="0">
                <a:latin typeface="Arial" pitchFamily="34" charset="0"/>
                <a:cs typeface="Arial" pitchFamily="34" charset="0"/>
              </a:rPr>
              <a:t>I piętro</a:t>
            </a:r>
            <a:endParaRPr lang="pl-PL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764704"/>
            <a:ext cx="4896544" cy="58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1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9248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0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2224</TotalTime>
  <Words>929</Words>
  <Application>Microsoft Office PowerPoint</Application>
  <PresentationFormat>Pokaz na ekranie (4:3)</PresentationFormat>
  <Paragraphs>232</Paragraphs>
  <Slides>43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Motyw pakietu Office</vt:lpstr>
      <vt:lpstr>           Zofia Pokusińska                 Izabela Wielgus  Warszawa, 13.09.2013 WWW </vt:lpstr>
      <vt:lpstr>Prezentacja programu PowerPoint</vt:lpstr>
      <vt:lpstr>Projekt CINiBA i Projekt MOK</vt:lpstr>
      <vt:lpstr>Prezentacja programu PowerPoint</vt:lpstr>
      <vt:lpstr>Prezentacja programu PowerPoint</vt:lpstr>
      <vt:lpstr>Parter (hol główny)</vt:lpstr>
      <vt:lpstr>Prezentacja programu PowerPoint</vt:lpstr>
      <vt:lpstr>I piętro</vt:lpstr>
      <vt:lpstr>Prezentacja programu PowerPoint</vt:lpstr>
      <vt:lpstr>II piętro</vt:lpstr>
      <vt:lpstr>Prezentacja programu PowerPoint</vt:lpstr>
      <vt:lpstr>Prezentacja programu PowerPoint</vt:lpstr>
      <vt:lpstr>Nagrody i wyróżnienia</vt:lpstr>
      <vt:lpstr>            Organizacja zbiorów w wolnym dostępie  CINiBA - wspólna dla obydwu uniwersytetów biblioteka i centrum informacji gromadzi piśmiennictwo ze wszystkich dyscyplin wiedzy.  Część księgozbioru, tzn. ok. 340 tys. wol. ma charakter ogólnodostępny.    Dokumenty te rozmieszczono na 3 poziomach i pogrupowano w 9 dziedzinach wiedzy (w 447 działach tematycznych), zgodnie z zasadą systemu Uniwersalnej Klasyfikacji Dziesiętnej.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Konspekt</dc:title>
  <dc:creator>HP</dc:creator>
  <cp:lastModifiedBy>pokazowy</cp:lastModifiedBy>
  <cp:revision>182</cp:revision>
  <dcterms:created xsi:type="dcterms:W3CDTF">2013-05-12T13:30:20Z</dcterms:created>
  <dcterms:modified xsi:type="dcterms:W3CDTF">2013-09-13T08:52:49Z</dcterms:modified>
</cp:coreProperties>
</file>