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8"/>
  </p:notesMasterIdLst>
  <p:sldIdLst>
    <p:sldId id="256" r:id="rId2"/>
    <p:sldId id="258" r:id="rId3"/>
    <p:sldId id="321" r:id="rId4"/>
    <p:sldId id="257" r:id="rId5"/>
    <p:sldId id="310" r:id="rId6"/>
    <p:sldId id="311" r:id="rId7"/>
    <p:sldId id="307" r:id="rId8"/>
    <p:sldId id="269" r:id="rId9"/>
    <p:sldId id="299" r:id="rId10"/>
    <p:sldId id="268" r:id="rId11"/>
    <p:sldId id="266" r:id="rId12"/>
    <p:sldId id="302" r:id="rId13"/>
    <p:sldId id="301" r:id="rId14"/>
    <p:sldId id="265" r:id="rId15"/>
    <p:sldId id="304" r:id="rId16"/>
    <p:sldId id="264" r:id="rId17"/>
    <p:sldId id="287" r:id="rId18"/>
    <p:sldId id="286" r:id="rId19"/>
    <p:sldId id="288" r:id="rId20"/>
    <p:sldId id="289" r:id="rId21"/>
    <p:sldId id="290" r:id="rId22"/>
    <p:sldId id="308" r:id="rId23"/>
    <p:sldId id="318" r:id="rId24"/>
    <p:sldId id="319" r:id="rId25"/>
    <p:sldId id="276" r:id="rId26"/>
    <p:sldId id="294" r:id="rId27"/>
    <p:sldId id="295" r:id="rId28"/>
    <p:sldId id="297" r:id="rId29"/>
    <p:sldId id="317" r:id="rId30"/>
    <p:sldId id="277" r:id="rId31"/>
    <p:sldId id="314" r:id="rId32"/>
    <p:sldId id="315" r:id="rId33"/>
    <p:sldId id="278" r:id="rId34"/>
    <p:sldId id="281" r:id="rId35"/>
    <p:sldId id="280" r:id="rId36"/>
    <p:sldId id="322" r:id="rId37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5C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1" autoAdjust="0"/>
    <p:restoredTop sz="94693" autoAdjust="0"/>
  </p:normalViewPr>
  <p:slideViewPr>
    <p:cSldViewPr>
      <p:cViewPr>
        <p:scale>
          <a:sx n="82" d="100"/>
          <a:sy n="82" d="100"/>
        </p:scale>
        <p:origin x="-22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ADEF06-1E4D-4649-A56D-5ECA8D2F4405}" type="datetimeFigureOut">
              <a:rPr lang="pl-PL" smtClean="0"/>
              <a:t>2013-09-16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FF6F24-2D42-41E9-B199-1341732F62D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8473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F6F24-2D42-41E9-B199-1341732F62DC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6746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83780-B851-4769-8F04-C8A74488624F}" type="datetimeFigureOut">
              <a:rPr lang="pl-PL"/>
              <a:pPr>
                <a:defRPr/>
              </a:pPr>
              <a:t>2013-09-16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FB2E6-1D62-403C-9E89-B7B8A9B42EB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16B93-D57E-4030-B090-85083B2DA662}" type="datetimeFigureOut">
              <a:rPr lang="pl-PL"/>
              <a:pPr>
                <a:defRPr/>
              </a:pPr>
              <a:t>2013-09-16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40365-3316-4504-BA70-4A390C14DCD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8D51E-6521-4E98-913C-6E6A173C56D3}" type="datetimeFigureOut">
              <a:rPr lang="pl-PL"/>
              <a:pPr>
                <a:defRPr/>
              </a:pPr>
              <a:t>2013-09-16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ADBD8-1F96-4D16-AE74-FE66B8B1BDB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178F7-10D2-483D-99E5-21954CC59E4A}" type="datetimeFigureOut">
              <a:rPr lang="pl-PL"/>
              <a:pPr>
                <a:defRPr/>
              </a:pPr>
              <a:t>2013-09-16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9B262-46DF-42FF-BF81-C93631E1E58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04655-355E-49E0-8A33-5FC402673168}" type="datetimeFigureOut">
              <a:rPr lang="pl-PL"/>
              <a:pPr>
                <a:defRPr/>
              </a:pPr>
              <a:t>2013-09-16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F3041-BD91-4A0E-AD2E-27687F1E9ED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32D48-096D-4BC3-9516-D30A56A228D9}" type="datetimeFigureOut">
              <a:rPr lang="pl-PL"/>
              <a:pPr>
                <a:defRPr/>
              </a:pPr>
              <a:t>2013-09-16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E6152-9B7E-4777-840D-0318F427171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0D90-173C-44BD-B744-BF21A0CAC5E7}" type="datetimeFigureOut">
              <a:rPr lang="pl-PL"/>
              <a:pPr>
                <a:defRPr/>
              </a:pPr>
              <a:t>2013-09-16</a:t>
            </a:fld>
            <a:endParaRPr lang="pl-P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16B43-7313-4BF4-8556-CD405C82CDE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16A37-5783-4776-A4E5-16F8F0A5C506}" type="datetimeFigureOut">
              <a:rPr lang="pl-PL"/>
              <a:pPr>
                <a:defRPr/>
              </a:pPr>
              <a:t>2013-09-16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E8120-772E-4315-9999-47DFFA27037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788A3-F558-4D4B-A714-30C7D6DCBA5A}" type="datetimeFigureOut">
              <a:rPr lang="pl-PL"/>
              <a:pPr>
                <a:defRPr/>
              </a:pPr>
              <a:t>2013-09-16</a:t>
            </a:fld>
            <a:endParaRPr lang="pl-P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A89F7-54D1-4CDF-B2F8-B0AC9D779C2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73358-425B-4664-83F8-68BF4D4D09FF}" type="datetimeFigureOut">
              <a:rPr lang="pl-PL"/>
              <a:pPr>
                <a:defRPr/>
              </a:pPr>
              <a:t>2013-09-16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B9DD4-8617-418E-9AED-D1532D2C740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4718050" y="993775"/>
            <a:ext cx="1847850" cy="1530350"/>
            <a:chOff x="4718762" y="993075"/>
            <a:chExt cx="1847138" cy="1530439"/>
          </a:xfrm>
        </p:grpSpPr>
        <p:sp>
          <p:nvSpPr>
            <p:cNvPr id="6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 rtlCol="0">
            <a:normAutofit/>
          </a:bodyPr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pl-PL" noProof="0" smtClean="0"/>
              <a:t>Kliknij ikonę, aby dodać obraz</a:t>
            </a:r>
            <a:endParaRPr lang="en-US" noProof="0"/>
          </a:p>
        </p:txBody>
      </p:sp>
      <p:sp>
        <p:nvSpPr>
          <p:cNvPr id="14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A8190-F134-46C0-B1B1-3D4C429AAD12}" type="datetimeFigureOut">
              <a:rPr lang="pl-PL"/>
              <a:pPr>
                <a:defRPr/>
              </a:pPr>
              <a:t>2013-09-16</a:t>
            </a:fld>
            <a:endParaRPr lang="pl-PL"/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520C7-CB60-4D14-9377-413DC6CBB42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34"/>
          <p:cNvGrpSpPr>
            <a:grpSpLocks/>
          </p:cNvGrpSpPr>
          <p:nvPr/>
        </p:nvGrpSpPr>
        <p:grpSpPr bwMode="auto">
          <a:xfrm>
            <a:off x="0" y="0"/>
            <a:ext cx="9251950" cy="6858000"/>
            <a:chOff x="-9" y="-16"/>
            <a:chExt cx="9252346" cy="6858038"/>
          </a:xfrm>
        </p:grpSpPr>
        <p:grpSp>
          <p:nvGrpSpPr>
            <p:cNvPr id="1032" name="Group 638"/>
            <p:cNvGrpSpPr>
              <a:grpSpLocks/>
            </p:cNvGrpSpPr>
            <p:nvPr/>
          </p:nvGrpSpPr>
          <p:grpSpPr bwMode="auto"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</p:grpSp>
        <p:grpSp>
          <p:nvGrpSpPr>
            <p:cNvPr id="1033" name="Group 669"/>
            <p:cNvGrpSpPr>
              <a:grpSpLocks/>
            </p:cNvGrpSpPr>
            <p:nvPr/>
          </p:nvGrpSpPr>
          <p:grpSpPr bwMode="auto"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318" y="3703642"/>
                <a:ext cx="1588" cy="158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/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</p:grpSp>
        <p:grpSp>
          <p:nvGrpSpPr>
            <p:cNvPr id="1034" name="Group 715"/>
            <p:cNvGrpSpPr>
              <a:grpSpLocks/>
            </p:cNvGrpSpPr>
            <p:nvPr/>
          </p:nvGrpSpPr>
          <p:grpSpPr bwMode="auto"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/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/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/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</p:grp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009650" y="676275"/>
            <a:ext cx="71247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09650" y="1806575"/>
            <a:ext cx="7124700" cy="405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13" y="59515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F15B9BC-0B00-44DC-923E-8B01F278A232}" type="datetimeFigureOut">
              <a:rPr lang="pl-PL"/>
              <a:pPr>
                <a:defRPr/>
              </a:pPr>
              <a:t>2013-09-16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1100" y="5951538"/>
            <a:ext cx="5256213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3088" y="5951538"/>
            <a:ext cx="60801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0ED662E-9708-49B5-8974-97D93FB13E8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8" r:id="rId9"/>
    <p:sldLayoutId id="2147483766" r:id="rId10"/>
    <p:sldLayoutId id="2147483767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404040"/>
          </a:solidFill>
          <a:latin typeface="+mj-lt"/>
          <a:ea typeface="Trebuchet MS" pitchFamily="34" charset="0"/>
          <a:cs typeface="Trebuchet M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404040"/>
          </a:solidFill>
          <a:latin typeface="Verdana" pitchFamily="34" charset="0"/>
          <a:ea typeface="Trebuchet MS" pitchFamily="34" charset="0"/>
          <a:cs typeface="Trebuchet MS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404040"/>
          </a:solidFill>
          <a:latin typeface="Verdana" pitchFamily="34" charset="0"/>
          <a:ea typeface="Trebuchet MS" pitchFamily="34" charset="0"/>
          <a:cs typeface="Trebuchet MS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404040"/>
          </a:solidFill>
          <a:latin typeface="Verdana" pitchFamily="34" charset="0"/>
          <a:ea typeface="Trebuchet MS" pitchFamily="34" charset="0"/>
          <a:cs typeface="Trebuchet MS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404040"/>
          </a:solidFill>
          <a:latin typeface="Verdana" pitchFamily="34" charset="0"/>
          <a:ea typeface="Trebuchet MS" pitchFamily="34" charset="0"/>
          <a:cs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ts val="600"/>
        </a:spcAft>
        <a:buClr>
          <a:srgbClr val="404040"/>
        </a:buClr>
        <a:buFont typeface="Wingdings 2" pitchFamily="18" charset="2"/>
        <a:buChar char="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ts val="600"/>
        </a:spcAft>
        <a:buClr>
          <a:srgbClr val="404040"/>
        </a:buClr>
        <a:buFont typeface="Wingdings 2" pitchFamily="18" charset="2"/>
        <a:buChar char="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ts val="600"/>
        </a:spcAft>
        <a:buClr>
          <a:srgbClr val="404040"/>
        </a:buClr>
        <a:buFont typeface="Wingdings 2" pitchFamily="18" charset="2"/>
        <a:buChar char="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ts val="600"/>
        </a:spcAft>
        <a:buClr>
          <a:srgbClr val="404040"/>
        </a:buClr>
        <a:buFont typeface="Wingdings 2" pitchFamily="18" charset="2"/>
        <a:buChar char="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ts val="600"/>
        </a:spcAft>
        <a:buClr>
          <a:srgbClr val="404040"/>
        </a:buClr>
        <a:buFont typeface="Wingdings 2" pitchFamily="18" charset="2"/>
        <a:buChar char="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mak.bn.org.pl/cgi-bin/KHW/makwww.exe?BM=3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n.org.pl/dla-bibliotekarzy/ukd/biuletyn-ukd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dcc.org/udcsummary/php/index.php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n.org.pl/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aleph.nkp.cz/F" TargetMode="External"/><Relationship Id="rId2" Type="http://schemas.openxmlformats.org/officeDocument/2006/relationships/hyperlink" Target="http://www.bn.org.pl/dla-bibliotekarzy/ukd/zapis-pionowy-ukd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n.org.pl/dla-bibliotekarzy/ukd/biuletyn-ukd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n.org.pl/dla-bibliotekarzy/ukd/aktualnosci-ukd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ytuł 1"/>
          <p:cNvSpPr>
            <a:spLocks noGrp="1"/>
          </p:cNvSpPr>
          <p:nvPr>
            <p:ph type="ctrTitle"/>
          </p:nvPr>
        </p:nvSpPr>
        <p:spPr>
          <a:xfrm>
            <a:off x="827584" y="764704"/>
            <a:ext cx="7298829" cy="1800696"/>
          </a:xfrm>
        </p:spPr>
        <p:txBody>
          <a:bodyPr/>
          <a:lstStyle/>
          <a:p>
            <a:pPr algn="ctr" eaLnBrk="1" hangingPunct="1"/>
            <a:r>
              <a:rPr lang="pl-PL" dirty="0" smtClean="0">
                <a:cs typeface="Trebuchet MS" pitchFamily="34" charset="0"/>
              </a:rPr>
              <a:t>Poradnik UKD – projekt</a:t>
            </a:r>
            <a:br>
              <a:rPr lang="pl-PL" dirty="0" smtClean="0">
                <a:cs typeface="Trebuchet MS" pitchFamily="34" charset="0"/>
              </a:rPr>
            </a:br>
            <a:endParaRPr lang="pl-PL" dirty="0" smtClean="0">
              <a:cs typeface="Trebuchet MS" pitchFamily="34" charset="0"/>
            </a:endParaRPr>
          </a:p>
        </p:txBody>
      </p:sp>
      <p:sp>
        <p:nvSpPr>
          <p:cNvPr id="13314" name="Podtytuł 2"/>
          <p:cNvSpPr>
            <a:spLocks noGrp="1"/>
          </p:cNvSpPr>
          <p:nvPr>
            <p:ph type="subTitle" idx="1"/>
          </p:nvPr>
        </p:nvSpPr>
        <p:spPr>
          <a:xfrm>
            <a:off x="1116013" y="4797425"/>
            <a:ext cx="7116762" cy="1511300"/>
          </a:xfrm>
        </p:spPr>
        <p:txBody>
          <a:bodyPr/>
          <a:lstStyle/>
          <a:p>
            <a:pPr algn="ctr" eaLnBrk="1" hangingPunct="1"/>
            <a:r>
              <a:rPr lang="pl-PL" dirty="0" smtClean="0">
                <a:solidFill>
                  <a:srgbClr val="404040"/>
                </a:solidFill>
              </a:rPr>
              <a:t>XV Ogólnopolskie Warsztaty JHP BN i UKD 2013,</a:t>
            </a:r>
          </a:p>
          <a:p>
            <a:pPr algn="ctr" eaLnBrk="1" hangingPunct="1"/>
            <a:r>
              <a:rPr lang="pl-PL" dirty="0" smtClean="0">
                <a:solidFill>
                  <a:srgbClr val="404040"/>
                </a:solidFill>
              </a:rPr>
              <a:t>13 września 2013 r.</a:t>
            </a:r>
          </a:p>
          <a:p>
            <a:pPr algn="ctr" eaLnBrk="1" hangingPunct="1"/>
            <a:r>
              <a:rPr lang="pl-PL" dirty="0" smtClean="0">
                <a:solidFill>
                  <a:srgbClr val="404040"/>
                </a:solidFill>
              </a:rPr>
              <a:t>Jolanta </a:t>
            </a:r>
            <a:r>
              <a:rPr lang="pl-PL" dirty="0" err="1" smtClean="0">
                <a:solidFill>
                  <a:srgbClr val="404040"/>
                </a:solidFill>
              </a:rPr>
              <a:t>Hys</a:t>
            </a:r>
            <a:r>
              <a:rPr lang="pl-PL" dirty="0" smtClean="0">
                <a:solidFill>
                  <a:srgbClr val="404040"/>
                </a:solidFill>
                <a:latin typeface="Arial" charset="0"/>
              </a:rPr>
              <a:t>,</a:t>
            </a:r>
            <a:r>
              <a:rPr lang="pl-PL" dirty="0" smtClean="0">
                <a:solidFill>
                  <a:srgbClr val="404040"/>
                </a:solidFill>
              </a:rPr>
              <a:t> Joanna Kwiatkowska</a:t>
            </a:r>
          </a:p>
          <a:p>
            <a:pPr eaLnBrk="1" hangingPunct="1"/>
            <a:endParaRPr lang="pl-PL" dirty="0" smtClean="0">
              <a:solidFill>
                <a:srgbClr val="40404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>
                <a:cs typeface="Trebuchet MS" pitchFamily="34" charset="0"/>
              </a:rPr>
              <a:t>Rozkład materiału - rozdziały</a:t>
            </a:r>
          </a:p>
        </p:txBody>
      </p:sp>
      <p:sp>
        <p:nvSpPr>
          <p:cNvPr id="22530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sz="2000" smtClean="0"/>
              <a:t>W rozdziale drugim przedstawiono słownictwo i gramatykę UKD.</a:t>
            </a:r>
          </a:p>
          <a:p>
            <a:pPr eaLnBrk="1" hangingPunct="1">
              <a:buFont typeface="Wingdings 2" pitchFamily="18" charset="2"/>
              <a:buNone/>
            </a:pPr>
            <a:endParaRPr lang="pl-PL" sz="2000" smtClean="0"/>
          </a:p>
          <a:p>
            <a:pPr eaLnBrk="1" hangingPunct="1">
              <a:buFont typeface="Wingdings 2" pitchFamily="18" charset="2"/>
              <a:buNone/>
            </a:pPr>
            <a:r>
              <a:rPr lang="pl-PL" i="1" smtClean="0"/>
              <a:t>Gramatyka UKD jest częściowo pozycyjna. Wykładnikiem kategorii symbolu głównego i symboli pomocniczych w strukturze symboli rozwiniętych jest ich pozycja w tekście UKD. Określając jego temat zawsze trzeba w pierwszej kolejności wskazać dziedzinę, do której ten temat należy oraz główny przedmiot rozważań. </a:t>
            </a:r>
          </a:p>
          <a:p>
            <a:pPr eaLnBrk="1" hangingPunct="1">
              <a:buFont typeface="Wingdings 2" pitchFamily="18" charset="2"/>
              <a:buNone/>
            </a:pPr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dirty="0" smtClean="0">
                <a:cs typeface="Trebuchet MS" pitchFamily="34" charset="0"/>
              </a:rPr>
              <a:t>Rozkład materiału - rozdziały</a:t>
            </a:r>
          </a:p>
        </p:txBody>
      </p:sp>
      <p:sp>
        <p:nvSpPr>
          <p:cNvPr id="23554" name="Symbol zastępczy zawartości 2"/>
          <p:cNvSpPr>
            <a:spLocks noGrp="1"/>
          </p:cNvSpPr>
          <p:nvPr>
            <p:ph idx="1"/>
          </p:nvPr>
        </p:nvSpPr>
        <p:spPr>
          <a:xfrm>
            <a:off x="900113" y="1844675"/>
            <a:ext cx="7485062" cy="4051300"/>
          </a:xfrm>
        </p:spPr>
        <p:txBody>
          <a:bodyPr/>
          <a:lstStyle/>
          <a:p>
            <a:pPr eaLnBrk="1" hangingPunct="1"/>
            <a:r>
              <a:rPr lang="pl-PL" sz="2000" dirty="0" smtClean="0"/>
              <a:t>Rozdział trzeci prezentuje zasady ogólne zapisu pionowego oraz sposób prezentacji symboli w indeksie.</a:t>
            </a:r>
          </a:p>
          <a:p>
            <a:pPr eaLnBrk="1" hangingPunct="1">
              <a:buFont typeface="Wingdings 2" pitchFamily="18" charset="2"/>
              <a:buNone/>
            </a:pPr>
            <a:endParaRPr lang="pl-PL" sz="2000" dirty="0" smtClean="0"/>
          </a:p>
          <a:p>
            <a:pPr eaLnBrk="1" hangingPunct="1">
              <a:buFont typeface="Wingdings 2" pitchFamily="18" charset="2"/>
              <a:buNone/>
            </a:pPr>
            <a:r>
              <a:rPr lang="pl-PL" i="1" dirty="0" smtClean="0"/>
              <a:t>Wszystkie symbole UKD prezentowane w </a:t>
            </a:r>
            <a:r>
              <a:rPr lang="pl-PL" i="1" u="sng" dirty="0" smtClean="0"/>
              <a:t>indeksie UKD</a:t>
            </a:r>
            <a:r>
              <a:rPr lang="pl-PL" i="1" dirty="0" smtClean="0"/>
              <a:t> są odzwierciedlone w kartotece wzorcowej. W indeksie prezentowane są symbole proste oraz w wybranych przypadkach symbole rozwinięte i złożone. Zgodnie z przyjętą metodą zarówno symbol prosty, np. 338.22, jak i rozwinięty, np. 338.22(438) można wyszukać w indeksie UKD. </a:t>
            </a:r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dirty="0" smtClean="0">
                <a:cs typeface="Trebuchet MS" pitchFamily="34" charset="0"/>
              </a:rPr>
              <a:t>Indeks UKD w SIERRA</a:t>
            </a:r>
          </a:p>
        </p:txBody>
      </p:sp>
      <p:sp>
        <p:nvSpPr>
          <p:cNvPr id="24578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457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267"/>
            <a:ext cx="8820472" cy="5771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dirty="0" smtClean="0">
                <a:cs typeface="Trebuchet MS" pitchFamily="34" charset="0"/>
              </a:rPr>
              <a:t>Indeks UKD w OPAC</a:t>
            </a:r>
          </a:p>
        </p:txBody>
      </p:sp>
      <p:sp>
        <p:nvSpPr>
          <p:cNvPr id="25602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8792" y="1412776"/>
            <a:ext cx="9177536" cy="6883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>
                <a:cs typeface="Trebuchet MS" pitchFamily="34" charset="0"/>
              </a:rPr>
              <a:t>Rozkład materiału - rozdziały</a:t>
            </a:r>
          </a:p>
        </p:txBody>
      </p:sp>
      <p:sp>
        <p:nvSpPr>
          <p:cNvPr id="26626" name="Symbol zastępczy zawartości 2"/>
          <p:cNvSpPr>
            <a:spLocks noGrp="1"/>
          </p:cNvSpPr>
          <p:nvPr>
            <p:ph idx="1"/>
          </p:nvPr>
        </p:nvSpPr>
        <p:spPr>
          <a:xfrm>
            <a:off x="755650" y="1844675"/>
            <a:ext cx="7485063" cy="4051300"/>
          </a:xfrm>
        </p:spPr>
        <p:txBody>
          <a:bodyPr/>
          <a:lstStyle/>
          <a:p>
            <a:pPr eaLnBrk="1" hangingPunct="1"/>
            <a:r>
              <a:rPr lang="pl-PL" sz="2000" smtClean="0"/>
              <a:t>W</a:t>
            </a:r>
            <a:r>
              <a:rPr lang="pl-PL" sz="2000" b="1" smtClean="0"/>
              <a:t> </a:t>
            </a:r>
            <a:r>
              <a:rPr lang="pl-PL" sz="2000" smtClean="0"/>
              <a:t>rozdziale czwartym omówiono kartotekę wzorcową UKD</a:t>
            </a:r>
          </a:p>
          <a:p>
            <a:pPr eaLnBrk="1" hangingPunct="1">
              <a:buFont typeface="Wingdings 2" pitchFamily="18" charset="2"/>
              <a:buNone/>
            </a:pPr>
            <a:r>
              <a:rPr lang="pl-PL" sz="2000" u="sng" smtClean="0">
                <a:hlinkClick r:id="rId2"/>
              </a:rPr>
              <a:t>http://mak.bn.org.pl/cgi-bin/KHW/makwww.exe?BM=3</a:t>
            </a:r>
            <a:r>
              <a:rPr lang="pl-PL" sz="2000" smtClean="0"/>
              <a:t>   </a:t>
            </a:r>
          </a:p>
          <a:p>
            <a:pPr eaLnBrk="1" hangingPunct="1">
              <a:buFont typeface="Wingdings 2" pitchFamily="18" charset="2"/>
              <a:buNone/>
            </a:pPr>
            <a:r>
              <a:rPr lang="pl-PL" sz="2000" smtClean="0"/>
              <a:t>Dostępna online od 2011 r.</a:t>
            </a:r>
          </a:p>
          <a:p>
            <a:pPr eaLnBrk="1" hangingPunct="1">
              <a:buFont typeface="Wingdings 2" pitchFamily="18" charset="2"/>
              <a:buNone/>
            </a:pPr>
            <a:r>
              <a:rPr lang="pl-PL" sz="2000" smtClean="0"/>
              <a:t>Rozbudowywana na bieżąco w Pracowni UKD.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85771" y="346540"/>
            <a:ext cx="7829556" cy="924475"/>
          </a:xfrm>
          <a:solidFill>
            <a:schemeClr val="bg2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pl-PL" sz="2400" smtClean="0">
                <a:solidFill>
                  <a:schemeClr val="tx1"/>
                </a:solidFill>
                <a:latin typeface="Arial" charset="0"/>
                <a:ea typeface="Times New Roman" pitchFamily="18" charset="0"/>
                <a:cs typeface="Arial" charset="0"/>
              </a:rPr>
              <a:t/>
            </a:r>
            <a:br>
              <a:rPr lang="pl-PL" sz="2400" smtClean="0">
                <a:solidFill>
                  <a:schemeClr val="tx1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endParaRPr lang="pl-PL" smtClean="0">
              <a:ea typeface="Times New Roman" pitchFamily="18" charset="0"/>
              <a:cs typeface="Arial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4165789"/>
              </p:ext>
            </p:extLst>
          </p:nvPr>
        </p:nvGraphicFramePr>
        <p:xfrm>
          <a:off x="755650" y="1916113"/>
          <a:ext cx="7776865" cy="328386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246802"/>
                <a:gridCol w="2247534"/>
                <a:gridCol w="3282529"/>
              </a:tblGrid>
              <a:tr h="6480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</a:rPr>
                        <a:t>Miesiąc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</a:rPr>
                        <a:t>Liczba dokumentów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</a:rPr>
                        <a:t>Liczba wejść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8785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</a:rPr>
                        <a:t>Czerwiec 2012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tx1"/>
                          </a:solidFill>
                          <a:effectLst/>
                        </a:rPr>
                        <a:t>11.163</a:t>
                      </a:r>
                      <a:endParaRPr lang="pl-PL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</a:rPr>
                        <a:t>35.263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8785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chemeClr val="tx1"/>
                          </a:solidFill>
                          <a:effectLst/>
                        </a:rPr>
                        <a:t>Grudzień 2012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tx1"/>
                          </a:solidFill>
                          <a:effectLst/>
                        </a:rPr>
                        <a:t>12.161</a:t>
                      </a:r>
                      <a:endParaRPr lang="pl-PL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</a:rPr>
                        <a:t>64.857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8785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solidFill>
                            <a:schemeClr val="tx1"/>
                          </a:solidFill>
                          <a:effectLst/>
                        </a:rPr>
                        <a:t>Wrzesień</a:t>
                      </a:r>
                      <a:r>
                        <a:rPr lang="pl-PL" sz="16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l-PL" sz="1600" dirty="0" smtClean="0">
                          <a:solidFill>
                            <a:schemeClr val="tx1"/>
                          </a:solidFill>
                          <a:effectLst/>
                        </a:rPr>
                        <a:t>2013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solidFill>
                            <a:schemeClr val="tx1"/>
                          </a:solidFill>
                          <a:effectLst/>
                        </a:rPr>
                        <a:t>13.168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solidFill>
                            <a:schemeClr val="tx1"/>
                          </a:solidFill>
                          <a:effectLst/>
                        </a:rPr>
                        <a:t>112.000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7674" name="Rectangle 27"/>
          <p:cNvSpPr>
            <a:spLocks noChangeArrowheads="1"/>
          </p:cNvSpPr>
          <p:nvPr/>
        </p:nvSpPr>
        <p:spPr bwMode="auto">
          <a:xfrm>
            <a:off x="468313" y="333375"/>
            <a:ext cx="7848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3200">
                <a:latin typeface="Verdana" pitchFamily="34" charset="0"/>
              </a:rPr>
              <a:t>Kartoteka wzorcowa UKD</a:t>
            </a:r>
          </a:p>
          <a:p>
            <a:pPr algn="ctr"/>
            <a:r>
              <a:rPr lang="pl-PL" sz="3200">
                <a:latin typeface="Verdana" pitchFamily="34" charset="0"/>
              </a:rPr>
              <a:t> – statystyka 2012/2013</a:t>
            </a:r>
          </a:p>
        </p:txBody>
      </p:sp>
      <p:sp>
        <p:nvSpPr>
          <p:cNvPr id="3" name="Prostokąt zaokrąglony 2"/>
          <p:cNvSpPr/>
          <p:nvPr/>
        </p:nvSpPr>
        <p:spPr>
          <a:xfrm>
            <a:off x="5292080" y="4077072"/>
            <a:ext cx="1224136" cy="9144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>
                <a:cs typeface="Trebuchet MS" pitchFamily="34" charset="0"/>
              </a:rPr>
              <a:t>Rozkład materiału - rozdziały</a:t>
            </a:r>
          </a:p>
        </p:txBody>
      </p:sp>
      <p:sp>
        <p:nvSpPr>
          <p:cNvPr id="29698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sz="2000" dirty="0" smtClean="0"/>
              <a:t>W kolejnych rozdziałach omówiono poddziały wspólne oraz działy główne 0</a:t>
            </a:r>
            <a:r>
              <a:rPr lang="pl-PL" sz="2000" dirty="0" smtClean="0">
                <a:latin typeface="Arial" charset="0"/>
              </a:rPr>
              <a:t>/</a:t>
            </a:r>
            <a:r>
              <a:rPr lang="pl-PL" sz="2000" dirty="0" smtClean="0"/>
              <a:t>9 w zapisie pionowym.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ytuł 1"/>
          <p:cNvSpPr>
            <a:spLocks noGrp="1"/>
          </p:cNvSpPr>
          <p:nvPr>
            <p:ph type="title"/>
          </p:nvPr>
        </p:nvSpPr>
        <p:spPr>
          <a:xfrm>
            <a:off x="1009650" y="476250"/>
            <a:ext cx="7124700" cy="865188"/>
          </a:xfrm>
        </p:spPr>
        <p:txBody>
          <a:bodyPr/>
          <a:lstStyle/>
          <a:p>
            <a:pPr eaLnBrk="1" hangingPunct="1"/>
            <a:r>
              <a:rPr lang="pl-PL" smtClean="0">
                <a:cs typeface="Trebuchet MS" pitchFamily="34" charset="0"/>
              </a:rPr>
              <a:t>Zakres dziedzinowy</a:t>
            </a:r>
          </a:p>
        </p:txBody>
      </p:sp>
      <p:sp>
        <p:nvSpPr>
          <p:cNvPr id="30722" name="Symbol zastępczy zawartości 2"/>
          <p:cNvSpPr>
            <a:spLocks noGrp="1"/>
          </p:cNvSpPr>
          <p:nvPr>
            <p:ph idx="1"/>
          </p:nvPr>
        </p:nvSpPr>
        <p:spPr>
          <a:xfrm>
            <a:off x="899592" y="1196752"/>
            <a:ext cx="7234758" cy="4662711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pl-PL" sz="2000" dirty="0" smtClean="0"/>
              <a:t>W każdym rozdziale, prezentującym poddziały wspólne i działy główne, przedstawiony jest zakres dziedzinowy omawianego działu UKD.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endParaRPr lang="pl-PL" sz="2000" dirty="0" smtClean="0"/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pl-PL" dirty="0" smtClean="0"/>
              <a:t>Np. 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pl-PL" b="1" dirty="0" smtClean="0"/>
              <a:t>80</a:t>
            </a:r>
            <a:r>
              <a:rPr lang="pl-PL" dirty="0" smtClean="0"/>
              <a:t> Ogólne zagadnienia językoznawstwa i literatury. Filologia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pl-PL" dirty="0" smtClean="0"/>
              <a:t>Klasyfikuje się tu zagadnienia odnoszące się do językoznawstwa i literatury, filologię oraz retorykę. 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pl-PL" dirty="0" smtClean="0">
                <a:solidFill>
                  <a:srgbClr val="002060"/>
                </a:solidFill>
              </a:rPr>
              <a:t> Klasyfikuje się tu opracowania dotyczące filologii w najszerszym znaczeniu, włącznie z badaniem tekstów literackich jako materiałów z zakresu historii kultury. Filologię w węższym znaczeniu (językoznawstwo, szczególnie historyczne) klasyfikuje się za pomocą symbolu 81.</a:t>
            </a:r>
          </a:p>
          <a:p>
            <a:pPr marL="0" indent="0" eaLnBrk="1" hangingPunct="1">
              <a:lnSpc>
                <a:spcPct val="90000"/>
              </a:lnSpc>
            </a:pPr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>
                <a:cs typeface="Trebuchet MS" pitchFamily="34" charset="0"/>
              </a:rPr>
              <a:t>Zakres dziedzinowy</a:t>
            </a:r>
          </a:p>
        </p:txBody>
      </p:sp>
      <p:sp>
        <p:nvSpPr>
          <p:cNvPr id="31746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pl-PL" smtClean="0"/>
              <a:t>Np.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pl-PL" b="1" smtClean="0"/>
              <a:t>159.9</a:t>
            </a:r>
            <a:r>
              <a:rPr lang="pl-PL" smtClean="0"/>
              <a:t> Psychologia: eksperymentalna, indywidualna, porównawcza, psychofizyka, psychoanaliza,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pl-PL" smtClean="0">
                <a:solidFill>
                  <a:srgbClr val="002060"/>
                </a:solidFill>
              </a:rPr>
              <a:t>Zagadnienia psychoanalizy jako terapii objęte są symbolem 615.851; Psychologia społeczna 316.6, Psychologia zwierząt 591.51; Psychofizjologia 612.8; Psychiatria, Psychopatologia 616.89, Psychologia pracy 331.101:159.9 oraz Psychologia wychowawcza 37.015.3.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ytuł 1"/>
          <p:cNvSpPr>
            <a:spLocks noGrp="1"/>
          </p:cNvSpPr>
          <p:nvPr>
            <p:ph type="title"/>
          </p:nvPr>
        </p:nvSpPr>
        <p:spPr>
          <a:xfrm>
            <a:off x="395288" y="404813"/>
            <a:ext cx="8064500" cy="1295400"/>
          </a:xfrm>
        </p:spPr>
        <p:txBody>
          <a:bodyPr/>
          <a:lstStyle/>
          <a:p>
            <a:pPr eaLnBrk="1" hangingPunct="1"/>
            <a:r>
              <a:rPr lang="pl-PL" sz="2800" smtClean="0">
                <a:cs typeface="Trebuchet MS" pitchFamily="34" charset="0"/>
              </a:rPr>
              <a:t>Sposób rozbudowy za pomocą poddziałów pomocniczych lub przez zestawienie za pomocą dwukropka</a:t>
            </a:r>
          </a:p>
        </p:txBody>
      </p:sp>
      <p:sp>
        <p:nvSpPr>
          <p:cNvPr id="32770" name="Symbol zastępczy zawartości 2"/>
          <p:cNvSpPr>
            <a:spLocks noGrp="1"/>
          </p:cNvSpPr>
          <p:nvPr>
            <p:ph idx="1"/>
          </p:nvPr>
        </p:nvSpPr>
        <p:spPr>
          <a:xfrm>
            <a:off x="468313" y="2060575"/>
            <a:ext cx="7666037" cy="4321175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endParaRPr lang="pl-PL" dirty="0" smtClean="0"/>
          </a:p>
          <a:p>
            <a:pPr marL="0" indent="0" eaLnBrk="1" hangingPunct="1">
              <a:buFont typeface="Wingdings 2" pitchFamily="18" charset="2"/>
              <a:buNone/>
            </a:pPr>
            <a:endParaRPr lang="pl-PL" dirty="0" smtClean="0"/>
          </a:p>
          <a:p>
            <a:pPr marL="0" indent="0" eaLnBrk="1" hangingPunct="1">
              <a:buFont typeface="Wingdings 2" pitchFamily="18" charset="2"/>
              <a:buNone/>
            </a:pPr>
            <a:r>
              <a:rPr lang="pl-PL" dirty="0" smtClean="0"/>
              <a:t>Np.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pl-PL" b="1" dirty="0" smtClean="0"/>
              <a:t>81 </a:t>
            </a:r>
            <a:r>
              <a:rPr lang="pl-PL" dirty="0" smtClean="0"/>
              <a:t>Językoznawstwo. Języki </a:t>
            </a:r>
          </a:p>
          <a:p>
            <a:pPr marL="0" indent="0" eaLnBrk="1" hangingPunct="1"/>
            <a:r>
              <a:rPr lang="pl-PL" dirty="0" smtClean="0"/>
              <a:t> Rozbudowa za pomocą poddziałów: W dziale 81 stosowane są następujące poddziały analityczne: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pl-PL" dirty="0" smtClean="0"/>
              <a:t>-11/-26 znakujące kierunki i szkoły w językoznawstwie, jak również metodologię, charakterystyczne cechy języka,</a:t>
            </a:r>
          </a:p>
          <a:p>
            <a:pPr marL="0" indent="0" eaLnBrk="1" hangingPunct="1">
              <a:buNone/>
            </a:pPr>
            <a:r>
              <a:rPr lang="pl-PL" dirty="0" smtClean="0"/>
              <a:t>‘01/’08 wskazujące pochodzenie i okresy rozwoju języka,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pl-PL" dirty="0" smtClean="0"/>
          </a:p>
          <a:p>
            <a:pPr marL="0" indent="0" eaLnBrk="1" hangingPunct="1">
              <a:buFont typeface="Wingdings 2" pitchFamily="18" charset="2"/>
              <a:buNone/>
            </a:pPr>
            <a:r>
              <a:rPr lang="pl-PL" dirty="0" smtClean="0"/>
              <a:t> </a:t>
            </a:r>
          </a:p>
          <a:p>
            <a:pPr marL="0" indent="0" eaLnBrk="1" hangingPunct="1"/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1"/>
          <p:cNvSpPr>
            <a:spLocks noGrp="1"/>
          </p:cNvSpPr>
          <p:nvPr>
            <p:ph type="title"/>
          </p:nvPr>
        </p:nvSpPr>
        <p:spPr>
          <a:xfrm>
            <a:off x="1009650" y="676275"/>
            <a:ext cx="7018734" cy="923925"/>
          </a:xfrm>
        </p:spPr>
        <p:txBody>
          <a:bodyPr/>
          <a:lstStyle/>
          <a:p>
            <a:pPr eaLnBrk="1" hangingPunct="1"/>
            <a:r>
              <a:rPr lang="pl-PL" dirty="0" smtClean="0">
                <a:cs typeface="Trebuchet MS" pitchFamily="34" charset="0"/>
              </a:rPr>
              <a:t>Poradnik UKD</a:t>
            </a:r>
          </a:p>
        </p:txBody>
      </p:sp>
      <p:sp>
        <p:nvSpPr>
          <p:cNvPr id="14338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l-PL" sz="2000" dirty="0" smtClean="0"/>
          </a:p>
          <a:p>
            <a:pPr eaLnBrk="1" hangingPunct="1"/>
            <a:r>
              <a:rPr lang="pl-PL" sz="2000" dirty="0" smtClean="0"/>
              <a:t>Dla kogo jest przeznaczony?</a:t>
            </a:r>
          </a:p>
          <a:p>
            <a:pPr eaLnBrk="1" hangingPunct="1"/>
            <a:endParaRPr lang="pl-PL" sz="2000" dirty="0" smtClean="0"/>
          </a:p>
          <a:p>
            <a:pPr eaLnBrk="1" hangingPunct="1"/>
            <a:r>
              <a:rPr lang="pl-PL" sz="2000" dirty="0" smtClean="0"/>
              <a:t>Jaki ma charakter?</a:t>
            </a:r>
          </a:p>
          <a:p>
            <a:pPr eaLnBrk="1" hangingPunct="1"/>
            <a:endParaRPr lang="pl-PL" sz="2000" dirty="0" smtClean="0"/>
          </a:p>
          <a:p>
            <a:pPr eaLnBrk="1" hangingPunct="1"/>
            <a:r>
              <a:rPr lang="pl-PL" sz="2000" dirty="0" smtClean="0"/>
              <a:t>Jaka jest jego struktura oraz zawartość?</a:t>
            </a:r>
          </a:p>
          <a:p>
            <a:pPr eaLnBrk="1" hangingPunct="1"/>
            <a:endParaRPr lang="pl-PL" sz="2000" dirty="0" smtClean="0"/>
          </a:p>
          <a:p>
            <a:pPr eaLnBrk="1" hangingPunct="1"/>
            <a:r>
              <a:rPr lang="pl-PL" sz="2000" dirty="0" smtClean="0"/>
              <a:t>Jak </a:t>
            </a:r>
            <a:r>
              <a:rPr lang="pl-PL" sz="2000" dirty="0" smtClean="0">
                <a:latin typeface="Arial" charset="0"/>
              </a:rPr>
              <a:t>będzie</a:t>
            </a:r>
            <a:r>
              <a:rPr lang="pl-PL" sz="2000" dirty="0" smtClean="0"/>
              <a:t> prezentowany?</a:t>
            </a:r>
          </a:p>
          <a:p>
            <a:pPr eaLnBrk="1" hangingPunct="1">
              <a:buFont typeface="Wingdings 2" pitchFamily="18" charset="2"/>
              <a:buNone/>
            </a:pPr>
            <a:endParaRPr lang="pl-PL" sz="2000" dirty="0" smtClean="0"/>
          </a:p>
          <a:p>
            <a:pPr eaLnBrk="1" hangingPunct="1"/>
            <a:endParaRPr lang="pl-PL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132856"/>
            <a:ext cx="12192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ytuł 1"/>
          <p:cNvSpPr>
            <a:spLocks noGrp="1"/>
          </p:cNvSpPr>
          <p:nvPr>
            <p:ph type="title"/>
          </p:nvPr>
        </p:nvSpPr>
        <p:spPr>
          <a:xfrm>
            <a:off x="395288" y="620713"/>
            <a:ext cx="7739062" cy="979487"/>
          </a:xfrm>
        </p:spPr>
        <p:txBody>
          <a:bodyPr/>
          <a:lstStyle/>
          <a:p>
            <a:pPr eaLnBrk="1" hangingPunct="1"/>
            <a:r>
              <a:rPr lang="pl-PL" smtClean="0">
                <a:cs typeface="Trebuchet MS" pitchFamily="34" charset="0"/>
              </a:rPr>
              <a:t>Zasady budowania symboli zgodnie z metodą zapisu pionowego</a:t>
            </a:r>
          </a:p>
        </p:txBody>
      </p:sp>
      <p:sp>
        <p:nvSpPr>
          <p:cNvPr id="33794" name="Symbol zastępczy zawartości 2"/>
          <p:cNvSpPr>
            <a:spLocks noGrp="1"/>
          </p:cNvSpPr>
          <p:nvPr>
            <p:ph idx="1"/>
          </p:nvPr>
        </p:nvSpPr>
        <p:spPr>
          <a:xfrm>
            <a:off x="684213" y="2060575"/>
            <a:ext cx="7340600" cy="403225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pl-PL" smtClean="0"/>
              <a:t>Np.</a:t>
            </a:r>
          </a:p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pl-PL" b="1" smtClean="0"/>
              <a:t>Dział 34 Nauki prawne. Prawo </a:t>
            </a:r>
          </a:p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pl-PL" smtClean="0">
                <a:solidFill>
                  <a:srgbClr val="002060"/>
                </a:solidFill>
              </a:rPr>
              <a:t>Zasady ogólne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pl-PL" smtClean="0"/>
              <a:t> W dziale 34 stosuje się poddziały wspólne:</a:t>
            </a:r>
          </a:p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pl-PL" smtClean="0"/>
              <a:t>- miejsca (1…/9…) </a:t>
            </a:r>
          </a:p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pl-PL" smtClean="0"/>
              <a:t>- rasy, narodowości, grupy etnicznej (=…) </a:t>
            </a:r>
          </a:p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pl-PL" smtClean="0"/>
              <a:t>- formy (0…)</a:t>
            </a:r>
          </a:p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pl-PL" smtClean="0"/>
              <a:t>- z kreską -02; -04; -05.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pl-PL" smtClean="0"/>
              <a:t> W dziale 34 nie stosuje się poddziałów wspólnych czasu "…”</a:t>
            </a:r>
          </a:p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endParaRPr lang="pl-PL" smtClean="0">
              <a:solidFill>
                <a:srgbClr val="002060"/>
              </a:solidFill>
            </a:endParaRPr>
          </a:p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pl-PL" smtClean="0">
                <a:solidFill>
                  <a:srgbClr val="002060"/>
                </a:solidFill>
              </a:rPr>
              <a:t>Zasady szczegółowe </a:t>
            </a:r>
            <a:r>
              <a:rPr lang="pl-PL" smtClean="0"/>
              <a:t>(metoda  zapisu pionowego stosowana w „Przewodniku Bibliograficznym”)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ytuł 1"/>
          <p:cNvSpPr>
            <a:spLocks noGrp="1"/>
          </p:cNvSpPr>
          <p:nvPr>
            <p:ph type="title"/>
          </p:nvPr>
        </p:nvSpPr>
        <p:spPr>
          <a:xfrm>
            <a:off x="539750" y="676275"/>
            <a:ext cx="7594600" cy="923925"/>
          </a:xfrm>
        </p:spPr>
        <p:txBody>
          <a:bodyPr/>
          <a:lstStyle/>
          <a:p>
            <a:pPr eaLnBrk="1" hangingPunct="1"/>
            <a:r>
              <a:rPr lang="pl-PL" smtClean="0">
                <a:cs typeface="Trebuchet MS" pitchFamily="34" charset="0"/>
              </a:rPr>
              <a:t>Zasady budowania symboli zgodnie z metodą zapisu pionowego</a:t>
            </a:r>
          </a:p>
        </p:txBody>
      </p:sp>
      <p:sp>
        <p:nvSpPr>
          <p:cNvPr id="34818" name="Symbol zastępczy zawartości 2"/>
          <p:cNvSpPr>
            <a:spLocks noGrp="1"/>
          </p:cNvSpPr>
          <p:nvPr>
            <p:ph idx="1"/>
          </p:nvPr>
        </p:nvSpPr>
        <p:spPr>
          <a:xfrm>
            <a:off x="468313" y="1806575"/>
            <a:ext cx="8135937" cy="457517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pl-PL" smtClean="0"/>
              <a:t>Np.</a:t>
            </a:r>
          </a:p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pl-PL" b="1" smtClean="0"/>
              <a:t>Dział 34 Nauki prawne. Prawo </a:t>
            </a:r>
            <a:endParaRPr lang="pl-PL" smtClean="0">
              <a:solidFill>
                <a:srgbClr val="002060"/>
              </a:solidFill>
            </a:endParaRPr>
          </a:p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pl-PL" smtClean="0">
                <a:solidFill>
                  <a:srgbClr val="002060"/>
                </a:solidFill>
              </a:rPr>
              <a:t>Zasady szczegółowe 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pl-PL" smtClean="0"/>
              <a:t> Symbol 341 stosowany jest dla zagadnień reprezentowanych w tablicach. Prezentowane są tu zagadnienia z zakresu  prawa międzynarodowego publicznego i międzynarodowego prawa prywatnego.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pl-PL" smtClean="0"/>
              <a:t> Pozostałe dziedziny prawa nie ujęte w dziale 341 klasyfikowane są z pomocą symboli właściwych dyscyplin prawa, np.:</a:t>
            </a:r>
          </a:p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pl-PL" u="sng" smtClean="0"/>
              <a:t>Reklama - prawo międzynarodowe</a:t>
            </a:r>
          </a:p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pl-PL" smtClean="0"/>
              <a:t>346.54:659.1</a:t>
            </a:r>
          </a:p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pl-PL" i="1" smtClean="0">
                <a:solidFill>
                  <a:srgbClr val="C00000"/>
                </a:solidFill>
              </a:rPr>
              <a:t>Nie używaj </a:t>
            </a:r>
            <a:endParaRPr lang="pl-PL" smtClean="0">
              <a:solidFill>
                <a:srgbClr val="C00000"/>
              </a:solidFill>
            </a:endParaRPr>
          </a:p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pl-PL" i="1" smtClean="0">
                <a:solidFill>
                  <a:srgbClr val="C00000"/>
                </a:solidFill>
              </a:rPr>
              <a:t>341.22</a:t>
            </a:r>
            <a:endParaRPr lang="pl-PL" smtClean="0">
              <a:solidFill>
                <a:srgbClr val="C00000"/>
              </a:solidFill>
            </a:endParaRPr>
          </a:p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pl-PL" i="1" smtClean="0">
                <a:solidFill>
                  <a:srgbClr val="C00000"/>
                </a:solidFill>
              </a:rPr>
              <a:t>346.54:659.1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ytuł 1"/>
          <p:cNvSpPr>
            <a:spLocks noGrp="1"/>
          </p:cNvSpPr>
          <p:nvPr>
            <p:ph type="title"/>
          </p:nvPr>
        </p:nvSpPr>
        <p:spPr>
          <a:xfrm>
            <a:off x="539750" y="333375"/>
            <a:ext cx="7594600" cy="719138"/>
          </a:xfrm>
        </p:spPr>
        <p:txBody>
          <a:bodyPr/>
          <a:lstStyle/>
          <a:p>
            <a:pPr eaLnBrk="1" hangingPunct="1"/>
            <a:r>
              <a:rPr lang="pl-PL" smtClean="0">
                <a:cs typeface="Trebuchet MS" pitchFamily="34" charset="0"/>
              </a:rPr>
              <a:t>Zasady budowania symboli zgodnie z metodą zapisu pionowego</a:t>
            </a:r>
          </a:p>
        </p:txBody>
      </p:sp>
      <p:sp>
        <p:nvSpPr>
          <p:cNvPr id="35842" name="Symbol zastępczy zawartości 2"/>
          <p:cNvSpPr>
            <a:spLocks noGrp="1"/>
          </p:cNvSpPr>
          <p:nvPr>
            <p:ph idx="1"/>
          </p:nvPr>
        </p:nvSpPr>
        <p:spPr>
          <a:xfrm>
            <a:off x="323850" y="1412875"/>
            <a:ext cx="8351838" cy="489585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endParaRPr lang="pl-PL" sz="1700" smtClean="0"/>
          </a:p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pl-PL" smtClean="0"/>
              <a:t>Np.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pl-PL" sz="2000" smtClean="0"/>
              <a:t>Programy komputerowe są grupowane ze względu na typ, który reprezentują. 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pl-PL" sz="2000" smtClean="0"/>
              <a:t> Stosowany jest symbol 004.42 oraz w drugim polu 080 symbol wskazujący na typ programu z działu 004, np.: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pl-PL" sz="2000" u="sng" smtClean="0"/>
              <a:t>Programy do edycji tekstu; Word</a:t>
            </a:r>
            <a:endParaRPr lang="pl-PL" sz="2000" smtClean="0"/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pl-PL" sz="2000" smtClean="0"/>
              <a:t>004.42 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pl-PL" sz="2000" smtClean="0"/>
              <a:t>004.4’232 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endParaRPr lang="pl-PL" sz="2000" smtClean="0"/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pl-PL" sz="2000" u="sng" smtClean="0"/>
              <a:t>Programy do tworzenia prezentacji multimedialnych; PowerPoint</a:t>
            </a:r>
            <a:endParaRPr lang="pl-PL" sz="2000" smtClean="0"/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pl-PL" sz="2000" smtClean="0"/>
              <a:t>004.42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pl-PL" sz="2000" smtClean="0"/>
              <a:t>004.4’27 </a:t>
            </a:r>
          </a:p>
          <a:p>
            <a:pPr marL="0" indent="0" eaLnBrk="1" hangingPunct="1">
              <a:lnSpc>
                <a:spcPct val="90000"/>
              </a:lnSpc>
            </a:pPr>
            <a:endParaRPr lang="pl-PL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ytuł 1"/>
          <p:cNvSpPr>
            <a:spLocks noGrp="1"/>
          </p:cNvSpPr>
          <p:nvPr>
            <p:ph type="title" idx="4294967295"/>
          </p:nvPr>
        </p:nvSpPr>
        <p:spPr>
          <a:xfrm>
            <a:off x="539750" y="676275"/>
            <a:ext cx="7594600" cy="923925"/>
          </a:xfrm>
        </p:spPr>
        <p:txBody>
          <a:bodyPr/>
          <a:lstStyle/>
          <a:p>
            <a:pPr eaLnBrk="1" hangingPunct="1"/>
            <a:r>
              <a:rPr lang="pl-PL" smtClean="0">
                <a:cs typeface="Trebuchet MS" pitchFamily="34" charset="0"/>
              </a:rPr>
              <a:t>Przykłady rozwiązań</a:t>
            </a:r>
          </a:p>
        </p:txBody>
      </p:sp>
      <p:sp>
        <p:nvSpPr>
          <p:cNvPr id="36866" name="Symbol zastępczy zawartości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pl-PL" smtClean="0"/>
          </a:p>
          <a:p>
            <a:pPr eaLnBrk="1" hangingPunct="1">
              <a:lnSpc>
                <a:spcPct val="90000"/>
              </a:lnSpc>
            </a:pPr>
            <a:r>
              <a:rPr lang="pl-PL" sz="2000" smtClean="0"/>
              <a:t>Przykłady symboli UKD dla przypadków najczęściej poszukiwanych, jak również trudnych do sklasyfikowania, np.:</a:t>
            </a:r>
          </a:p>
          <a:p>
            <a:pPr eaLnBrk="1" hangingPunct="1">
              <a:lnSpc>
                <a:spcPct val="90000"/>
              </a:lnSpc>
            </a:pPr>
            <a:endParaRPr lang="pl-PL" sz="2000" smtClean="0"/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pl-PL" sz="2000" b="1" smtClean="0"/>
              <a:t>339.7(4-67) </a:t>
            </a:r>
            <a:r>
              <a:rPr lang="pl-PL" sz="2000" smtClean="0"/>
              <a:t>Finanse Unii Europejskiej.</a:t>
            </a:r>
            <a:r>
              <a:rPr lang="pl-PL" sz="2000" b="1" smtClean="0"/>
              <a:t> </a:t>
            </a:r>
            <a:r>
              <a:rPr lang="pl-PL" sz="2000" smtClean="0"/>
              <a:t>Programy UE. Programy i fundusze wspólnotowe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pl-PL" sz="2000" smtClean="0"/>
              <a:t>Np.: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pl-PL" sz="2000" u="sng" smtClean="0"/>
              <a:t>Rolnictwo - programy i fundusze wspólnotowe – Polska </a:t>
            </a:r>
            <a:endParaRPr lang="pl-PL" sz="2000" smtClean="0"/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pl-PL" sz="2000" b="1" smtClean="0"/>
              <a:t>338.43(438)</a:t>
            </a:r>
            <a:endParaRPr lang="pl-PL" sz="2000" smtClean="0"/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pl-PL" sz="2000" b="1" smtClean="0"/>
              <a:t>339.7(4-67)</a:t>
            </a:r>
            <a:endParaRPr lang="pl-PL" sz="2000" smtClean="0"/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pl-PL" sz="2000" smtClean="0"/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>
                <a:cs typeface="Trebuchet MS" pitchFamily="34" charset="0"/>
              </a:rPr>
              <a:t>Przykłady rozwiązań</a:t>
            </a:r>
          </a:p>
        </p:txBody>
      </p:sp>
      <p:sp>
        <p:nvSpPr>
          <p:cNvPr id="37890" name="Rectangle 3"/>
          <p:cNvSpPr>
            <a:spLocks noGrp="1"/>
          </p:cNvSpPr>
          <p:nvPr>
            <p:ph type="body" idx="1"/>
          </p:nvPr>
        </p:nvSpPr>
        <p:spPr>
          <a:xfrm>
            <a:off x="468313" y="1806575"/>
            <a:ext cx="7666037" cy="40528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pl-PL" sz="2000" b="1" smtClean="0"/>
              <a:t>94(569.4-076)</a:t>
            </a:r>
            <a:r>
              <a:rPr lang="pl-PL" sz="2000" smtClean="0"/>
              <a:t> Historia terytoriów spornych Izraela 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pl-PL" sz="2000" smtClean="0"/>
              <a:t>i Palestyny. Strefa Gazy. Zachodni brzeg Jordanu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pl-PL" sz="2000" u="sng" smtClean="0"/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pl-PL" sz="2000" u="sng" smtClean="0"/>
              <a:t>Konflikt palestyńsko-izraelski</a:t>
            </a:r>
            <a:endParaRPr lang="pl-PL" sz="2000" smtClean="0"/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pl-PL" sz="2000" smtClean="0"/>
              <a:t>94(569.4-076)"19"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pl-PL" sz="2000" smtClean="0"/>
              <a:t>94(569.4-076)"20"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pl-PL" sz="2000" smtClean="0"/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pl-PL" smtClean="0"/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b="1" smtClean="0"/>
              <a:t>(569.4-076)</a:t>
            </a:r>
            <a:r>
              <a:rPr lang="en-US" smtClean="0"/>
              <a:t> Disputed territories associated with Palestina and Israel: Gaza Strip, West Bank of the Jordan (MRF)</a:t>
            </a:r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>
                <a:cs typeface="Trebuchet MS" pitchFamily="34" charset="0"/>
              </a:rPr>
              <a:t>Praca bieżąca klasyfikatora</a:t>
            </a:r>
          </a:p>
        </p:txBody>
      </p:sp>
      <p:sp>
        <p:nvSpPr>
          <p:cNvPr id="38914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pl-PL" sz="2000" dirty="0" smtClean="0"/>
              <a:t>Użytkownik UKD w Polsce korzysta obecnie: </a:t>
            </a:r>
          </a:p>
          <a:p>
            <a:pPr marL="0" indent="0" eaLnBrk="1" hangingPunct="1"/>
            <a:r>
              <a:rPr lang="pl-PL" sz="2000" dirty="0" smtClean="0"/>
              <a:t> z tablic skróconych UKD, </a:t>
            </a:r>
          </a:p>
          <a:p>
            <a:pPr marL="0" indent="0" eaLnBrk="1" hangingPunct="1"/>
            <a:r>
              <a:rPr lang="pl-PL" sz="2000" dirty="0"/>
              <a:t> </a:t>
            </a:r>
            <a:r>
              <a:rPr lang="pl-PL" sz="2000" dirty="0" smtClean="0"/>
              <a:t>z tablic pełnych UKD,</a:t>
            </a:r>
          </a:p>
          <a:p>
            <a:pPr marL="0" indent="0" eaLnBrk="1" hangingPunct="1"/>
            <a:r>
              <a:rPr lang="pl-PL" sz="2000" dirty="0" smtClean="0"/>
              <a:t> kartotek wzorcowych UKD, </a:t>
            </a:r>
          </a:p>
          <a:p>
            <a:pPr marL="0" indent="0" eaLnBrk="1" hangingPunct="1"/>
            <a:r>
              <a:rPr lang="pl-PL" sz="2000" dirty="0"/>
              <a:t> </a:t>
            </a:r>
            <a:r>
              <a:rPr lang="pl-PL" sz="2000" dirty="0" smtClean="0"/>
              <a:t>katalogów bibliotek,</a:t>
            </a:r>
          </a:p>
          <a:p>
            <a:pPr marL="0" indent="0" eaLnBrk="1" hangingPunct="1"/>
            <a:r>
              <a:rPr lang="pl-PL" sz="2000" dirty="0" smtClean="0"/>
              <a:t> Biuletynów UKD, </a:t>
            </a:r>
          </a:p>
          <a:p>
            <a:pPr marL="0" indent="0" eaLnBrk="1" hangingPunct="1"/>
            <a:r>
              <a:rPr lang="pl-PL" sz="2000" dirty="0" smtClean="0"/>
              <a:t> UDC </a:t>
            </a:r>
            <a:r>
              <a:rPr lang="pl-PL" sz="2000" dirty="0" err="1" smtClean="0"/>
              <a:t>Summary</a:t>
            </a:r>
            <a:r>
              <a:rPr lang="pl-PL" sz="2000" dirty="0" smtClean="0"/>
              <a:t>.</a:t>
            </a:r>
          </a:p>
          <a:p>
            <a:pPr marL="0" indent="0" eaLnBrk="1" hangingPunct="1"/>
            <a:endParaRPr lang="pl-PL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ytuł 1"/>
          <p:cNvSpPr>
            <a:spLocks noGrp="1"/>
          </p:cNvSpPr>
          <p:nvPr>
            <p:ph type="title"/>
          </p:nvPr>
        </p:nvSpPr>
        <p:spPr>
          <a:xfrm>
            <a:off x="539750" y="333375"/>
            <a:ext cx="7993063" cy="1008063"/>
          </a:xfrm>
        </p:spPr>
        <p:txBody>
          <a:bodyPr/>
          <a:lstStyle/>
          <a:p>
            <a:pPr eaLnBrk="1" hangingPunct="1"/>
            <a:r>
              <a:rPr lang="pl-PL" smtClean="0">
                <a:cs typeface="Trebuchet MS" pitchFamily="34" charset="0"/>
              </a:rPr>
              <a:t>Tablice skrócone UKD</a:t>
            </a:r>
            <a:r>
              <a:rPr lang="pl-PL" sz="1800" smtClean="0">
                <a:cs typeface="Trebuchet MS" pitchFamily="34" charset="0"/>
              </a:rPr>
              <a:t> </a:t>
            </a:r>
            <a:r>
              <a:rPr lang="pl-PL" sz="1800" i="1" smtClean="0">
                <a:cs typeface="Trebuchet MS" pitchFamily="34" charset="0"/>
              </a:rPr>
              <a:t> </a:t>
            </a:r>
            <a:endParaRPr lang="pl-PL" sz="1800" smtClean="0">
              <a:cs typeface="Trebuchet MS" pitchFamily="34" charset="0"/>
            </a:endParaRPr>
          </a:p>
        </p:txBody>
      </p:sp>
      <p:sp>
        <p:nvSpPr>
          <p:cNvPr id="39938" name="Symbol zastępczy zawartości 2"/>
          <p:cNvSpPr>
            <a:spLocks noGrp="1"/>
          </p:cNvSpPr>
          <p:nvPr>
            <p:ph idx="1"/>
          </p:nvPr>
        </p:nvSpPr>
        <p:spPr>
          <a:xfrm>
            <a:off x="395288" y="1557338"/>
            <a:ext cx="8424862" cy="5111750"/>
          </a:xfrm>
        </p:spPr>
        <p:txBody>
          <a:bodyPr/>
          <a:lstStyle/>
          <a:p>
            <a:pPr eaLnBrk="1" hangingPunct="1"/>
            <a:r>
              <a:rPr lang="pl-PL" sz="2000" i="1" dirty="0" smtClean="0">
                <a:solidFill>
                  <a:schemeClr val="tx2"/>
                </a:solidFill>
              </a:rPr>
              <a:t>Uniwersalna Klasyfikacja Dziesiętna: publikacja nr UDC-P058 autoryzowana przez Konsorcjum UKD nr licencji UDC-2005/06.</a:t>
            </a:r>
            <a:r>
              <a:rPr lang="pl-PL" sz="2000" i="1" dirty="0" smtClean="0"/>
              <a:t> Wydanie skrócone dla bieżącej bibliografii narodowej i bibliotek publicznych</a:t>
            </a:r>
            <a:r>
              <a:rPr lang="pl-PL" sz="2000" dirty="0" smtClean="0"/>
              <a:t> </a:t>
            </a:r>
          </a:p>
          <a:p>
            <a:pPr eaLnBrk="1" hangingPunct="1">
              <a:buFont typeface="Wingdings 2" pitchFamily="18" charset="2"/>
              <a:buNone/>
            </a:pPr>
            <a:r>
              <a:rPr lang="pl-PL" sz="2000" dirty="0" smtClean="0"/>
              <a:t>-zbiór </a:t>
            </a:r>
            <a:r>
              <a:rPr lang="pl-PL" sz="2000" b="1" dirty="0" smtClean="0"/>
              <a:t>6.837 </a:t>
            </a:r>
            <a:r>
              <a:rPr lang="pl-PL" sz="2000" dirty="0" smtClean="0"/>
              <a:t>symboli UKD</a:t>
            </a:r>
          </a:p>
          <a:p>
            <a:pPr eaLnBrk="1" hangingPunct="1">
              <a:buFont typeface="Wingdings 2" pitchFamily="18" charset="2"/>
              <a:buNone/>
            </a:pPr>
            <a:r>
              <a:rPr lang="pl-PL" sz="2000" dirty="0" smtClean="0"/>
              <a:t>-wersja drukowana i płyta CD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ytuł 1"/>
          <p:cNvSpPr>
            <a:spLocks noGrp="1"/>
          </p:cNvSpPr>
          <p:nvPr>
            <p:ph type="title"/>
          </p:nvPr>
        </p:nvSpPr>
        <p:spPr>
          <a:xfrm>
            <a:off x="1009650" y="333375"/>
            <a:ext cx="7124700" cy="792163"/>
          </a:xfrm>
        </p:spPr>
        <p:txBody>
          <a:bodyPr/>
          <a:lstStyle/>
          <a:p>
            <a:pPr eaLnBrk="1" hangingPunct="1"/>
            <a:r>
              <a:rPr lang="pl-PL" smtClean="0">
                <a:cs typeface="Trebuchet MS" pitchFamily="34" charset="0"/>
              </a:rPr>
              <a:t>Tablice skrócone UKD</a:t>
            </a:r>
          </a:p>
        </p:txBody>
      </p:sp>
      <p:sp>
        <p:nvSpPr>
          <p:cNvPr id="40962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sz="2000" dirty="0" smtClean="0"/>
              <a:t>W Pracowni UKD rozpoczęto prace mające na celu przygotowanie kolejnego wydania tablic skróconych UKD (zbiór analizowany i podlegający selekcji pochodzi z udostępnionego w ramach licencji na prace przed publikacją pliku wzorcowego). </a:t>
            </a:r>
            <a:endParaRPr lang="pl-PL" sz="2000" dirty="0" smtClean="0">
              <a:latin typeface="Arial" charset="0"/>
            </a:endParaRPr>
          </a:p>
          <a:p>
            <a:pPr eaLnBrk="1" hangingPunct="1"/>
            <a:r>
              <a:rPr lang="pl-PL" sz="2000" dirty="0" smtClean="0"/>
              <a:t>Wydanie </a:t>
            </a:r>
            <a:r>
              <a:rPr lang="pl-PL" sz="2000" dirty="0" smtClean="0">
                <a:latin typeface="Arial" charset="0"/>
              </a:rPr>
              <a:t>tablic skróconych </a:t>
            </a:r>
            <a:r>
              <a:rPr lang="pl-PL" sz="2000" dirty="0" smtClean="0"/>
              <a:t>jest przewidywane na 2016 r. </a:t>
            </a:r>
          </a:p>
          <a:p>
            <a:pPr eaLnBrk="1" hangingPunct="1"/>
            <a:r>
              <a:rPr lang="pl-PL" sz="2000" dirty="0" smtClean="0"/>
              <a:t>Biblioteka Narodowa zakupiła licencję </a:t>
            </a:r>
            <a:r>
              <a:rPr lang="pl-PL" sz="2000" dirty="0" smtClean="0">
                <a:solidFill>
                  <a:schemeClr val="accent1"/>
                </a:solidFill>
              </a:rPr>
              <a:t>Universal </a:t>
            </a:r>
            <a:r>
              <a:rPr lang="pl-PL" sz="2000" dirty="0" err="1" smtClean="0">
                <a:solidFill>
                  <a:schemeClr val="accent1"/>
                </a:solidFill>
              </a:rPr>
              <a:t>Decimal</a:t>
            </a:r>
            <a:r>
              <a:rPr lang="pl-PL" sz="2000" dirty="0" smtClean="0">
                <a:solidFill>
                  <a:schemeClr val="accent1"/>
                </a:solidFill>
              </a:rPr>
              <a:t> </a:t>
            </a:r>
            <a:r>
              <a:rPr lang="pl-PL" sz="2000" dirty="0" err="1" smtClean="0">
                <a:solidFill>
                  <a:schemeClr val="accent1"/>
                </a:solidFill>
              </a:rPr>
              <a:t>Classification</a:t>
            </a:r>
            <a:r>
              <a:rPr lang="pl-PL" sz="2000" dirty="0" smtClean="0">
                <a:solidFill>
                  <a:schemeClr val="accent1"/>
                </a:solidFill>
              </a:rPr>
              <a:t> MRF </a:t>
            </a:r>
            <a:r>
              <a:rPr lang="pl-PL" sz="2000" dirty="0" err="1" smtClean="0">
                <a:solidFill>
                  <a:schemeClr val="accent1"/>
                </a:solidFill>
              </a:rPr>
              <a:t>Licence</a:t>
            </a:r>
            <a:r>
              <a:rPr lang="pl-PL" sz="2000" dirty="0" smtClean="0">
                <a:solidFill>
                  <a:schemeClr val="accent1"/>
                </a:solidFill>
              </a:rPr>
              <a:t> Agreement for </a:t>
            </a:r>
            <a:r>
              <a:rPr lang="pl-PL" sz="2000" dirty="0" err="1" smtClean="0">
                <a:solidFill>
                  <a:schemeClr val="accent1"/>
                </a:solidFill>
              </a:rPr>
              <a:t>pre-publication</a:t>
            </a:r>
            <a:r>
              <a:rPr lang="pl-PL" sz="2000" dirty="0" smtClean="0">
                <a:solidFill>
                  <a:schemeClr val="accent1"/>
                </a:solidFill>
              </a:rPr>
              <a:t> </a:t>
            </a:r>
            <a:r>
              <a:rPr lang="pl-PL" sz="2000" dirty="0" err="1" smtClean="0">
                <a:solidFill>
                  <a:schemeClr val="accent1"/>
                </a:solidFill>
              </a:rPr>
              <a:t>work</a:t>
            </a:r>
            <a:r>
              <a:rPr lang="pl-PL" sz="2000" dirty="0" smtClean="0"/>
              <a:t> na lata 2012-2014.</a:t>
            </a:r>
          </a:p>
          <a:p>
            <a:pPr eaLnBrk="1" hangingPunct="1"/>
            <a:endParaRPr lang="pl-PL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ytuł 1"/>
          <p:cNvSpPr>
            <a:spLocks noGrp="1"/>
          </p:cNvSpPr>
          <p:nvPr>
            <p:ph type="title"/>
          </p:nvPr>
        </p:nvSpPr>
        <p:spPr>
          <a:xfrm>
            <a:off x="1009650" y="476250"/>
            <a:ext cx="7124700" cy="720725"/>
          </a:xfrm>
        </p:spPr>
        <p:txBody>
          <a:bodyPr/>
          <a:lstStyle/>
          <a:p>
            <a:pPr eaLnBrk="1" hangingPunct="1"/>
            <a:r>
              <a:rPr lang="pl-PL" smtClean="0">
                <a:cs typeface="Trebuchet MS" pitchFamily="34" charset="0"/>
              </a:rPr>
              <a:t>Biuletyny UKD</a:t>
            </a:r>
            <a:r>
              <a:rPr lang="pl-PL" sz="2400" smtClean="0">
                <a:cs typeface="Trebuchet MS" pitchFamily="34" charset="0"/>
              </a:rPr>
              <a:t> </a:t>
            </a:r>
          </a:p>
        </p:txBody>
      </p:sp>
      <p:sp>
        <p:nvSpPr>
          <p:cNvPr id="41986" name="Symbol zastępczy zawartości 2"/>
          <p:cNvSpPr>
            <a:spLocks noGrp="1"/>
          </p:cNvSpPr>
          <p:nvPr>
            <p:ph idx="1"/>
          </p:nvPr>
        </p:nvSpPr>
        <p:spPr>
          <a:xfrm>
            <a:off x="683568" y="1806575"/>
            <a:ext cx="7776864" cy="405288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pl-PL" sz="2000" dirty="0" smtClean="0"/>
              <a:t>Biuletyn Uniwersalnej Klasyfikacji Dziesiętnej jest dwumiesięcznikiem redagowanym przez pracowników Pracowni Uniwersalnej Klasyfikacji Dziesiętnej, wydawanym w wersji elektronicznej.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pl-PL" sz="2000" dirty="0" smtClean="0">
              <a:hlinkClick r:id="rId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pl-PL" sz="2000" dirty="0" smtClean="0">
                <a:hlinkClick r:id="rId2"/>
              </a:rPr>
              <a:t>http://www.bn.org.pl/dla-bibliotekarzy/ukd/biuletyn-ukd</a:t>
            </a:r>
            <a:r>
              <a:rPr lang="pl-PL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l-PL" smtClean="0">
              <a:cs typeface="Trebuchet MS" pitchFamily="34" charset="0"/>
            </a:endParaRPr>
          </a:p>
        </p:txBody>
      </p:sp>
      <p:pic>
        <p:nvPicPr>
          <p:cNvPr id="43010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Elipsa 1"/>
          <p:cNvSpPr/>
          <p:nvPr/>
        </p:nvSpPr>
        <p:spPr>
          <a:xfrm>
            <a:off x="2339752" y="1484784"/>
            <a:ext cx="1584176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 dirty="0" smtClean="0"/>
              <a:t>Będzie dostępny on-</a:t>
            </a:r>
            <a:r>
              <a:rPr lang="pl-PL" dirty="0" err="1" smtClean="0"/>
              <a:t>line</a:t>
            </a:r>
            <a:r>
              <a:rPr lang="pl-PL" dirty="0" smtClean="0"/>
              <a:t> na wiosnę 2014 r.</a:t>
            </a:r>
          </a:p>
          <a:p>
            <a:pPr marL="0" indent="0">
              <a:buNone/>
            </a:pPr>
            <a:endParaRPr lang="pl-PL" dirty="0" smtClean="0"/>
          </a:p>
          <a:p>
            <a:r>
              <a:rPr lang="pl-PL" dirty="0"/>
              <a:t>Przeznaczony jest dla </a:t>
            </a:r>
            <a:r>
              <a:rPr lang="pl-PL" dirty="0" smtClean="0"/>
              <a:t>bibliotekarzy </a:t>
            </a:r>
            <a:r>
              <a:rPr lang="pl-PL" dirty="0"/>
              <a:t>stosujących zapis pionowy </a:t>
            </a:r>
            <a:r>
              <a:rPr lang="pl-PL" dirty="0" smtClean="0"/>
              <a:t>UKD (wersja BN)</a:t>
            </a:r>
          </a:p>
          <a:p>
            <a:endParaRPr lang="pl-PL" dirty="0"/>
          </a:p>
          <a:p>
            <a:r>
              <a:rPr lang="pl-PL" dirty="0">
                <a:cs typeface="Trebuchet MS" pitchFamily="34" charset="0"/>
              </a:rPr>
              <a:t>Poradnik UKD jest przygotowywany</a:t>
            </a:r>
            <a:br>
              <a:rPr lang="pl-PL" dirty="0">
                <a:cs typeface="Trebuchet MS" pitchFamily="34" charset="0"/>
              </a:rPr>
            </a:br>
            <a:r>
              <a:rPr lang="pl-PL" dirty="0">
                <a:cs typeface="Trebuchet MS" pitchFamily="34" charset="0"/>
              </a:rPr>
              <a:t>w Pracowni UKD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7484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>
                <a:cs typeface="Trebuchet MS" pitchFamily="34" charset="0"/>
              </a:rPr>
              <a:t>UDC Summary</a:t>
            </a:r>
          </a:p>
        </p:txBody>
      </p:sp>
      <p:sp>
        <p:nvSpPr>
          <p:cNvPr id="44034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endParaRPr lang="pl-PL" smtClean="0"/>
          </a:p>
          <a:p>
            <a:pPr marL="0" indent="0" eaLnBrk="1" hangingPunct="1">
              <a:buFont typeface="Wingdings 2" pitchFamily="18" charset="2"/>
              <a:buNone/>
            </a:pPr>
            <a:endParaRPr lang="pl-PL" smtClean="0"/>
          </a:p>
          <a:p>
            <a:pPr marL="0" indent="0" eaLnBrk="1" hangingPunct="1">
              <a:buFont typeface="Wingdings 2" pitchFamily="18" charset="2"/>
              <a:buNone/>
            </a:pPr>
            <a:endParaRPr lang="pl-PL" smtClean="0">
              <a:solidFill>
                <a:srgbClr val="1E1C11"/>
              </a:solidFill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2000" smtClean="0"/>
              <a:t>Universal Decimal Classification </a:t>
            </a:r>
            <a:r>
              <a:rPr lang="pl-PL" sz="2000" smtClean="0"/>
              <a:t>S</a:t>
            </a:r>
            <a:r>
              <a:rPr lang="en-US" sz="2000" smtClean="0"/>
              <a:t>ummary </a:t>
            </a:r>
            <a:r>
              <a:rPr lang="pl-PL" sz="2000" u="sng" smtClean="0">
                <a:hlinkClick r:id="rId2"/>
              </a:rPr>
              <a:t>http://www.udcc.org/udcsummary/php/index.php</a:t>
            </a:r>
            <a:endParaRPr lang="pl-PL" sz="2000" smtClean="0"/>
          </a:p>
          <a:p>
            <a:pPr marL="0" indent="0" eaLnBrk="1" hangingPunct="1">
              <a:buFont typeface="Wingdings 2" pitchFamily="18" charset="2"/>
              <a:buNone/>
            </a:pPr>
            <a:endParaRPr lang="pl-PL" sz="2000" b="1" smtClean="0"/>
          </a:p>
          <a:p>
            <a:pPr marL="0" indent="0" eaLnBrk="1" hangingPunct="1"/>
            <a:r>
              <a:rPr lang="pl-PL" sz="2000" smtClean="0"/>
              <a:t> zbiór 2.600 symboli z odpowiednikami słownymi</a:t>
            </a:r>
          </a:p>
          <a:p>
            <a:pPr marL="0" indent="0" eaLnBrk="1" hangingPunct="1"/>
            <a:r>
              <a:rPr lang="pl-PL" sz="2000" smtClean="0"/>
              <a:t> prezentowany online </a:t>
            </a:r>
          </a:p>
          <a:p>
            <a:pPr marL="0" indent="0" eaLnBrk="1" hangingPunct="1"/>
            <a:r>
              <a:rPr lang="pl-PL" sz="2000" smtClean="0"/>
              <a:t> przygotowany obecnie w 51 językach, w tym w języku polskim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pl-PL" sz="2000" smtClean="0"/>
          </a:p>
          <a:p>
            <a:pPr marL="0" indent="0" eaLnBrk="1" hangingPunct="1">
              <a:buFont typeface="Wingdings 2" pitchFamily="18" charset="2"/>
              <a:buNone/>
            </a:pPr>
            <a:endParaRPr lang="pl-PL" sz="2000" smtClean="0"/>
          </a:p>
          <a:p>
            <a:pPr marL="0" indent="0" eaLnBrk="1" hangingPunct="1">
              <a:buFont typeface="Wingdings 2" pitchFamily="18" charset="2"/>
              <a:buNone/>
            </a:pPr>
            <a:endParaRPr lang="pl-PL" smtClean="0"/>
          </a:p>
          <a:p>
            <a:pPr marL="0" indent="0" eaLnBrk="1" hangingPunct="1">
              <a:buFont typeface="Wingdings 2" pitchFamily="18" charset="2"/>
              <a:buNone/>
            </a:pPr>
            <a:endParaRPr lang="pl-PL" smtClean="0"/>
          </a:p>
          <a:p>
            <a:pPr marL="0" indent="0" eaLnBrk="1" hangingPunct="1"/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l-PL" smtClean="0">
              <a:cs typeface="Trebuchet MS" pitchFamily="34" charset="0"/>
            </a:endParaRPr>
          </a:p>
        </p:txBody>
      </p:sp>
      <p:sp>
        <p:nvSpPr>
          <p:cNvPr id="45058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4505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l-PL" smtClean="0">
              <a:cs typeface="Trebuchet MS" pitchFamily="34" charset="0"/>
            </a:endParaRPr>
          </a:p>
        </p:txBody>
      </p:sp>
      <p:sp>
        <p:nvSpPr>
          <p:cNvPr id="46082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4608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lipsa 2"/>
          <p:cNvSpPr/>
          <p:nvPr/>
        </p:nvSpPr>
        <p:spPr>
          <a:xfrm>
            <a:off x="107504" y="1340768"/>
            <a:ext cx="2448272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ytuł 1"/>
          <p:cNvSpPr>
            <a:spLocks noGrp="1"/>
          </p:cNvSpPr>
          <p:nvPr>
            <p:ph type="title"/>
          </p:nvPr>
        </p:nvSpPr>
        <p:spPr>
          <a:xfrm>
            <a:off x="611188" y="476250"/>
            <a:ext cx="7705725" cy="1008063"/>
          </a:xfrm>
        </p:spPr>
        <p:txBody>
          <a:bodyPr/>
          <a:lstStyle/>
          <a:p>
            <a:pPr eaLnBrk="1" hangingPunct="1"/>
            <a:r>
              <a:rPr lang="pl-PL" sz="2400" smtClean="0">
                <a:cs typeface="Trebuchet MS" pitchFamily="34" charset="0"/>
              </a:rPr>
              <a:t/>
            </a:r>
            <a:br>
              <a:rPr lang="pl-PL" sz="2400" smtClean="0">
                <a:cs typeface="Trebuchet MS" pitchFamily="34" charset="0"/>
              </a:rPr>
            </a:br>
            <a:r>
              <a:rPr lang="pl-PL" sz="2400" smtClean="0">
                <a:cs typeface="Trebuchet MS" pitchFamily="34" charset="0"/>
              </a:rPr>
              <a:t> </a:t>
            </a:r>
            <a:r>
              <a:rPr lang="pl-PL" smtClean="0">
                <a:cs typeface="Trebuchet MS" pitchFamily="34" charset="0"/>
              </a:rPr>
              <a:t>Poradnik UKD - sposób prezentacji </a:t>
            </a:r>
          </a:p>
        </p:txBody>
      </p:sp>
      <p:sp>
        <p:nvSpPr>
          <p:cNvPr id="52226" name="Symbol zastępczy zawartości 2"/>
          <p:cNvSpPr>
            <a:spLocks noGrp="1"/>
          </p:cNvSpPr>
          <p:nvPr>
            <p:ph idx="1"/>
          </p:nvPr>
        </p:nvSpPr>
        <p:spPr>
          <a:xfrm>
            <a:off x="611188" y="2060575"/>
            <a:ext cx="7523162" cy="4176713"/>
          </a:xfrm>
        </p:spPr>
        <p:txBody>
          <a:bodyPr/>
          <a:lstStyle/>
          <a:p>
            <a:pPr eaLnBrk="1" hangingPunct="1"/>
            <a:endParaRPr lang="pl-PL" dirty="0" smtClean="0"/>
          </a:p>
          <a:p>
            <a:pPr eaLnBrk="1" hangingPunct="1"/>
            <a:endParaRPr lang="pl-PL" sz="2000" dirty="0" smtClean="0"/>
          </a:p>
          <a:p>
            <a:pPr marL="0" indent="0" eaLnBrk="1" hangingPunct="1">
              <a:buNone/>
            </a:pPr>
            <a:r>
              <a:rPr lang="pl-PL" sz="2000" dirty="0" smtClean="0"/>
              <a:t>Będzie prezentowany w Internecie, na stronie</a:t>
            </a:r>
          </a:p>
          <a:p>
            <a:pPr eaLnBrk="1" hangingPunct="1">
              <a:buFont typeface="Wingdings 2" pitchFamily="18" charset="2"/>
              <a:buNone/>
            </a:pPr>
            <a:r>
              <a:rPr lang="pl-PL" sz="2000" dirty="0" smtClean="0">
                <a:hlinkClick r:id="rId2"/>
              </a:rPr>
              <a:t>http://www.bn.org.pl/</a:t>
            </a:r>
            <a:r>
              <a:rPr lang="pl-PL" sz="2000" dirty="0" smtClean="0"/>
              <a:t> </a:t>
            </a:r>
          </a:p>
          <a:p>
            <a:pPr eaLnBrk="1" hangingPunct="1">
              <a:buFont typeface="Wingdings 2" pitchFamily="18" charset="2"/>
              <a:buNone/>
            </a:pPr>
            <a:endParaRPr lang="pl-PL" sz="2000" dirty="0" smtClean="0"/>
          </a:p>
          <a:p>
            <a:pPr marL="0" indent="0" eaLnBrk="1" hangingPunct="1">
              <a:buNone/>
            </a:pPr>
            <a:r>
              <a:rPr lang="pl-PL" sz="2000" dirty="0" smtClean="0"/>
              <a:t>Prezentacja w Internecie zapewni </a:t>
            </a:r>
          </a:p>
          <a:p>
            <a:pPr eaLnBrk="1" hangingPunct="1"/>
            <a:r>
              <a:rPr lang="pl-PL" sz="2000" dirty="0" smtClean="0"/>
              <a:t>szeroki dostęp do metody tworzenia zapisu pionowego, </a:t>
            </a:r>
          </a:p>
          <a:p>
            <a:pPr eaLnBrk="1" hangingPunct="1"/>
            <a:r>
              <a:rPr lang="pl-PL" sz="2000" dirty="0"/>
              <a:t>s</a:t>
            </a:r>
            <a:r>
              <a:rPr lang="pl-PL" sz="2000" dirty="0" smtClean="0"/>
              <a:t>zeroki dostęp do aktualnych danych.</a:t>
            </a:r>
          </a:p>
          <a:p>
            <a:pPr eaLnBrk="1" hangingPunct="1">
              <a:buFont typeface="Wingdings 2" pitchFamily="18" charset="2"/>
              <a:buNone/>
            </a:pPr>
            <a:endParaRPr lang="pl-PL" sz="2000" dirty="0" smtClean="0"/>
          </a:p>
          <a:p>
            <a:pPr eaLnBrk="1" hangingPunct="1"/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ytuł 1"/>
          <p:cNvSpPr>
            <a:spLocks noGrp="1"/>
          </p:cNvSpPr>
          <p:nvPr>
            <p:ph type="title"/>
          </p:nvPr>
        </p:nvSpPr>
        <p:spPr>
          <a:xfrm>
            <a:off x="539750" y="620713"/>
            <a:ext cx="7594600" cy="979487"/>
          </a:xfrm>
        </p:spPr>
        <p:txBody>
          <a:bodyPr/>
          <a:lstStyle/>
          <a:p>
            <a:pPr eaLnBrk="1" hangingPunct="1"/>
            <a:r>
              <a:rPr lang="pl-PL" smtClean="0">
                <a:cs typeface="Trebuchet MS" pitchFamily="34" charset="0"/>
              </a:rPr>
              <a:t>Poradnik UKD - sposób prezentacji </a:t>
            </a:r>
          </a:p>
        </p:txBody>
      </p:sp>
      <p:sp>
        <p:nvSpPr>
          <p:cNvPr id="53250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/>
            <a:r>
              <a:rPr lang="pl-PL" sz="2000" smtClean="0"/>
              <a:t> Stosowanie hiperłączy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pl-PL" sz="2000" smtClean="0"/>
              <a:t>Np.: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pl-PL" sz="2000" smtClean="0"/>
              <a:t>W rozdziale o zapisie pionowym odesłanie do informacji na stronie BN/UKD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pl-PL" sz="2000" smtClean="0">
                <a:hlinkClick r:id="rId2"/>
              </a:rPr>
              <a:t>http://www.bn.org.pl/dla-bibliotekarzy/ukd/zapis-pionowy-ukd</a:t>
            </a:r>
            <a:r>
              <a:rPr lang="pl-PL" sz="2000" smtClean="0"/>
              <a:t>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pl-PL" sz="2000" smtClean="0"/>
              <a:t>W rozdziale o kartotece wzorcowej UKD odesłanie do czeskiej kartoteki wzorcowej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pl-PL" sz="2000" smtClean="0">
                <a:hlinkClick r:id="rId3"/>
              </a:rPr>
              <a:t>http://aleph.nkp.cz/F</a:t>
            </a:r>
            <a:r>
              <a:rPr lang="pl-PL" sz="2000" smtClean="0"/>
              <a:t> </a:t>
            </a:r>
          </a:p>
          <a:p>
            <a:pPr marL="0" indent="0" eaLnBrk="1" hangingPunct="1"/>
            <a:endParaRPr lang="pl-PL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ytuł 1"/>
          <p:cNvSpPr>
            <a:spLocks noGrp="1"/>
          </p:cNvSpPr>
          <p:nvPr>
            <p:ph type="title"/>
          </p:nvPr>
        </p:nvSpPr>
        <p:spPr>
          <a:xfrm>
            <a:off x="539750" y="676275"/>
            <a:ext cx="7594600" cy="923925"/>
          </a:xfrm>
        </p:spPr>
        <p:txBody>
          <a:bodyPr/>
          <a:lstStyle/>
          <a:p>
            <a:pPr eaLnBrk="1" hangingPunct="1"/>
            <a:r>
              <a:rPr lang="pl-PL" smtClean="0">
                <a:cs typeface="Trebuchet MS" pitchFamily="34" charset="0"/>
              </a:rPr>
              <a:t>Poradnik UKD - sposób prezentacji </a:t>
            </a:r>
          </a:p>
        </p:txBody>
      </p:sp>
      <p:sp>
        <p:nvSpPr>
          <p:cNvPr id="54274" name="Symbol zastępczy zawartości 2"/>
          <p:cNvSpPr>
            <a:spLocks noGrp="1"/>
          </p:cNvSpPr>
          <p:nvPr>
            <p:ph idx="1"/>
          </p:nvPr>
        </p:nvSpPr>
        <p:spPr>
          <a:xfrm>
            <a:off x="611188" y="1844675"/>
            <a:ext cx="7705725" cy="4051300"/>
          </a:xfrm>
        </p:spPr>
        <p:txBody>
          <a:bodyPr/>
          <a:lstStyle/>
          <a:p>
            <a:pPr eaLnBrk="1" hangingPunct="1"/>
            <a:r>
              <a:rPr lang="pl-PL" sz="2000" smtClean="0"/>
              <a:t>Przekierowania na stronę BN/UKD, w tym szczególnie</a:t>
            </a:r>
          </a:p>
          <a:p>
            <a:pPr eaLnBrk="1" hangingPunct="1">
              <a:buFont typeface="Wingdings 2" pitchFamily="18" charset="2"/>
              <a:buNone/>
            </a:pPr>
            <a:r>
              <a:rPr lang="pl-PL" sz="2000" smtClean="0"/>
              <a:t>odwołania do Biuletynów UKD</a:t>
            </a:r>
          </a:p>
          <a:p>
            <a:pPr eaLnBrk="1" hangingPunct="1">
              <a:buFont typeface="Wingdings 2" pitchFamily="18" charset="2"/>
              <a:buNone/>
            </a:pPr>
            <a:endParaRPr lang="pl-PL" sz="2000" smtClean="0"/>
          </a:p>
          <a:p>
            <a:pPr eaLnBrk="1" hangingPunct="1">
              <a:buFont typeface="Wingdings 2" pitchFamily="18" charset="2"/>
              <a:buNone/>
            </a:pPr>
            <a:r>
              <a:rPr lang="pl-PL" sz="2000" smtClean="0"/>
              <a:t>Np.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pl-PL" sz="2000" smtClean="0"/>
              <a:t>Decyzje szczegółowe dotyczące zagadnień z działu 61 Medycyna znajdują się w Biuletynie UKD nr 4/2012 </a:t>
            </a:r>
          </a:p>
          <a:p>
            <a:pPr eaLnBrk="1" hangingPunct="1">
              <a:buFont typeface="Wingdings 2" pitchFamily="18" charset="2"/>
              <a:buNone/>
            </a:pPr>
            <a:r>
              <a:rPr lang="pl-PL" sz="2000" smtClean="0">
                <a:hlinkClick r:id="rId2"/>
              </a:rPr>
              <a:t>http://www.bn.org.pl/dla-bibliotekarzy/ukd/biuletyn-ukd</a:t>
            </a:r>
            <a:r>
              <a:rPr lang="pl-PL" sz="20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Dziękujemy za uwagę</a:t>
            </a:r>
          </a:p>
          <a:p>
            <a:pPr marL="0" indent="0">
              <a:buNone/>
            </a:pPr>
            <a:r>
              <a:rPr lang="pl-PL" dirty="0" smtClean="0"/>
              <a:t>Jolanta </a:t>
            </a:r>
            <a:r>
              <a:rPr lang="pl-PL" dirty="0" err="1" smtClean="0"/>
              <a:t>Hys</a:t>
            </a:r>
            <a:endParaRPr lang="pl-PL" dirty="0" smtClean="0"/>
          </a:p>
          <a:p>
            <a:pPr marL="0" indent="0">
              <a:buNone/>
            </a:pPr>
            <a:r>
              <a:rPr lang="pl-PL" smtClean="0"/>
              <a:t>Joanna Kwiatkowska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63483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>
                <a:cs typeface="Trebuchet MS" pitchFamily="34" charset="0"/>
              </a:rPr>
              <a:t>Zapis pionowy UKD</a:t>
            </a:r>
          </a:p>
        </p:txBody>
      </p:sp>
      <p:sp>
        <p:nvSpPr>
          <p:cNvPr id="16386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806575"/>
            <a:ext cx="8064896" cy="4052888"/>
          </a:xfrm>
        </p:spPr>
        <p:txBody>
          <a:bodyPr/>
          <a:lstStyle/>
          <a:p>
            <a:pPr eaLnBrk="1" hangingPunct="1"/>
            <a:endParaRPr lang="pl-PL" sz="2000" dirty="0" smtClean="0"/>
          </a:p>
          <a:p>
            <a:pPr eaLnBrk="1" hangingPunct="1"/>
            <a:r>
              <a:rPr lang="pl-PL" sz="2000" dirty="0" smtClean="0"/>
              <a:t>Do tej pory nie powstał poradnik UKD, który by prezentował zasady zapisu pionowego.</a:t>
            </a:r>
          </a:p>
          <a:p>
            <a:pPr eaLnBrk="1" hangingPunct="1"/>
            <a:endParaRPr lang="pl-PL" sz="2000" dirty="0" smtClean="0"/>
          </a:p>
          <a:p>
            <a:pPr eaLnBrk="1" hangingPunct="1"/>
            <a:r>
              <a:rPr lang="pl-PL" sz="2000" dirty="0" smtClean="0"/>
              <a:t>Metoda zapisu pionowego UKD została wprowadzona </a:t>
            </a:r>
          </a:p>
          <a:p>
            <a:pPr marL="0" indent="0" eaLnBrk="1" hangingPunct="1">
              <a:buNone/>
            </a:pPr>
            <a:r>
              <a:rPr lang="pl-PL" sz="2000" dirty="0" smtClean="0"/>
              <a:t>w „Przewodniku Bibliograficznym” w 2011 roku.</a:t>
            </a:r>
          </a:p>
          <a:p>
            <a:pPr eaLnBrk="1" hangingPunct="1">
              <a:buFont typeface="Wingdings 2" pitchFamily="18" charset="2"/>
              <a:buNone/>
            </a:pPr>
            <a:endParaRPr lang="pl-PL" sz="2000" dirty="0" smtClean="0"/>
          </a:p>
          <a:p>
            <a:pPr eaLnBrk="1" hangingPunct="1"/>
            <a:r>
              <a:rPr lang="pl-PL" sz="2000" dirty="0" smtClean="0"/>
              <a:t>Informacje o zapisie pionowym na stronie BN/Dla bibliotekarzy/UKD</a:t>
            </a:r>
          </a:p>
          <a:p>
            <a:pPr eaLnBrk="1" hangingPunct="1">
              <a:buFont typeface="Wingdings 2" pitchFamily="18" charset="2"/>
              <a:buNone/>
            </a:pPr>
            <a:r>
              <a:rPr lang="pl-PL" sz="2000" dirty="0" smtClean="0">
                <a:hlinkClick r:id="rId2"/>
              </a:rPr>
              <a:t>http://www.bn.org.pl/dla-bibliotekarzy/ukd/aktualnosci-ukd</a:t>
            </a:r>
            <a:r>
              <a:rPr lang="pl-PL" dirty="0" smtClean="0"/>
              <a:t> </a:t>
            </a:r>
          </a:p>
          <a:p>
            <a:pPr eaLnBrk="1" hangingPunct="1"/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>
                <a:cs typeface="Trebuchet MS" pitchFamily="34" charset="0"/>
              </a:rPr>
              <a:t>Podręczniki UKD</a:t>
            </a:r>
          </a:p>
        </p:txBody>
      </p:sp>
      <p:sp>
        <p:nvSpPr>
          <p:cNvPr id="17410" name="Symbol zastępczy zawartości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pl-PL" sz="2000" smtClean="0"/>
              <a:t>Do tej pory bibliotekarze korzystali z podręczników:</a:t>
            </a:r>
          </a:p>
          <a:p>
            <a:pPr marL="0" indent="0" eaLnBrk="1" hangingPunct="1"/>
            <a:r>
              <a:rPr lang="pl-PL" sz="2000" i="1" smtClean="0"/>
              <a:t> Wprowadzenie do uniwersalnej klasyfikacji dziesiętnej </a:t>
            </a:r>
            <a:r>
              <a:rPr lang="pl-PL" sz="2000" smtClean="0"/>
              <a:t>Olgierda Unguriana </a:t>
            </a:r>
            <a:r>
              <a:rPr lang="pl-PL" sz="2000" smtClean="0">
                <a:latin typeface="Arial" charset="0"/>
              </a:rPr>
              <a:t>(Wyd. I, 1966 r.)</a:t>
            </a:r>
          </a:p>
          <a:p>
            <a:pPr marL="0" indent="0" eaLnBrk="1" hangingPunct="1"/>
            <a:r>
              <a:rPr lang="pl-PL" sz="2000" i="1" smtClean="0"/>
              <a:t> Uniwersalna Klasyfikacja Dziesiętna </a:t>
            </a:r>
            <a:r>
              <a:rPr lang="pl-PL" sz="2000" smtClean="0"/>
              <a:t>Barbary Sosińskiej-Kalaty </a:t>
            </a:r>
            <a:r>
              <a:rPr lang="pl-PL" sz="2000" smtClean="0">
                <a:latin typeface="Arial" charset="0"/>
              </a:rPr>
              <a:t>(Wyd. I, 1993 r.)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pl-PL" sz="2000" smtClean="0"/>
          </a:p>
          <a:p>
            <a:pPr marL="0" indent="0" eaLnBrk="1" hangingPunct="1">
              <a:buFont typeface="Wingdings 2" pitchFamily="18" charset="2"/>
              <a:buNone/>
            </a:pPr>
            <a:r>
              <a:rPr lang="pl-PL" sz="2000" smtClean="0"/>
              <a:t>Publikacje te prezentowały słownictwo i gramatykę UKD.</a:t>
            </a:r>
          </a:p>
          <a:p>
            <a:pPr marL="0" indent="0" eaLnBrk="1" hangingPunct="1"/>
            <a:endParaRPr lang="pl-PL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>
                <a:cs typeface="Trebuchet MS" pitchFamily="34" charset="0"/>
              </a:rPr>
              <a:t>Tablice skrócone UKD</a:t>
            </a:r>
          </a:p>
        </p:txBody>
      </p:sp>
      <p:sp>
        <p:nvSpPr>
          <p:cNvPr id="18434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endParaRPr lang="pl-PL" dirty="0" smtClean="0"/>
          </a:p>
          <a:p>
            <a:pPr marL="0" indent="0" eaLnBrk="1" hangingPunct="1"/>
            <a:endParaRPr lang="pl-PL" dirty="0" smtClean="0"/>
          </a:p>
          <a:p>
            <a:pPr marL="0" indent="0" eaLnBrk="1" hangingPunct="1"/>
            <a:endParaRPr lang="pl-PL" dirty="0" smtClean="0"/>
          </a:p>
          <a:p>
            <a:pPr marL="0" indent="0" eaLnBrk="1" hangingPunct="1"/>
            <a:endParaRPr lang="pl-PL" sz="2000" dirty="0" smtClean="0"/>
          </a:p>
          <a:p>
            <a:pPr marL="0" indent="0" eaLnBrk="1" hangingPunct="1"/>
            <a:r>
              <a:rPr lang="pl-PL" sz="2000" dirty="0" smtClean="0"/>
              <a:t>W pracy bieżącej korzystano przede wszystkim ze wstępów do tablic UKD, szczególnie wstępów do tablic skróconych.</a:t>
            </a:r>
          </a:p>
          <a:p>
            <a:pPr marL="0" indent="0" eaLnBrk="1" hangingPunct="1"/>
            <a:endParaRPr lang="pl-PL" sz="2000" dirty="0" smtClean="0"/>
          </a:p>
          <a:p>
            <a:pPr marL="0" indent="0" eaLnBrk="1" hangingPunct="1"/>
            <a:endParaRPr lang="pl-PL" dirty="0" smtClean="0"/>
          </a:p>
          <a:p>
            <a:pPr marL="0" indent="0" eaLnBrk="1" hangingPunct="1">
              <a:buFont typeface="Wingdings 2" pitchFamily="18" charset="2"/>
              <a:buNone/>
            </a:pPr>
            <a:endParaRPr lang="pl-PL" dirty="0" smtClean="0"/>
          </a:p>
          <a:p>
            <a:pPr marL="0" indent="0" eaLnBrk="1" hangingPunct="1">
              <a:buFont typeface="Wingdings 2" pitchFamily="18" charset="2"/>
              <a:buNone/>
            </a:pPr>
            <a:endParaRPr lang="pl-PL" dirty="0" smtClean="0"/>
          </a:p>
          <a:p>
            <a:pPr marL="0" indent="0" eaLnBrk="1" hangingPunct="1">
              <a:buFont typeface="Wingdings 2" pitchFamily="18" charset="2"/>
              <a:buNone/>
            </a:pPr>
            <a:endParaRPr lang="pl-PL" dirty="0" smtClean="0"/>
          </a:p>
          <a:p>
            <a:pPr marL="0" indent="0" eaLnBrk="1" hangingPunct="1">
              <a:buFont typeface="Wingdings 2" pitchFamily="18" charset="2"/>
              <a:buNone/>
            </a:pPr>
            <a:endParaRPr lang="pl-PL" dirty="0" smtClean="0"/>
          </a:p>
          <a:p>
            <a:pPr marL="0" indent="0" eaLnBrk="1" hangingPunct="1">
              <a:buFont typeface="Wingdings 2" pitchFamily="18" charset="2"/>
              <a:buNone/>
            </a:pPr>
            <a:endParaRPr lang="pl-PL" dirty="0" smtClean="0"/>
          </a:p>
          <a:p>
            <a:pPr marL="0" indent="0" eaLnBrk="1" hangingPunct="1"/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>
                <a:cs typeface="Trebuchet MS" pitchFamily="34" charset="0"/>
              </a:rPr>
              <a:t>Poradnik UKD - źródła</a:t>
            </a:r>
          </a:p>
        </p:txBody>
      </p:sp>
      <p:sp>
        <p:nvSpPr>
          <p:cNvPr id="19458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pl-PL" sz="2000" dirty="0" smtClean="0"/>
              <a:t>W </a:t>
            </a:r>
            <a:r>
              <a:rPr lang="pl-PL" sz="2000" dirty="0" smtClean="0">
                <a:latin typeface="Arial" charset="0"/>
              </a:rPr>
              <a:t>przygoto</a:t>
            </a:r>
            <a:r>
              <a:rPr lang="pl-PL" sz="2000" dirty="0" smtClean="0"/>
              <a:t>wywaniu </a:t>
            </a:r>
            <a:r>
              <a:rPr lang="pl-PL" sz="2000" dirty="0"/>
              <a:t>p</a:t>
            </a:r>
            <a:r>
              <a:rPr lang="pl-PL" sz="2000" dirty="0" smtClean="0"/>
              <a:t>oradnika wykorzystano wcześniej opracowane materiały metodyczne Pracowni UKD, m.in.: </a:t>
            </a:r>
          </a:p>
          <a:p>
            <a:pPr eaLnBrk="1" hangingPunct="1"/>
            <a:r>
              <a:rPr lang="pl-PL" sz="2000" dirty="0" smtClean="0"/>
              <a:t>artykuły z czasopism, </a:t>
            </a:r>
          </a:p>
          <a:p>
            <a:pPr eaLnBrk="1" hangingPunct="1"/>
            <a:r>
              <a:rPr lang="pl-PL" sz="2000" dirty="0" smtClean="0"/>
              <a:t>materiały z konferencji, warsztatów i szkoleń, </a:t>
            </a:r>
          </a:p>
          <a:p>
            <a:pPr eaLnBrk="1" hangingPunct="1"/>
            <a:r>
              <a:rPr lang="pl-PL" sz="2000" dirty="0" smtClean="0"/>
              <a:t>materiały zamieszczane w witrynie BN, np. Biuletyny UKD, materiały ze spotkań Zespołu ds. UKD.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>
                <a:cs typeface="Trebuchet MS" pitchFamily="34" charset="0"/>
              </a:rPr>
              <a:t>Rozkład materiału - rozdziały</a:t>
            </a:r>
          </a:p>
        </p:txBody>
      </p:sp>
      <p:sp>
        <p:nvSpPr>
          <p:cNvPr id="20482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pl-PL" sz="1900" smtClean="0"/>
          </a:p>
          <a:p>
            <a:pPr eaLnBrk="1" hangingPunct="1">
              <a:lnSpc>
                <a:spcPct val="90000"/>
              </a:lnSpc>
            </a:pPr>
            <a:r>
              <a:rPr lang="pl-PL" sz="2000" smtClean="0"/>
              <a:t>W rozdziale pierwszym zaprezentowano </a:t>
            </a:r>
            <a:r>
              <a:rPr lang="pl-PL" sz="2000" u="sng" smtClean="0"/>
              <a:t>charakterystykę UKD</a:t>
            </a:r>
            <a:r>
              <a:rPr lang="pl-PL" sz="2000" smtClean="0"/>
              <a:t> oraz historię UKD w Polsce 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pl-PL" sz="2000" smtClean="0"/>
              <a:t>    i na świecie.</a:t>
            </a:r>
            <a:r>
              <a:rPr lang="pl-PL" sz="1900" smtClean="0"/>
              <a:t> </a:t>
            </a:r>
          </a:p>
          <a:p>
            <a:pPr eaLnBrk="1" hangingPunct="1">
              <a:lnSpc>
                <a:spcPct val="90000"/>
              </a:lnSpc>
            </a:pPr>
            <a:endParaRPr lang="pl-PL" sz="1500" i="1" smtClean="0"/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pl-PL" i="1" smtClean="0"/>
              <a:t>1) Międzynarodowy charakter UKD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pl-PL" i="1" smtClean="0"/>
              <a:t>2) Zakres dziedzinowy nieograniczony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pl-PL" i="1" smtClean="0"/>
              <a:t>3) Hierarchia w drzewie klasyfikacyjnym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pl-PL" i="1" smtClean="0"/>
              <a:t>4) Notacja dziesiętna uniezależniającą język informacyjny od języków etnicznych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pl-PL" i="1" smtClean="0"/>
              <a:t>5) UKD jako klasyfikacja dokumentacyjna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pl-PL" i="1" smtClean="0"/>
              <a:t>6) UKD jako klasyfikacja półfasetowa 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pl-PL" i="1" smtClean="0"/>
              <a:t>7) UKD jako klasyfikacja ujęciowa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>
                <a:cs typeface="Trebuchet MS" pitchFamily="34" charset="0"/>
              </a:rPr>
              <a:t>Rozkład materiału - rozdziały</a:t>
            </a:r>
          </a:p>
        </p:txBody>
      </p:sp>
      <p:sp>
        <p:nvSpPr>
          <p:cNvPr id="21506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pl-PL" smtClean="0"/>
          </a:p>
          <a:p>
            <a:pPr eaLnBrk="1" hangingPunct="1">
              <a:lnSpc>
                <a:spcPct val="90000"/>
              </a:lnSpc>
            </a:pPr>
            <a:r>
              <a:rPr lang="pl-PL" sz="2000" smtClean="0"/>
              <a:t>W rozdziale pierwszym zaprezentowano charakterystykę UKD oraz </a:t>
            </a:r>
            <a:r>
              <a:rPr lang="pl-PL" sz="2000" u="sng" smtClean="0"/>
              <a:t>historię UKD</a:t>
            </a:r>
            <a:r>
              <a:rPr lang="pl-PL" sz="2000" smtClean="0"/>
              <a:t> w Polsce 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pl-PL" sz="2000" smtClean="0"/>
              <a:t>    i na świecie. </a:t>
            </a:r>
          </a:p>
          <a:p>
            <a:pPr eaLnBrk="1" hangingPunct="1">
              <a:lnSpc>
                <a:spcPct val="90000"/>
              </a:lnSpc>
            </a:pPr>
            <a:endParaRPr lang="pl-PL" i="1" smtClean="0"/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pl-PL" b="1" i="1" smtClean="0"/>
              <a:t>1895 r.</a:t>
            </a:r>
            <a:r>
              <a:rPr lang="pl-PL" i="1" smtClean="0"/>
              <a:t> Paul Otlet i Henri La Fontaine – początek UKD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pl-PL" b="1" i="1" smtClean="0"/>
              <a:t>1907 r.</a:t>
            </a:r>
            <a:r>
              <a:rPr lang="pl-PL" i="1" smtClean="0"/>
              <a:t> UKD w Bibliotece Publicznej m. st. Warszawy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pl-PL" b="1" i="1" smtClean="0"/>
              <a:t>1959-1972 r.</a:t>
            </a:r>
            <a:r>
              <a:rPr lang="pl-PL" i="1" smtClean="0"/>
              <a:t> Pełne wydanie tablic UKD w języku polskim - FID 327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pl-PL" b="1" i="1" smtClean="0"/>
              <a:t>1951 r.</a:t>
            </a:r>
            <a:r>
              <a:rPr lang="pl-PL" i="1" smtClean="0"/>
              <a:t> Tablice skrócone wydane przez Bibliotekę Narodową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pl-PL" b="1" i="1" smtClean="0"/>
              <a:t>1992 r.</a:t>
            </a:r>
            <a:r>
              <a:rPr lang="pl-PL" i="1" smtClean="0"/>
              <a:t> Powołanie UDC Consortium (FID przekazuje prawa do UKD)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Wiosna</Template>
  <TotalTime>922</TotalTime>
  <Words>1336</Words>
  <Application>Microsoft Office PowerPoint</Application>
  <PresentationFormat>Pokaz na ekranie (4:3)</PresentationFormat>
  <Paragraphs>239</Paragraphs>
  <Slides>36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36</vt:i4>
      </vt:variant>
    </vt:vector>
  </HeadingPairs>
  <TitlesOfParts>
    <vt:vector size="37" baseType="lpstr">
      <vt:lpstr>Spring</vt:lpstr>
      <vt:lpstr>Poradnik UKD – projekt </vt:lpstr>
      <vt:lpstr>Poradnik UKD</vt:lpstr>
      <vt:lpstr>Prezentacja programu PowerPoint</vt:lpstr>
      <vt:lpstr>Zapis pionowy UKD</vt:lpstr>
      <vt:lpstr>Podręczniki UKD</vt:lpstr>
      <vt:lpstr>Tablice skrócone UKD</vt:lpstr>
      <vt:lpstr>Poradnik UKD - źródła</vt:lpstr>
      <vt:lpstr>Rozkład materiału - rozdziały</vt:lpstr>
      <vt:lpstr>Rozkład materiału - rozdziały</vt:lpstr>
      <vt:lpstr>Rozkład materiału - rozdziały</vt:lpstr>
      <vt:lpstr>Rozkład materiału - rozdziały</vt:lpstr>
      <vt:lpstr>Indeks UKD w SIERRA</vt:lpstr>
      <vt:lpstr>Indeks UKD w OPAC</vt:lpstr>
      <vt:lpstr>Rozkład materiału - rozdziały</vt:lpstr>
      <vt:lpstr> </vt:lpstr>
      <vt:lpstr>Rozkład materiału - rozdziały</vt:lpstr>
      <vt:lpstr>Zakres dziedzinowy</vt:lpstr>
      <vt:lpstr>Zakres dziedzinowy</vt:lpstr>
      <vt:lpstr>Sposób rozbudowy za pomocą poddziałów pomocniczych lub przez zestawienie za pomocą dwukropka</vt:lpstr>
      <vt:lpstr>Zasady budowania symboli zgodnie z metodą zapisu pionowego</vt:lpstr>
      <vt:lpstr>Zasady budowania symboli zgodnie z metodą zapisu pionowego</vt:lpstr>
      <vt:lpstr>Zasady budowania symboli zgodnie z metodą zapisu pionowego</vt:lpstr>
      <vt:lpstr>Przykłady rozwiązań</vt:lpstr>
      <vt:lpstr>Przykłady rozwiązań</vt:lpstr>
      <vt:lpstr>Praca bieżąca klasyfikatora</vt:lpstr>
      <vt:lpstr>Tablice skrócone UKD  </vt:lpstr>
      <vt:lpstr>Tablice skrócone UKD</vt:lpstr>
      <vt:lpstr>Biuletyny UKD </vt:lpstr>
      <vt:lpstr>Prezentacja programu PowerPoint</vt:lpstr>
      <vt:lpstr>UDC Summary</vt:lpstr>
      <vt:lpstr>Prezentacja programu PowerPoint</vt:lpstr>
      <vt:lpstr>Prezentacja programu PowerPoint</vt:lpstr>
      <vt:lpstr>  Poradnik UKD - sposób prezentacji </vt:lpstr>
      <vt:lpstr>Poradnik UKD - sposób prezentacji </vt:lpstr>
      <vt:lpstr>Poradnik UKD - sposób prezentacji </vt:lpstr>
      <vt:lpstr>Prezentacja programu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Poradnik UKD - projekt</dc:title>
  <dc:creator>Jolanta Hys</dc:creator>
  <cp:lastModifiedBy>Jolanta Hys</cp:lastModifiedBy>
  <cp:revision>171</cp:revision>
  <dcterms:created xsi:type="dcterms:W3CDTF">2013-08-02T10:12:31Z</dcterms:created>
  <dcterms:modified xsi:type="dcterms:W3CDTF">2013-09-16T10:37:58Z</dcterms:modified>
</cp:coreProperties>
</file>