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2"/>
  </p:sldMasterIdLst>
  <p:sldIdLst>
    <p:sldId id="260" r:id="rId3"/>
    <p:sldId id="288" r:id="rId4"/>
    <p:sldId id="289" r:id="rId5"/>
    <p:sldId id="290" r:id="rId6"/>
    <p:sldId id="291" r:id="rId7"/>
    <p:sldId id="307" r:id="rId8"/>
    <p:sldId id="300" r:id="rId9"/>
    <p:sldId id="305" r:id="rId10"/>
    <p:sldId id="303" r:id="rId11"/>
    <p:sldId id="299" r:id="rId12"/>
    <p:sldId id="294" r:id="rId13"/>
    <p:sldId id="347" r:id="rId14"/>
    <p:sldId id="295" r:id="rId15"/>
    <p:sldId id="348" r:id="rId16"/>
    <p:sldId id="308" r:id="rId17"/>
    <p:sldId id="310" r:id="rId18"/>
    <p:sldId id="312" r:id="rId19"/>
    <p:sldId id="330" r:id="rId20"/>
    <p:sldId id="331" r:id="rId21"/>
    <p:sldId id="315" r:id="rId22"/>
    <p:sldId id="313" r:id="rId23"/>
    <p:sldId id="317" r:id="rId24"/>
    <p:sldId id="322" r:id="rId25"/>
    <p:sldId id="325" r:id="rId26"/>
    <p:sldId id="324" r:id="rId27"/>
    <p:sldId id="323" r:id="rId28"/>
    <p:sldId id="326" r:id="rId29"/>
    <p:sldId id="293" r:id="rId30"/>
    <p:sldId id="296" r:id="rId31"/>
    <p:sldId id="341" r:id="rId32"/>
    <p:sldId id="333" r:id="rId33"/>
    <p:sldId id="342" r:id="rId34"/>
    <p:sldId id="349" r:id="rId35"/>
    <p:sldId id="351" r:id="rId36"/>
    <p:sldId id="343" r:id="rId37"/>
    <p:sldId id="344" r:id="rId38"/>
    <p:sldId id="350" r:id="rId39"/>
    <p:sldId id="345" r:id="rId40"/>
    <p:sldId id="353" r:id="rId41"/>
    <p:sldId id="338" r:id="rId42"/>
    <p:sldId id="339" r:id="rId43"/>
    <p:sldId id="352" r:id="rId44"/>
    <p:sldId id="335" r:id="rId45"/>
    <p:sldId id="334" r:id="rId46"/>
    <p:sldId id="340" r:id="rId47"/>
    <p:sldId id="346" r:id="rId48"/>
    <p:sldId id="297" r:id="rId49"/>
    <p:sldId id="327" r:id="rId50"/>
    <p:sldId id="332" r:id="rId51"/>
    <p:sldId id="328" r:id="rId52"/>
    <p:sldId id="329" r:id="rId53"/>
    <p:sldId id="302" r:id="rId54"/>
    <p:sldId id="316" r:id="rId55"/>
    <p:sldId id="306" r:id="rId56"/>
    <p:sldId id="292" r:id="rId5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8072494" cy="147002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/>
          <a:lstStyle>
            <a:lvl1pPr>
              <a:defRPr>
                <a:effectLst>
                  <a:glow rad="101600">
                    <a:schemeClr val="accent4">
                      <a:alpha val="60000"/>
                    </a:schemeClr>
                  </a:glo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14348" y="3000372"/>
            <a:ext cx="8072494" cy="1752600"/>
          </a:xfrm>
          <a:ln>
            <a:solidFill>
              <a:schemeClr val="accent4"/>
            </a:solidFill>
          </a:ln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4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9" name="Łącznik prosty 8"/>
          <p:cNvCxnSpPr/>
          <p:nvPr userDrawn="1"/>
        </p:nvCxnSpPr>
        <p:spPr>
          <a:xfrm rot="5400000">
            <a:off x="2214546" y="3857628"/>
            <a:ext cx="4714908" cy="1588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 userDrawn="1"/>
        </p:nvCxnSpPr>
        <p:spPr>
          <a:xfrm rot="10800000">
            <a:off x="500034" y="1500174"/>
            <a:ext cx="8215370" cy="1588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6004546" y="4143380"/>
            <a:ext cx="3139454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" y="0"/>
            <a:ext cx="3139454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4857-82B9-4AEA-8FB9-5E2C3CB78E97}" type="datetimeFigureOut">
              <a:rPr lang="pl-PL" smtClean="0"/>
              <a:pPr/>
              <a:t>2013-09-13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4CE4E-24A3-4111-A218-D6AC2CB47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glow rad="101600">
              <a:schemeClr val="accent4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u="sng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755576" y="1484784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 smtClean="0">
                <a:latin typeface="+mj-lt"/>
              </a:rPr>
              <a:t>Schematy klasyfikacji piśmiennictwa z zakresu nauk teologicznych jako źródła i podstawy dla tworzenia ontologii dziedzinowej</a:t>
            </a:r>
            <a:endParaRPr lang="pl-PL" sz="4000" dirty="0">
              <a:latin typeface="+mj-lt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827584" y="4149080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Jolanta Szulc</a:t>
            </a:r>
          </a:p>
          <a:p>
            <a:endParaRPr lang="pl-PL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/>
            <a:r>
              <a:rPr lang="pl-PL" b="1" dirty="0" smtClean="0"/>
              <a:t>XV Ogólnopolskie Warsztaty JHP BN i UKD</a:t>
            </a:r>
          </a:p>
          <a:p>
            <a:pPr fontAlgn="base"/>
            <a:r>
              <a:rPr lang="pl-PL" b="1" dirty="0" smtClean="0"/>
              <a:t>Warszawa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Ontologie dziedzinowe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(ang.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domain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ontologies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opisują wiedzę ważną w obrębie konkretnej dziedziny lub wycinka rzeczywistości (N.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Guarino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1998).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ontologia dziedzinowa nie musi opisywać danej dziedziny w sposób całościowy;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nie jest konieczne każdorazowe budowanie ontologii dziedzinowej na podstawie jakiejś ontologii bazowej;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czy i jaką ontologie bazową należy wybrać w danym przypadku – przedmiot dyskusji wśród ekspertów i użytkowników. </a:t>
            </a:r>
          </a:p>
          <a:p>
            <a:pPr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Przykłady:</a:t>
            </a:r>
          </a:p>
          <a:p>
            <a:pPr>
              <a:buSzPct val="120000"/>
            </a:pP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Cambia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ontologia serwisu kursów i konwersji walut (dziedzina walut);</a:t>
            </a:r>
          </a:p>
          <a:p>
            <a:pPr>
              <a:buSzPct val="120000"/>
            </a:pP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Harmonize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ontologia projektu, którego celem jest umożliwienie organizacjom związanym z turystyką wymianę informacji (dziedzina turystyki);</a:t>
            </a:r>
          </a:p>
          <a:p>
            <a:pPr>
              <a:buSzPct val="120000"/>
            </a:pP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WGS84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Geo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Positioning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pozwala opisać wysokość nad poziomem morza, długość i szerokość geograficzną (dziedzina geodezji).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(M. Szymczak, 2006)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Ontologie dziedzinowe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200000"/>
            </a:pPr>
            <a:r>
              <a:rPr lang="pl-PL" sz="4000" dirty="0" smtClean="0"/>
              <a:t>Metodologia i metody tworzenia ontologii</a:t>
            </a:r>
            <a:endParaRPr lang="pl-PL" sz="4000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Schemat A.B. Stępnia charakteryzuje systemy ontologiczne ze względu na: </a:t>
            </a:r>
          </a:p>
          <a:p>
            <a:pPr>
              <a:buSzPct val="12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I. Źródła poznania i metody ontologiczne: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sposób utrwalenia ontologii stosowanej, czyli język formalny;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2) uniwersalna metodologia tworzenia ontologii stosowanych;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3) źródła wiedzy, które ukształtowały zawartość i strukturę ontologii stosowanych.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II. Koncepcje bytu jako przedmiotu ontologii.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III. Akceptowane sfery i kategorie bytowe oraz zachodzące między nimi powiązania.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IV. Rolę ontologii w filozofii oraz jej stosunek do innych dziedzin wiedzy.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(P. Garbacz, R.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Trypuz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2012)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54868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dirty="0" smtClean="0">
                <a:latin typeface="+mj-lt"/>
              </a:rPr>
              <a:t>Schemat </a:t>
            </a:r>
            <a:r>
              <a:rPr lang="pl-PL" sz="3600" dirty="0" err="1" smtClean="0">
                <a:latin typeface="+mj-lt"/>
              </a:rPr>
              <a:t>metaontologiczny</a:t>
            </a:r>
            <a:r>
              <a:rPr lang="pl-PL" sz="3600" dirty="0" smtClean="0">
                <a:latin typeface="+mj-lt"/>
              </a:rPr>
              <a:t> A.B. Stępnia (1999)</a:t>
            </a:r>
            <a:endParaRPr lang="pl-PL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Asunción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Gómez-Pérez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wyodrębnia trzy odrębne kategorie działań związane z tworzeniem ontologii: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Działania związane z zarządzaniem ontologią.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Działania związane z rozwojem ontologii.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Działania związane z pielęgnowaniem ontologii.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 klasycznych metod wykorzystywanych do budowy ontologii od podstaw lub przez wykorzystanie już istniejących należą: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metoda CYC, </a:t>
            </a:r>
          </a:p>
          <a:p>
            <a:pPr>
              <a:buSzPct val="120000"/>
            </a:pP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Mike’a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Uscholda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Martina Kinga,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metodologia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Michael’a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Grüningera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Marka S. Foxa,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metodologia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Natalya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Noy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Deborah L.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METHONTOLOGY,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metoda SENSUS, </a:t>
            </a:r>
          </a:p>
          <a:p>
            <a:pPr>
              <a:buSzPct val="120000"/>
            </a:pP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ON-TO-KNOWLEDGE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54868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ea typeface="Verdana" pitchFamily="34" charset="0"/>
                <a:cs typeface="Verdana" pitchFamily="34" charset="0"/>
              </a:rPr>
              <a:t>Proces tworzenia ontologii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Elementy metodologii budowy ontologii zaproponowanej przez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Natalya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Noy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Deborah L.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określenie dziedziny i zakresu ontologii,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rozważenie zastosowania istniejących ontologii,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sporządzenie wykazu ważnych terminów w ontologii,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określenie klas i hierarchii klas.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(N.F.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Noy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D.L.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2001)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54868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dirty="0" smtClean="0">
                <a:latin typeface="+mj-lt"/>
                <a:ea typeface="Verdana" pitchFamily="34" charset="0"/>
                <a:cs typeface="Verdana" pitchFamily="34" charset="0"/>
              </a:rPr>
              <a:t>Metodologia </a:t>
            </a:r>
            <a:r>
              <a:rPr lang="pl-PL" sz="3200" dirty="0" err="1" smtClean="0">
                <a:latin typeface="+mj-lt"/>
                <a:ea typeface="Verdana" pitchFamily="34" charset="0"/>
                <a:cs typeface="Verdana" pitchFamily="34" charset="0"/>
              </a:rPr>
              <a:t>Natalya</a:t>
            </a:r>
            <a:r>
              <a:rPr lang="pl-PL" sz="3200" dirty="0" smtClean="0">
                <a:latin typeface="+mj-lt"/>
                <a:ea typeface="Verdana" pitchFamily="34" charset="0"/>
                <a:cs typeface="Verdana" pitchFamily="34" charset="0"/>
              </a:rPr>
              <a:t> F. </a:t>
            </a:r>
            <a:r>
              <a:rPr lang="pl-PL" sz="3200" dirty="0" err="1" smtClean="0">
                <a:latin typeface="+mj-lt"/>
                <a:ea typeface="Verdana" pitchFamily="34" charset="0"/>
                <a:cs typeface="Verdana" pitchFamily="34" charset="0"/>
              </a:rPr>
              <a:t>Noy</a:t>
            </a:r>
            <a:r>
              <a:rPr lang="pl-PL" sz="3200" dirty="0" smtClean="0">
                <a:latin typeface="+mj-lt"/>
                <a:ea typeface="Verdana" pitchFamily="34" charset="0"/>
                <a:cs typeface="Verdana" pitchFamily="34" charset="0"/>
              </a:rPr>
              <a:t> i Deborah L. </a:t>
            </a:r>
            <a:r>
              <a:rPr lang="pl-PL" sz="3200" dirty="0" err="1" smtClean="0">
                <a:latin typeface="+mj-lt"/>
                <a:ea typeface="Verdana" pitchFamily="34" charset="0"/>
                <a:cs typeface="Verdana" pitchFamily="34" charset="0"/>
              </a:rPr>
              <a:t>McGuinness</a:t>
            </a:r>
            <a:endParaRPr lang="pl-PL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METHONTOLOGY uwzględnia etapy budowy ontologii zaproponowane przez grupę uczonych z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Uniwersidad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Politecnica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Madrid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zalecane przez fundację FIPA (ang.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Foundation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Intelligence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Physical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Agents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Szkielet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metontologii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wykorzystuje standard IEEE 1074-1995 i jest wspierany przez narzędzie ODE (ang.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Development Environment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tool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oraz WEB-ODE (WEB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Development Environment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tool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(M.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Ferdandez-Lopez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, A.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Gomez-Lopez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Pazos-Sierra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J.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Pazos-Sierra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1999)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54868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METHONTOLOGY (1)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Metodologia ta wymaga wykonania następujących zadań: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1. Tworzenie słownika terminów.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2. Budowanie taksonomii pojęć.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3. Budowanie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 hoc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diagramów relacji binarnych.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4. Budowanie słownika pojęć.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5. Szczegółowe definiowanie binarnych relacji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 hoc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6. Szczegółowe definiowanie atrybutów wystąpień.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7. Szczegółowe definiowanie klas atrybutów.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Zadanie 8. Szczegółowe definiowanie stałych.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 dalszej kolejności należy opisać formalne aksjomaty (Zadanie 9), reguły (Zadanie 10) i opcjonalnie informacje dotyczące wystąpień (Zadanie 11).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Metontologia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nie ustala porządku w jakim mają być wykonane zadania.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0" y="54868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METHONTOLOGY (2)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/>
              <a:t>Schematy klasyfikacji piśmiennictwa z zakresu nauk teologicznych</a:t>
            </a:r>
          </a:p>
          <a:p>
            <a:pPr algn="ctr"/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KLASYFIKACJA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(1) dowolny podział logiczny;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(2) podział logiczny rozgałęziony, czyli taki, w którym klasy uzyskane z podziału ulegają dalszemu podziałowi;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(3) 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system klasyfikacyjny, schemat klasyfikacyjny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język informacyjno-wyszukiwawczy, którego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paradygmatykę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stanowią relacje hierarchiczne, odwzorowane najczęściej w strukturze jego wyrażeń.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Słownikiem klasyfikacji są tablice klasyfikacyjne, a wyrażeniami – symbole klasyfikacyjne.</a:t>
            </a:r>
          </a:p>
          <a:p>
            <a:pPr>
              <a:buSzPct val="200000"/>
              <a:buNone/>
            </a:pPr>
            <a:r>
              <a:rPr lang="pl-PL" sz="17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(Słownik encyklopedyczny…, 2002, s. 124)</a:t>
            </a:r>
          </a:p>
          <a:p>
            <a:pPr>
              <a:buSzPct val="200000"/>
              <a:buNone/>
            </a:pPr>
            <a:endParaRPr lang="pl-PL" sz="1800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SCHEMAT KLASYFIKACJI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język informacyjno-wyszukiwawczy grupujący terminy w system klas, które są zwykle uporządkowane hierarchicznie i znakowane w sposób odzwierciedlający strukturę klasyfikacji (klasyfikacja)</a:t>
            </a:r>
          </a:p>
          <a:p>
            <a:pPr>
              <a:buSzPct val="200000"/>
              <a:buNone/>
            </a:pPr>
            <a:r>
              <a:rPr lang="pl-PL" sz="17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(Podręczny Słownik…, 2011, s. 148)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Określenia i definicje (1)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KLASYFIKACJA PIŚMIENNICTWA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podział uniwersum piśmiennictwa według różnych kryteriów.</a:t>
            </a:r>
          </a:p>
          <a:p>
            <a:pPr>
              <a:buSzPct val="200000"/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(Podręczny Słownik…, 2011, s. 149)</a:t>
            </a:r>
          </a:p>
          <a:p>
            <a:pPr>
              <a:buAutoNum type="arabicParenR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Klasyfikacja zbioru dokumentów na grupy według wspólnych własności ich treści i/lub cech formalnych dokumentów;</a:t>
            </a:r>
          </a:p>
          <a:p>
            <a:pPr>
              <a:buAutoNum type="arabicParenR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Klasyfikacja dokumentów, której celem jest zakwalifikowanie ich do grup tematycznych wyodrębnionych w przyjętej organizacji określonego zbioru informacyjnego.</a:t>
            </a:r>
          </a:p>
          <a:p>
            <a:pPr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(Słownik encyklopedyczny…, 2002, s. 132)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Określenia i definicje (2)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Celem prezentacji jest analiza procesu tworzenia ontologii dla nauk teologicznych z wykorzystaniem schematów klasyfikacji piśmiennictwa gromadzonego w bibliotekach kościelnych. 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Cel prezentacji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54868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>
                <a:latin typeface="+mj-lt"/>
              </a:rPr>
              <a:t>Schematy klasyfikacji w wybranych bibliotekach kościelnych (1)</a:t>
            </a:r>
            <a:endParaRPr lang="pl-PL" sz="2400" dirty="0">
              <a:latin typeface="+mj-lt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19" y="1268760"/>
          <a:ext cx="8640962" cy="4023360"/>
        </p:xfrm>
        <a:graphic>
          <a:graphicData uri="http://schemas.openxmlformats.org/drawingml/2006/table">
            <a:tbl>
              <a:tblPr/>
              <a:tblGrid>
                <a:gridCol w="1878470"/>
                <a:gridCol w="1814328"/>
                <a:gridCol w="1814328"/>
                <a:gridCol w="1649388"/>
                <a:gridCol w="1484448"/>
              </a:tblGrid>
              <a:tr h="81009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Uniwersytecka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Katolickiego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Uniwersytetu Lubelskiego (Lublin)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Papieskiej Akademii Teologicznej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(Kraków)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Instytutu Teologicznego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im. św. Jana Kantego 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(Bielsko – Biała)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Wyższego Śląskiego Seminarium Duchownego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(Katowice)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Parafialna Parafii św. Bartłomieja 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 NMP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(Piekary Śl.)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RELIGIOZNAWSTWO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religii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Religioznawstwo porównawcze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Filozofia, psychologia i socjologia religii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Zagadnienia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 pogranicza religioznawstwa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CHRZEŚCIJAŃSKA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teologii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scholastyczna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</a:t>
                      </a:r>
                      <a:r>
                        <a:rPr lang="pl-PL" sz="1200" b="0" u="none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Kościoła</a:t>
                      </a:r>
                      <a:endParaRPr lang="pl-PL" sz="1200" b="0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Archeologia chrześcijańska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Filozofia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Hagiografia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Powszechnego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 w Polsce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Polski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powszechna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Homiletyka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Inne nauki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Jan Paweł 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Kartografia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Katechetyka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Archeologia chrześcijańska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Filologia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Filozofia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Hagiografia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Powszechnego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w Polsce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Polski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Powszechna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Homiletyka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Inne nauki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Jan Paweł 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Serie (w lektorium)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Katechetyka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TEOLOGICZNE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Religioznawstwo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chrześcijańska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Katolicka Nauka Społ.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w Polsce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Misjologia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fundamentalna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Ekumenizm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dogmatyczna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moralna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ascetyczna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Prawo kanoniczne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pastoralna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LITERATURA I SZTUKA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Literatura piękna religijna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Literatura piękna świecka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Poezja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Sztuka sakralna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Sztuka świecka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CZASOPISMA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Kalendarze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ŚWIECKIE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Filozofia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Psychologia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54868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>
                <a:latin typeface="+mj-lt"/>
              </a:rPr>
              <a:t>Schematy klasyfikacji w wybranych bibliotekach kościelnych (2)</a:t>
            </a:r>
            <a:endParaRPr lang="pl-PL" sz="2400" dirty="0">
              <a:latin typeface="+mj-lt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19" y="1268760"/>
          <a:ext cx="8640962" cy="4389120"/>
        </p:xfrm>
        <a:graphic>
          <a:graphicData uri="http://schemas.openxmlformats.org/drawingml/2006/table">
            <a:tbl>
              <a:tblPr/>
              <a:tblGrid>
                <a:gridCol w="1878470"/>
                <a:gridCol w="1814328"/>
                <a:gridCol w="1814328"/>
                <a:gridCol w="1649388"/>
                <a:gridCol w="1484448"/>
              </a:tblGrid>
              <a:tr h="477053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Uniwersytecka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Katolickiego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Uniwersytetu Lubelskiego (Lublin)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Papieskiej Akademii Teologicznej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(Kraków)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Instytutu Teologicznego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im. św. Jana Kantego 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(Bielsko – Biała)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Wyższego Śląskiego Seminarium Duchownego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(Katowice)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Biblioteka Parafialna Parafii św. Bartłomieja 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 NMP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(Piekary Śl.)</a:t>
                      </a:r>
                      <a:endParaRPr lang="pl-PL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</a:t>
                      </a: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SYSTEMATYCZNA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systematyczna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Opracowania ogólne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systematyczna wyznań niekatolickich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fundamentalna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dogmatyczna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moralna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ascetyczna i mistyczna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u="sng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praktyczna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0" kern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Opracowania ogólne</a:t>
                      </a:r>
                      <a:endParaRPr lang="pl-PL" sz="1200" b="0" i="1" kern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Prawo kanoniczne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pastoralna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Liturgika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Homiletyka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Katechetyka</a:t>
                      </a: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Katolicka </a:t>
                      </a: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Nauka Społeczna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Liturgika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Misjologia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Patrystyka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Pedagogika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Psychologia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Religioznawstwo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Sobór Watykański 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Socjologia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Sztuka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dogmatyczna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fundamentalna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moralna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pastoralna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w ogólności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życia wewnętrznego</a:t>
                      </a: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Katolicka </a:t>
                      </a: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Nauka Społeczna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Liturgika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Misjologia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Patrystyka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Pedagogika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Prawo świeckie i kanon.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Psychologia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Religioznawstwo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Sobór Watykański II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Socjologia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Sztuka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dogmatyczna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fundamentalna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moralna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pastoralna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w ogólności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 życia wewnętrznego</a:t>
                      </a: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Liturgika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Homiletyka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Katechetyka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Silesiaca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Dysertacje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ŚWIECKIE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Filozofia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Psychologia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społeczne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matematyczno – przyrodnicze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stosowane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Sztuki piękne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Językoznawstwo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Literatura piękna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Geografia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Polski</a:t>
                      </a: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Psychiatria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Socjologia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u="none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NAUKI TEOLOGICZNE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Dział ogólny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Biblistyka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Historia Kościoła Powszechnego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Teologia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Liturgika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Homiletyka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Katechetyka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Katolicka Nauka Społ.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Współczesne życie Kościoła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Silesiaca</a:t>
                      </a:r>
                      <a:endParaRPr lang="pl-PL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2114" marR="221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51520" y="5805264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(J. Szulc, 2003)</a:t>
            </a:r>
          </a:p>
          <a:p>
            <a:r>
              <a:rPr lang="pl-PL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 szczególną uwagę zasługuje schemat klasyfikacji przyjęty w Bibliotece Uniwersyteckiej Katolickiego Uniwersytetu Lubelskiego.  4 października 1952 r. Dyrekcja Biblioteki wydała okólnik powołujący Referat Katalogu Systematycznego (obecnie Oddział Opracowania Rzeczowego). Dzień ten można uznać za datę wprowadzenia katalogu systematycznego do Biblioteki Uniwersyteckiej KUL 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 wzór wybrano schematy księgozbioru podręcznego Biblioteki Jagiellońskiej. Ponieważ jednak od razu wprowadzono je w nieco zmodyfikowanej formie, a w ciągu lat poddawano wielokrotnym zmianom i przekształceniom, należy uznać, że schemat katalogu systematycznego biblioteki KUL jest jej własnym. </a:t>
            </a:r>
          </a:p>
          <a:p>
            <a:pPr>
              <a:buSzPct val="200000"/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(B. Królikowski, 1989)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(1)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Obejmuje 21 działów głównych, oznaczonych literami od A do T, z dodaniem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Lb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Lubliniania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):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A. ENCYKLOPEDIE,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B. SŁOWNIKI,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C. BIBLIOLOGIA,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D. BIBLIOGRAFIA,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E. BIOGRAFIE,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F. NAUKOZNAWSTWO,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G. RELIGIOLOGIA. TEOLOGIA,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H. FILOZOFIA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I. NAUKI PEDAGOGICZNE,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 HISTORIA,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K. GEOGRAFIA,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L. ANTROPOLOGIA. LUDOZNAWSTWO,</a:t>
            </a:r>
          </a:p>
          <a:p>
            <a:pPr>
              <a:buSzPct val="200000"/>
              <a:buNone/>
            </a:pP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Lb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LUBLINIANA,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Ł. FILOLOGIA,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M. SZTUKA,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N. PRAWO,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O. NAUKI SPOŁECZNO-EKONOMICZNE,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P. NAUKI MATEMATYCZNO-PRZYRODNICZE,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R. NAUKI MEDYCZNE. GRY I ZABAWY. SPORT,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S. NAUKI ROLNO-LEŚNE. GOSPODARSTWO DOMOWE,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T. NAUKI TECHNICZNE.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(2)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Działy otwierające katalog stanowią wstęp do jego części zasadniczej. Są to: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ENCYKLOPEDIE OGÓLNE,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SŁOWNIKI dwu- i wielojęzyczne (działy A i B),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BIBLIOLOGIA i BIBLIOGRAFIA (działy C i D),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BIBLIOGRAFIE OGÓLNE (dział E),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NAUKOZNAWSTWO (dział F).</a:t>
            </a: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Zasadniczy człon katalogu to grupy nauk ułożone w następującym porządku: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religioznawstwo i nauki teologiczne,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filozoficzne,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humanistyczne,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społeczne,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matematyczne - przyrodnicze,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medyczne,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techniczne. 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(3)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 wszystkich działach katalogu systematycznego Biblioteki Uniwersyteckiej KUL istnieje system podziałów wspólnych. Każdy jego człon dzieli się na: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informacyjno – naukowy,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wiedzy przedmiotowej. </a:t>
            </a: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informacyjno - naukowy obejmuje: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poddział ogólny,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2) filozofię i metodologię danej nauki (oraz psychologię i socjologię),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3) historię danej nauki,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4) jej organizację,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5) dydaktykę.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(4)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Najobszerniejszym działem w katalogu systematycznym Biblioteki Uniwersyteckiej KUL jest dział G, który uwzględnia pozycje z zakresu religioznawstwa i nauk teologicznych.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Religioznawstwo obejmuje: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nauki o religii (np. filozofię, socjologię i psychologię religii),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historię porównawczą wyznań religijnych,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historię religii niechrześcijańskich. 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jest reprezentowana przez zespół nauk podzielony na trzy grupy: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teologię historyczną,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teologię systematyczną,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teologię praktyczną.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Każda z tych grup obejmuje kilka dyscyplin. </a:t>
            </a:r>
          </a:p>
          <a:p>
            <a:pPr>
              <a:buSzPct val="120000"/>
              <a:buNone/>
            </a:pPr>
            <a:r>
              <a:rPr lang="pl-PL" sz="17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(H. </a:t>
            </a:r>
            <a:r>
              <a:rPr lang="pl-PL" sz="17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Szumił</a:t>
            </a:r>
            <a:r>
              <a:rPr lang="pl-PL" sz="17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1993)</a:t>
            </a:r>
            <a:endParaRPr lang="pl-PL" sz="17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(5)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SzPct val="200000"/>
              <a:buNone/>
            </a:pPr>
            <a:r>
              <a:rPr lang="pl-PL" sz="72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Podział dyscyplin w dziale G. RELIGIOLOGIA. TEOLOGIA: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RELIGIOZNAWSTWO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ogólny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Historia religii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Religioznawstwo porównawcze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Filozofia, psychologia i socjologia religii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Zagadnienia z pogranicza religioznawstwa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CHRZEŚCIJAŃSKA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ogólny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Historia teologii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scholastyczna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Biblistyka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Historia Kościoła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SYSTEMATYCZNA</a:t>
            </a:r>
          </a:p>
          <a:p>
            <a:r>
              <a:rPr lang="pl-PL" sz="44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systematyczna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Dział ogólny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Opracowania ogólne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systematyczna wyznań niekatolickich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fundamentalna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dogmatyczna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moralna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ascetyczna i mistyczna</a:t>
            </a:r>
          </a:p>
          <a:p>
            <a:r>
              <a:rPr lang="pl-PL" sz="44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praktyczna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Opracowania ogólne</a:t>
            </a:r>
            <a:endParaRPr lang="pl-PL" sz="4400" i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Prawo kanoniczne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pastoralna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Liturgika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Homiletyka</a:t>
            </a:r>
          </a:p>
          <a:p>
            <a:r>
              <a:rPr lang="pl-PL" sz="44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Katechetyka </a:t>
            </a:r>
            <a:endParaRPr lang="pl-PL" sz="44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dirty="0" smtClean="0">
                <a:latin typeface="+mj-lt"/>
              </a:rPr>
              <a:t>Schemat klasyfikacji w Bibliotece Uniwersyteckiej KUL (6) </a:t>
            </a:r>
            <a:endParaRPr lang="pl-PL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Proces tworzenia ontologii według METHONTOLOGY 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Konieczne jest zbudowanie glosariusza terminów, w którym zawierają się wszystkie terminy z przyjętej domeny (pojęcia, wystąpienia, atrybuty reprezentujące własności pojęć, relacje między pojęciami), ich opisy w języku naturalnym, akronimy, antonimy i synonimy.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1. Tworzenie słownika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Wprowadzenie</a:t>
            </a:r>
          </a:p>
          <a:p>
            <a:pPr>
              <a:buSzPct val="20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Metodologia i metody tworzenia ontologii</a:t>
            </a:r>
          </a:p>
          <a:p>
            <a:pPr>
              <a:buSzPct val="20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Wybrane schematy klasyfikacji piśmiennictwa z zakresu teologii</a:t>
            </a:r>
          </a:p>
          <a:p>
            <a:pPr>
              <a:buSzPct val="20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 tworzenia ontologii według </a:t>
            </a:r>
            <a:r>
              <a:rPr lang="pl-PL" sz="1800" u="none" dirty="0" smtClean="0"/>
              <a:t>METHONTOLOGY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Podsumowanie i wnioski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Plan prezentacji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Przykładowy glosariusz terminów: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1. Tworzenie słownika pojęć</a:t>
            </a:r>
            <a:endParaRPr lang="pl-PL" sz="3000" dirty="0">
              <a:latin typeface="+mj-lt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1988840"/>
          <a:ext cx="8640959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152128"/>
                <a:gridCol w="1152128"/>
                <a:gridCol w="2232248"/>
                <a:gridCol w="2448271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Akronimy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Antonimy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Synonimy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Opis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Teologia dogmatyczna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TD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dogmatyka, teologia systematyczna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Teologiczna nauka o dogmacie.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Teologia fundamentalna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TF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Nauka o możliwościach, przedmiocie, metodach i celach apologii chrześcijaństwa.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Teologia moralna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Nauka, która opiera się na objawieniu Bożym i która traktuje o prawnym i zgodnym z wolą Bożą postępowaniu człowieka.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 celu zbudowania taksonomii pojęć wybieramy terminy, które są pojęciami z glosariusza. Zwraca się uwagę na wyodrębnienie w taksonomii zbioru pojęć rozłącznych, tj. takich, które nie mogą mieć wspólnych wystąpień. </a:t>
            </a:r>
          </a:p>
          <a:p>
            <a:pPr>
              <a:buSzPct val="200000"/>
              <a:buNone/>
            </a:pP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Metontologia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proponuje zastosowanie czterech relacji taksonomicznych: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podklasy klas,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podziału rozłącznego,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podziału zupełnego,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partycji.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Podklasy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ang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800" b="1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subclass-of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pl-PL" sz="1800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Pojęcie C1 jest podklasą innego pojęcia C2 wtedy i tylko wtedy, gdy każde wystąpienie C1 jest także instancją C2. Pojęcie może być podklasą więcej niż jednego pojęcia.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Podklasy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ang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800" b="1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subclass-of</a:t>
            </a:r>
            <a:r>
              <a:rPr lang="en-US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pl-PL" sz="1800" b="1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563888" y="2132856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5868144" y="335699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systematyczna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3563888" y="335699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chrześcijańska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1115616" y="335699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Religioznawstwo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2915816" y="5589240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pastoralna</a:t>
            </a:r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5004048" y="472514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praktyczna</a:t>
            </a:r>
            <a:endParaRPr lang="pl-PL" dirty="0"/>
          </a:p>
        </p:txBody>
      </p:sp>
      <p:cxnSp>
        <p:nvCxnSpPr>
          <p:cNvPr id="14" name="Łącznik prosty ze strzałką 13"/>
          <p:cNvCxnSpPr>
            <a:stCxn id="8" idx="0"/>
            <a:endCxn id="4" idx="1"/>
          </p:cNvCxnSpPr>
          <p:nvPr/>
        </p:nvCxnSpPr>
        <p:spPr>
          <a:xfrm flipV="1">
            <a:off x="1979712" y="2590056"/>
            <a:ext cx="1584176" cy="7669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stCxn id="6" idx="0"/>
            <a:endCxn id="4" idx="3"/>
          </p:cNvCxnSpPr>
          <p:nvPr/>
        </p:nvCxnSpPr>
        <p:spPr>
          <a:xfrm flipH="1" flipV="1">
            <a:off x="5292080" y="2590056"/>
            <a:ext cx="1440160" cy="7669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>
            <a:stCxn id="7" idx="0"/>
            <a:endCxn id="4" idx="2"/>
          </p:cNvCxnSpPr>
          <p:nvPr/>
        </p:nvCxnSpPr>
        <p:spPr>
          <a:xfrm flipV="1">
            <a:off x="4427984" y="3047256"/>
            <a:ext cx="0" cy="3097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>
            <a:stCxn id="10" idx="0"/>
            <a:endCxn id="6" idx="2"/>
          </p:cNvCxnSpPr>
          <p:nvPr/>
        </p:nvCxnSpPr>
        <p:spPr>
          <a:xfrm flipV="1">
            <a:off x="5868144" y="4271392"/>
            <a:ext cx="864096" cy="453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>
            <a:stCxn id="9" idx="0"/>
            <a:endCxn id="10" idx="1"/>
          </p:cNvCxnSpPr>
          <p:nvPr/>
        </p:nvCxnSpPr>
        <p:spPr>
          <a:xfrm flipV="1">
            <a:off x="3779912" y="5182344"/>
            <a:ext cx="1224136" cy="4068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2) Podział rozłączny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disjoint-decomposition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Podziałem rozłącznym pojęcia C jest zbiór podklas C, które nie mają wspólnego wystąpienia (instancji) i które nie obejmują swoim zasięgiem C, co znaczy, że mogą występować instancje dla pojęcia C, które nie występują w podziale rozłącznym.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Przykład: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 Rys. 2 pojęcie „Język informacyjno-wyszukiwawczy” tworzy podział rozłączny dla pojęcia „Język” (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język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infomacyjno-wyszukiwawczy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jest językiem sztucznym, który odwzorowuje funkcję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metainformacyjną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wyszukiwawczą). Mogą także występować inne wystąpienia (instancje) dla pojęcia „Język”.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2) Podział rozłączny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disjoint-decomposition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1475656" y="2132856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539552" y="335699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Religioznawstwo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2915816" y="335699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chrześcijańska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1979712" y="4509120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Historia kościoła</a:t>
            </a:r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539552" y="5661248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Historia religii</a:t>
            </a:r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5580112" y="364502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Historia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7020272" y="4869160"/>
            <a:ext cx="1728192" cy="914400"/>
          </a:xfrm>
          <a:prstGeom prst="rect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Historia Polski</a:t>
            </a:r>
            <a:endParaRPr lang="pl-PL" dirty="0"/>
          </a:p>
        </p:txBody>
      </p:sp>
      <p:cxnSp>
        <p:nvCxnSpPr>
          <p:cNvPr id="14" name="Łącznik prosty ze strzałką 13"/>
          <p:cNvCxnSpPr>
            <a:stCxn id="7" idx="0"/>
          </p:cNvCxnSpPr>
          <p:nvPr/>
        </p:nvCxnSpPr>
        <p:spPr>
          <a:xfrm flipV="1">
            <a:off x="1403648" y="3068960"/>
            <a:ext cx="43204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stCxn id="8" idx="0"/>
          </p:cNvCxnSpPr>
          <p:nvPr/>
        </p:nvCxnSpPr>
        <p:spPr>
          <a:xfrm flipH="1" flipV="1">
            <a:off x="2987824" y="3068960"/>
            <a:ext cx="79208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>
            <a:stCxn id="10" idx="0"/>
            <a:endCxn id="7" idx="2"/>
          </p:cNvCxnSpPr>
          <p:nvPr/>
        </p:nvCxnSpPr>
        <p:spPr>
          <a:xfrm flipV="1">
            <a:off x="1403648" y="4271392"/>
            <a:ext cx="0" cy="1389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/>
          <p:nvPr/>
        </p:nvCxnSpPr>
        <p:spPr>
          <a:xfrm flipV="1">
            <a:off x="1835696" y="5445224"/>
            <a:ext cx="432048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>
            <a:stCxn id="9" idx="3"/>
            <a:endCxn id="11" idx="1"/>
          </p:cNvCxnSpPr>
          <p:nvPr/>
        </p:nvCxnSpPr>
        <p:spPr>
          <a:xfrm flipV="1">
            <a:off x="3707904" y="4102224"/>
            <a:ext cx="1872208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 flipV="1">
            <a:off x="2267744" y="4581128"/>
            <a:ext cx="3816424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>
            <a:stCxn id="12" idx="0"/>
          </p:cNvCxnSpPr>
          <p:nvPr/>
        </p:nvCxnSpPr>
        <p:spPr>
          <a:xfrm flipH="1" flipV="1">
            <a:off x="6660232" y="4581128"/>
            <a:ext cx="1224136" cy="28803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>
            <a:stCxn id="9" idx="0"/>
          </p:cNvCxnSpPr>
          <p:nvPr/>
        </p:nvCxnSpPr>
        <p:spPr>
          <a:xfrm flipV="1">
            <a:off x="2843808" y="4293096"/>
            <a:ext cx="432048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3) Podział zupełny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exhaustive-decomposition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Podział zupełny pojęcia C jest zbiorem podklas C, które swym zasięgiem obejmują C i mogą mieć wspólne wystąpienia i podklasy, co oznacza, że nie mogą istnieć wystąpienia pojęcia C, które nie są wystąpieniem co najmniej jednego z pojęć w podziale. 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3) Podział zupełny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exhaustive-decomposition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491880" y="2276872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5868144" y="4221088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systematyczna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3419872" y="4221088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chrześcijańska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971600" y="4221088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Religioznawstwo</a:t>
            </a:r>
            <a:endParaRPr lang="pl-PL" dirty="0"/>
          </a:p>
        </p:txBody>
      </p:sp>
      <p:cxnSp>
        <p:nvCxnSpPr>
          <p:cNvPr id="10" name="Łącznik prosty ze strzałką 9"/>
          <p:cNvCxnSpPr>
            <a:stCxn id="8" idx="0"/>
          </p:cNvCxnSpPr>
          <p:nvPr/>
        </p:nvCxnSpPr>
        <p:spPr>
          <a:xfrm flipV="1">
            <a:off x="1835696" y="3212976"/>
            <a:ext cx="2016224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>
            <a:stCxn id="7" idx="0"/>
          </p:cNvCxnSpPr>
          <p:nvPr/>
        </p:nvCxnSpPr>
        <p:spPr>
          <a:xfrm flipV="1">
            <a:off x="4283968" y="3212976"/>
            <a:ext cx="0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>
            <a:stCxn id="6" idx="0"/>
          </p:cNvCxnSpPr>
          <p:nvPr/>
        </p:nvCxnSpPr>
        <p:spPr>
          <a:xfrm flipH="1" flipV="1">
            <a:off x="4716016" y="3212976"/>
            <a:ext cx="2016224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>
            <a:off x="395536" y="3861048"/>
            <a:ext cx="77048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20"/>
          <p:cNvCxnSpPr/>
          <p:nvPr/>
        </p:nvCxnSpPr>
        <p:spPr>
          <a:xfrm>
            <a:off x="395536" y="3861048"/>
            <a:ext cx="0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8100392" y="3861048"/>
            <a:ext cx="0" cy="18722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395536" y="5733256"/>
            <a:ext cx="770485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4) Partycje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Partycją pojęcia C jest zbiór podklas C, które nie dzielą wspólnych wystąpień, ale które swym zasięgiem obejmują C, co znaczy, że nie istnieje wystąpienie C, które nie jest wystąpieniem jednego z pojęć w partycji.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4) Partycje (ang. </a:t>
            </a:r>
            <a:r>
              <a:rPr lang="pl-PL" sz="1800" b="1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partition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2. Budowanie taksonomii pojęć</a:t>
            </a:r>
            <a:endParaRPr lang="pl-PL" sz="3000" dirty="0">
              <a:latin typeface="+mj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779912" y="220486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systematyczna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6732240" y="436510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moralna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4716016" y="436510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fundamentalna</a:t>
            </a:r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2699792" y="436510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dogmatyczna</a:t>
            </a:r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683568" y="4365104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Teologia ascetyczno-mistyczna</a:t>
            </a:r>
            <a:endParaRPr lang="pl-PL" dirty="0"/>
          </a:p>
        </p:txBody>
      </p:sp>
      <p:cxnSp>
        <p:nvCxnSpPr>
          <p:cNvPr id="11" name="Łącznik prosty 10"/>
          <p:cNvCxnSpPr>
            <a:endCxn id="3" idx="3"/>
          </p:cNvCxnSpPr>
          <p:nvPr/>
        </p:nvCxnSpPr>
        <p:spPr>
          <a:xfrm>
            <a:off x="395536" y="3861048"/>
            <a:ext cx="8291264" cy="21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395536" y="3861048"/>
            <a:ext cx="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>
            <a:off x="395536" y="5877272"/>
            <a:ext cx="82809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>
            <a:stCxn id="3" idx="3"/>
          </p:cNvCxnSpPr>
          <p:nvPr/>
        </p:nvCxnSpPr>
        <p:spPr>
          <a:xfrm flipH="1">
            <a:off x="8676456" y="3863182"/>
            <a:ext cx="10344" cy="20140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>
            <a:endCxn id="4" idx="2"/>
          </p:cNvCxnSpPr>
          <p:nvPr/>
        </p:nvCxnSpPr>
        <p:spPr>
          <a:xfrm flipV="1">
            <a:off x="4644008" y="3119264"/>
            <a:ext cx="0" cy="7417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Wprowadzenie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Budowanie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 hoc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diagramów relacji binarnych polega na tworzeniu diagramów relacji binarnych, których celem jest ustalenie relacji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 hoc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między pojęciami tej samej lub innej hierarchii pojęć. 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PRZYKŁAD: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Aksjomatami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rozłącznymi, czyli nie mającymi przypadku wspólnego, są koncepty o nazwach: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ascetyczno-mistyczna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dogmatyczna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fundamentalna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moralna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Koncepty te tworzą partycję pojęcia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Teologia systematyczna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możemy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zapisać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 wybranym języku ontologii za pomocą notacji.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Domeny i zakresy każdego argumentu każdej relacji wyznaczają dokładnie i precyzyjnie klasy odpowiednie dla relacji.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Przed przejściem do kolejnego etapu należy sprawdzić, czy diagram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 hoc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nie zawiera błędów. Błędy mogą wystąpić wtedy, gdy domeny i zakresy nie są dokładne, lub są zbyt szczegółowo określone.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  <a:ea typeface="Verdana" pitchFamily="34" charset="0"/>
                <a:cs typeface="Verdana" pitchFamily="34" charset="0"/>
              </a:rPr>
              <a:t>3. Budowanie </a:t>
            </a:r>
            <a:r>
              <a:rPr lang="pl-PL" sz="3000" i="1" dirty="0" smtClean="0">
                <a:latin typeface="+mj-lt"/>
                <a:ea typeface="Verdana" pitchFamily="34" charset="0"/>
                <a:cs typeface="Verdana" pitchFamily="34" charset="0"/>
              </a:rPr>
              <a:t>ad hoc </a:t>
            </a:r>
            <a:r>
              <a:rPr lang="pl-PL" sz="3000" dirty="0" smtClean="0">
                <a:latin typeface="+mj-lt"/>
                <a:ea typeface="Verdana" pitchFamily="34" charset="0"/>
                <a:cs typeface="Verdana" pitchFamily="34" charset="0"/>
              </a:rPr>
              <a:t>diagramów relacji binarnych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 dalszej kolejności należy zdefiniować własności i relacje opisujące każdy koncept taksonomii w słowniku pojęć oraz opcjonalne ich wystąpienia. Następnie szczegółowo opisać wszystkie tymczasowe relacji binarne zawarte w słowniku pojęć oraz opracować tablicę tymczasowych relacji binarnych.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</a:rPr>
              <a:t>4. Budowanie słownika pojęć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Następne czynności dotyczą szczegółowego definiowania klas atrybutów i stałych.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Szczegółowe definiowanie klas atrybutów obejmuje opis wszystkich atrybutów klas już zawartych w słowniku pojęciowym, przy pomocy tablicy atrybutów klas. Dla każdego atrybutu klasy podaje się: nazwę,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nazwę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pojęcia w obrębie którego atrybut jest definiowany, typ wartości, wartość, jednostki miar, dokładność z jaką ma być zdefiniowany atrybut (dotyczy wartości liczbowych), kardynalność atrybutu instancji. 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Szczegółowe definiowanie stałych polega na opisaniu każdej ze stałych zdefiniowanych w glosariuszu terminów za pomocą następujących elementów: nazwy, typu wartości,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wartości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jednostki miary dla numerycznych wartości stałych, oraz atrybuty, które mogą być wprowadzone przy wykorzystaniu stałych.</a:t>
            </a: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dirty="0" smtClean="0">
                <a:latin typeface="+mj-lt"/>
                <a:ea typeface="Verdana"/>
                <a:cs typeface="Verdana"/>
              </a:rPr>
              <a:t>5. </a:t>
            </a:r>
            <a:r>
              <a:rPr lang="pl-PL" sz="3000" dirty="0" smtClean="0">
                <a:latin typeface="+mj-lt"/>
                <a:ea typeface="Verdana"/>
                <a:cs typeface="Verdana"/>
              </a:rPr>
              <a:t>Szczegółowe definiowanie binarnych relacji </a:t>
            </a:r>
            <a:r>
              <a:rPr lang="pl-PL" sz="3000" i="1" dirty="0" smtClean="0">
                <a:latin typeface="+mj-lt"/>
                <a:ea typeface="Verdana"/>
                <a:cs typeface="Verdana"/>
              </a:rPr>
              <a:t>ad hoc</a:t>
            </a:r>
            <a:endParaRPr lang="pl-PL" sz="30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Kolejnym zadaniem jest szczegółowe zdefiniowanie atrybutów wystąpień, których wartości mogą być różne dla każdego wystąpienia pojęcia. Dla każdego atrybutu wystąpienia można określić: jego nazwę, pojęcie do którego należy (atrybuty mogą być lokalne względem pojęć), typ jego wartości, jednostkę miar, dokładność i zakres wartości (w przypadku wartości numerycznych), wartości domyślne (jeśli istnieją), tzw. kardynalność (liczbę maksymalnych i minimalnych wartości, jakie mogą przyjmować atrybuty),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atrybuty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wystąpień, atrybuty klas oraz stałe użyte w celu wyprowadzania wartości atrybutów, atrybuty które mogą być wyprowadzane przy wykorzystaniu wartości tych atrybutów, formuły lub reguły które pozwalają na wyprowadzenie wartości atrybutów, odnośniki wykorzystywane do definiowania atrybutów.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  <a:ea typeface="Verdana"/>
                <a:cs typeface="Verdana"/>
              </a:rPr>
              <a:t>6. Szczegółowe definiowanie atrybutów wystąpień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Następne czynności dotyczą szczegółowego definiowania klas atrybutów i stałych. Szczegółowe definiowanie klas atrybutów obejmuje opis wszystkich atrybutów klas już zawartych w słowniku pojęciowym, przy pomocy tablicy atrybutów klas. Dla każdego atrybutu klasy podaje się: nazwę,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nazwę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pojęcia w obrębie którego atrybut jest definiowany, typ wartości, wartość, jednostki miar, dokładność z jaką ma być zdefiniowany atrybut (dotyczy wartości liczbowych), kardynalność atrybutu instancji. 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latin typeface="+mj-lt"/>
                <a:ea typeface="Verdana" pitchFamily="34" charset="0"/>
                <a:cs typeface="Verdana" pitchFamily="34" charset="0"/>
              </a:rPr>
              <a:t>7. Szczegółowe definiowanie klas atrybutów</a:t>
            </a:r>
            <a:endParaRPr lang="pl-PL" sz="3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7472" indent="-347472">
              <a:spcBef>
                <a:spcPts val="432"/>
              </a:spcBef>
              <a:buNone/>
            </a:pPr>
            <a:r>
              <a:rPr lang="pl-PL" sz="1800" u="none" dirty="0" smtClean="0">
                <a:latin typeface="Verdana"/>
                <a:ea typeface="Verdana"/>
                <a:cs typeface="Verdana"/>
              </a:rPr>
              <a:t>Szczegółowe definiowanie stałych polega na opisaniu każdej ze stałych zdefiniowanych w glosariuszu terminów za pomocą następujących elementów: nazwy, typu wartości, </a:t>
            </a:r>
            <a:r>
              <a:rPr lang="pl-PL" sz="1800" u="none" dirty="0" err="1" smtClean="0">
                <a:latin typeface="Verdana"/>
                <a:ea typeface="Verdana"/>
                <a:cs typeface="Verdana"/>
              </a:rPr>
              <a:t>wartości</a:t>
            </a:r>
            <a:r>
              <a:rPr lang="pl-PL" sz="1800" u="none" dirty="0" smtClean="0">
                <a:latin typeface="Verdana"/>
                <a:ea typeface="Verdana"/>
                <a:cs typeface="Verdana"/>
              </a:rPr>
              <a:t>, jednostki miary dla numerycznych wartości stałych, oraz atrybuty, które mogą być wprowadzone przy wykorzystaniu stałych.</a:t>
            </a: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ea typeface="Verdana" pitchFamily="34" charset="0"/>
                <a:cs typeface="Verdana" pitchFamily="34" charset="0"/>
              </a:rPr>
              <a:t>8. </a:t>
            </a:r>
            <a:r>
              <a:rPr lang="pl-PL" sz="3000" dirty="0" smtClean="0">
                <a:ea typeface="Verdana"/>
                <a:cs typeface="Verdana"/>
              </a:rPr>
              <a:t>Szczegółowe definiowanie stałych</a:t>
            </a:r>
            <a:endParaRPr lang="pl-PL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7472" indent="-347472">
              <a:spcBef>
                <a:spcPts val="432"/>
              </a:spcBef>
              <a:buNone/>
            </a:pPr>
            <a:r>
              <a:rPr lang="pl-PL" sz="1800" u="none" dirty="0" smtClean="0">
                <a:latin typeface="Verdana"/>
                <a:ea typeface="Verdana"/>
                <a:cs typeface="Verdana"/>
              </a:rPr>
              <a:t>Proces tworzenia ontologii kończy definiowanie reguł i wystąpień.</a:t>
            </a:r>
          </a:p>
          <a:p>
            <a:pPr marL="347472" indent="-347472">
              <a:spcBef>
                <a:spcPts val="432"/>
              </a:spcBef>
              <a:buNone/>
            </a:pPr>
            <a:r>
              <a:rPr lang="pl-PL" sz="1800" u="none" dirty="0" smtClean="0">
                <a:latin typeface="Verdana"/>
                <a:ea typeface="Verdana"/>
                <a:cs typeface="Verdana"/>
              </a:rPr>
              <a:t>Należy zdefiniować, które reguły są konieczne w ontologii, a następnie opisać je według następującego schematu: nazwa, opis w języku naturalnym, wyrażenie które formalnie opisuje regułę, pojęcie, atrybuty i relacje do których stosuje się reguł oraz zmienne użyte w wyrażeniu. </a:t>
            </a:r>
          </a:p>
          <a:p>
            <a:pPr marL="347472" indent="-347472">
              <a:spcBef>
                <a:spcPts val="432"/>
              </a:spcBef>
              <a:buNone/>
            </a:pPr>
            <a:r>
              <a:rPr lang="pl-PL" sz="1800" u="none" dirty="0" smtClean="0">
                <a:latin typeface="Verdana"/>
                <a:ea typeface="Verdana"/>
                <a:cs typeface="Verdana"/>
              </a:rPr>
              <a:t>Gdy powstanie model konceptualny ontologii można zdefiniować wystąpienia, które znajdują się w słowniku pojęć wewnątrz tablicy wystąpień. Dla każdej instancji należy zdefiniować jej nazwę, </a:t>
            </a:r>
            <a:r>
              <a:rPr lang="pl-PL" sz="1800" u="none" dirty="0" err="1" smtClean="0">
                <a:latin typeface="Verdana"/>
                <a:ea typeface="Verdana"/>
                <a:cs typeface="Verdana"/>
              </a:rPr>
              <a:t>nazwę</a:t>
            </a:r>
            <a:r>
              <a:rPr lang="pl-PL" sz="1800" u="none" dirty="0" smtClean="0">
                <a:latin typeface="Verdana"/>
                <a:ea typeface="Verdana"/>
                <a:cs typeface="Verdana"/>
              </a:rPr>
              <a:t> pojęcia do którego należy oraz wartości atrybutów (jeśli są znane). 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20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000" dirty="0" smtClean="0">
                <a:ea typeface="Verdana" pitchFamily="34" charset="0"/>
                <a:cs typeface="Verdana" pitchFamily="34" charset="0"/>
              </a:rPr>
              <a:t>Zakończenie procesu tworzenia ontologii</a:t>
            </a:r>
            <a:endParaRPr lang="pl-PL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Podsumowanie i wnioski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Przedstawiony proces budowy ontologii „Teologia” z wykorzystaniem METHONTOLOGY i uwidocznił praktyczne wykorzystanie wybranego schematu klasyfikacji w budowaniu ontologii.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 przemawia za tym, że istniejące schematy klasyfikacji mogą być wykorzystane do budowy ontologii:</a:t>
            </a:r>
          </a:p>
          <a:p>
            <a:pPr>
              <a:buSzPct val="120000"/>
              <a:buFontTx/>
              <a:buChar char="-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uwzględnienie relacji między dyscyplinami,</a:t>
            </a:r>
          </a:p>
          <a:p>
            <a:pPr>
              <a:buSzPct val="120000"/>
              <a:buFontTx/>
              <a:buChar char="-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przyjęte słownictwo,</a:t>
            </a:r>
          </a:p>
          <a:p>
            <a:pPr>
              <a:buSzPct val="120000"/>
              <a:buFontTx/>
              <a:buChar char="-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uniwersalność (możliwość wykorzystania w różnych systemach informatycznych z użyciem różnych metod i metodologii).  </a:t>
            </a: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Istniejące schematy klasyfikacji piśmiennictwa dziedzinowego mogą stanowić cenne źródło dla budowy ontologii dziedzinowych, i jako takie powinny być wykorzystane.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Wnioski (1)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Między schematem klasyfikacji piśmiennictwa (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jiw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a ontologią można zauważyć podobieństwa i różnice.</a:t>
            </a:r>
          </a:p>
          <a:p>
            <a:pPr>
              <a:buSzPct val="120000"/>
              <a:buNone/>
            </a:pPr>
            <a:r>
              <a:rPr lang="pl-P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Podobieństwa: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nie unikatowość (nie istnieje),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zależność zadaniowa,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łatwość wykorzystywania,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modularność,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ziarnistość (rozdrobnienie),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redundancja.</a:t>
            </a:r>
          </a:p>
          <a:p>
            <a:pPr>
              <a:buSzPct val="120000"/>
              <a:buNone/>
            </a:pPr>
            <a:r>
              <a:rPr lang="pl-PL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Różnice: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wynikają prawdopodobnie z rożnych celów ontologii i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jiw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oraz wielkości zbiorów „obsługiwanych” przez ontologie i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jiw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(rozmiar zasobów informacji może tworzyć nową jakość dla ich obsługi). </a:t>
            </a:r>
          </a:p>
          <a:p>
            <a:pPr>
              <a:buSzPct val="120000"/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(J. Woźniak, 2004)</a:t>
            </a: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Wnioski (2)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 „ontologia”  - odniesienia: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ontologia w refleksji filozoficznej,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ontologia stosowana (w informatyce, w podejściu systemowym).</a:t>
            </a: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Terminy związane:</a:t>
            </a:r>
          </a:p>
          <a:p>
            <a:pPr>
              <a:buSzPct val="120000"/>
            </a:pP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applied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ontologia stosowana,</a:t>
            </a:r>
          </a:p>
          <a:p>
            <a:pPr>
              <a:buSzPct val="120000"/>
            </a:pP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engineering </a:t>
            </a: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ontologia inżynieryjna,</a:t>
            </a:r>
          </a:p>
          <a:p>
            <a:pPr>
              <a:buSzPct val="120000"/>
            </a:pPr>
            <a:r>
              <a:rPr lang="pl-PL" sz="18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ontological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engineering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inżynieria ontologiczna, inżynieria ontologii.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Ontologia - wprowadzenie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Można zauważyć, że </a:t>
            </a:r>
            <a:r>
              <a:rPr lang="pl-PL" sz="18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inżynierowie wiedzy nie sięgają do dorobku teorii  i praktyki języków i systemów informacyjno- wyszukiwawczych lub czynią to bardzo rzadko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SzPct val="200000"/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(J. Woźniak, 2004)</a:t>
            </a:r>
          </a:p>
          <a:p>
            <a:pPr>
              <a:buSzPct val="20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Miejsce ontologii w systemach informatycznych można opisać w dwóch aspektach:</a:t>
            </a:r>
          </a:p>
          <a:p>
            <a:pPr>
              <a:buSzPct val="120000"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czasowym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odnoszącym się do faz tworzenia i życia systemu informatycznego;</a:t>
            </a:r>
          </a:p>
          <a:p>
            <a:pPr>
              <a:buSzPct val="120000"/>
            </a:pP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strukturalnym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dotyczącym poszczególnych komponentów systemu (np. bazy danych, logiki biznesowej, interfejsu użytkownika)</a:t>
            </a:r>
          </a:p>
          <a:p>
            <a:pPr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(P. Garbacz, R.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Trypuz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2012, s. 77)</a:t>
            </a:r>
          </a:p>
          <a:p>
            <a:pPr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dirty="0" smtClean="0">
                <a:latin typeface="+mj-lt"/>
              </a:rPr>
              <a:t>Ontologie w systemach informatycznych (1)</a:t>
            </a:r>
            <a:endParaRPr lang="pl-PL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Wykorzystanie ontologii przy tworzeniu systemu informatycznego: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 założeniu, że istnieje(ą) biblioteka(i) ontologii gotowe do ponownego użycia – wybór właściwej ontologii z repozytorium i przełożenie jej na komponenty systemu;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przy założeniu, że brak ontologii: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dostępna jest ontologia częściowo reprezentująca dziedzinę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należy uzupełnić brakujące kategorie i relacje;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brak ontologii dziedzinowej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należy rozpocząć od najbardziej ogólnej ontologii (od sformalizowanej ontologii filozoficznej), a następnie stworzyć kategorie i relacje odpowiadające dziedzinie i odpowiednio przyporządkować je tymże z ogólnej ontologii 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(podobnie jak analiza wymagań oraz tworzenie modelu relacyjnego dziedziny z wykorzystaniem diagramów UML (ang. </a:t>
            </a:r>
            <a:r>
              <a:rPr lang="pl-PL" sz="16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Unified</a:t>
            </a:r>
            <a:r>
              <a:rPr lang="pl-PL" sz="16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6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Modeling</a:t>
            </a:r>
            <a:r>
              <a:rPr lang="pl-PL" sz="16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6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Language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lub ERD (ang. </a:t>
            </a:r>
            <a:r>
              <a:rPr lang="pl-PL" sz="16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Entity</a:t>
            </a:r>
            <a:r>
              <a:rPr lang="pl-PL" sz="16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600" i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Relationship</a:t>
            </a:r>
            <a:r>
              <a:rPr lang="pl-PL" sz="1600" i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Diagram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))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(P. Garbacz, R.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Trypuz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2012)</a:t>
            </a:r>
          </a:p>
          <a:p>
            <a:pPr>
              <a:buSzPct val="120000"/>
              <a:buNone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dirty="0" smtClean="0">
                <a:latin typeface="+mj-lt"/>
              </a:rPr>
              <a:t>Ontologie w systemach informatycznych (2)</a:t>
            </a:r>
            <a:endParaRPr lang="pl-PL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1900" u="none" dirty="0" err="1" smtClean="0">
                <a:latin typeface="Verdana"/>
                <a:ea typeface="Verdana"/>
                <a:cs typeface="Verdana"/>
              </a:rPr>
              <a:t>Ferdandez-Lopez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M.,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Gomez-Lopez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A.,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Pazos-Sierra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A.,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Pazos-Sierra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J.: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Building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a Chemical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Ontology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using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Methontology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and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the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Ontology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Design Environment. “IEEE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Intelligent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Systems and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their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applications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” January/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February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1999, p. 37-46</a:t>
            </a:r>
          </a:p>
          <a:p>
            <a:r>
              <a:rPr lang="pl-PL" sz="1900" u="none" dirty="0" smtClean="0">
                <a:latin typeface="Verdana"/>
                <a:ea typeface="Verdana"/>
                <a:cs typeface="Verdana"/>
              </a:rPr>
              <a:t>Garbacz P.,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Trypuz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R.: Ontologie poza ontologią. Studium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metateoretyczne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u podstaw informatyki. Lublin: Wydawnictwo KUL, 2012</a:t>
            </a:r>
            <a:endParaRPr lang="pl-PL" sz="19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l-PL" sz="19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Goczyła</a:t>
            </a:r>
            <a:r>
              <a:rPr lang="pl-PL" sz="19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K.: Ontologie w systemach informatycznych. Warszawa: Akademicka Oficyna Wydawnicza EXIT, 2011</a:t>
            </a:r>
          </a:p>
          <a:p>
            <a:pPr marL="347472" indent="-347472">
              <a:spcBef>
                <a:spcPts val="384"/>
              </a:spcBef>
              <a:buSzPts val="1600"/>
              <a:buFont typeface="Arial"/>
              <a:buChar char="•"/>
            </a:pPr>
            <a:r>
              <a:rPr lang="en-US" sz="19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Gomez-Perez A., </a:t>
            </a:r>
            <a:r>
              <a:rPr lang="en-US" sz="19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Corcho</a:t>
            </a:r>
            <a:r>
              <a:rPr lang="en-US" sz="19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O., Fernandez-Lopez M.: Ontological Engineering: with examples from the areas of Knowledge Management, e-Commerce and the Semantic Web. London: Springer-</a:t>
            </a:r>
            <a:r>
              <a:rPr lang="en-US" sz="19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Verlag</a:t>
            </a:r>
            <a:r>
              <a:rPr lang="en-US" sz="19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2004</a:t>
            </a:r>
            <a:endParaRPr lang="pl-PL" sz="19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9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Gruber T.R.: A translation approach to portable ontology specifications. “Knowledge Acquisition”  5(2) (1993), p. 199-220</a:t>
            </a:r>
            <a:endParaRPr lang="pl-PL" sz="19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l-PL" sz="1900" u="none" dirty="0" err="1" smtClean="0">
                <a:latin typeface="Verdana"/>
                <a:ea typeface="Verdana"/>
                <a:cs typeface="Verdana"/>
              </a:rPr>
              <a:t>Guarino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N.: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Formal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Ontology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and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Information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Systems. In: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Proceedings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of FOIS’98,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Trento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,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Italy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, 6-8 </a:t>
            </a:r>
            <a:r>
              <a:rPr lang="pl-PL" sz="1900" u="none" dirty="0" err="1" smtClean="0">
                <a:latin typeface="Verdana"/>
                <a:ea typeface="Verdana"/>
                <a:cs typeface="Verdana"/>
              </a:rPr>
              <a:t>June</a:t>
            </a:r>
            <a:r>
              <a:rPr lang="pl-PL" sz="1900" u="none" dirty="0" smtClean="0">
                <a:latin typeface="Verdana"/>
                <a:ea typeface="Verdana"/>
                <a:cs typeface="Verdana"/>
              </a:rPr>
              <a:t> 1998. Amsterdam 1998, p. 3-15</a:t>
            </a:r>
          </a:p>
          <a:p>
            <a:r>
              <a:rPr lang="pl-PL" sz="1900" u="none" dirty="0" smtClean="0">
                <a:latin typeface="Verdana"/>
                <a:ea typeface="Verdana"/>
                <a:cs typeface="Verdana"/>
              </a:rPr>
              <a:t>Królikowski B.: Katalog Systematyczny Biblioteki Uniwersyteckiej Katolickiego Uniwersytetu Lubelskiego. W: Opracowanie rzeczowe zbiorów w dużych bibliotekach uniwersalnych. Materiały z konferencji 22-24 maja 1986 roku, Jarocin. Warszawa: Biblioteka Narodowa, 1989, s. 123-128</a:t>
            </a:r>
          </a:p>
          <a:p>
            <a:endParaRPr lang="pl-PL" sz="1900" u="none" dirty="0" smtClean="0">
              <a:latin typeface="Verdana"/>
              <a:ea typeface="Verdana"/>
              <a:cs typeface="Verdana"/>
            </a:endParaRPr>
          </a:p>
          <a:p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Bibliografia (1)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Lassila</a:t>
            </a:r>
            <a:r>
              <a:rPr lang="en-U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O., </a:t>
            </a:r>
            <a:r>
              <a:rPr lang="en-U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en-U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D.: The role of frame-based representation on the Semantic Web. Technical Report KSL-01-02. Stanford: Knowledge System </a:t>
            </a:r>
            <a:r>
              <a:rPr lang="en-U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Laboratory.Stanford</a:t>
            </a:r>
            <a:r>
              <a:rPr lang="en-U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University, 2001</a:t>
            </a:r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Mizoguichi</a:t>
            </a:r>
            <a:r>
              <a:rPr lang="en-U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R., </a:t>
            </a:r>
            <a:r>
              <a:rPr lang="en-US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Vanwelkenhusyen</a:t>
            </a:r>
            <a:r>
              <a:rPr lang="en-US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J., Ikeda M.: Task ontology for reuse of problem solving knowledge. In: Towards very large knowledge base: knowledge building and knowledge sharing (KBKS’95). Ed. N. Mars. Amsterdam: IOS Press, 1995, p. 46-57</a:t>
            </a:r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7472" indent="-347472">
              <a:spcBef>
                <a:spcPts val="432"/>
              </a:spcBef>
            </a:pP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Noy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N.F.,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McGuinness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D.L.: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Ontology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Development 101: A Guide to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Creating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Your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First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Ontology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. „Development” 32 (1) (2001), p. 1-25).</a:t>
            </a:r>
          </a:p>
          <a:p>
            <a:pPr marL="347472" indent="-347472">
              <a:spcBef>
                <a:spcPts val="432"/>
              </a:spcBef>
            </a:pPr>
            <a:r>
              <a:rPr lang="pl-PL" sz="1600" u="none" dirty="0" smtClean="0">
                <a:latin typeface="Verdana"/>
                <a:ea typeface="Verdana"/>
                <a:cs typeface="Verdana"/>
              </a:rPr>
              <a:t>Podręczny słownik bibliotekarza. Oprac. G. Czapnik, Z. Gruszka przy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wpołpr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. H. Tadeusiewicz. Warszawa: Wydawnictwo Stowarzyszenia Bibliotekarzy Polskich, 2011</a:t>
            </a:r>
          </a:p>
          <a:p>
            <a:pPr marL="347472" indent="-347472">
              <a:spcBef>
                <a:spcPts val="432"/>
              </a:spcBef>
            </a:pP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Rahner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K., </a:t>
            </a:r>
            <a:r>
              <a:rPr lang="pl-PL" sz="1600" u="none" dirty="0" err="1" smtClean="0">
                <a:latin typeface="Verdana"/>
                <a:ea typeface="Verdana"/>
                <a:cs typeface="Verdana"/>
              </a:rPr>
              <a:t>Vorgrimler</a:t>
            </a:r>
            <a:r>
              <a:rPr lang="pl-PL" sz="1600" u="none" dirty="0" smtClean="0">
                <a:latin typeface="Verdana"/>
                <a:ea typeface="Verdana"/>
                <a:cs typeface="Verdana"/>
              </a:rPr>
              <a:t> H.: Mały słownik teologiczny. Warszawa: Instytut Wydawniczy PAX, 1987</a:t>
            </a:r>
          </a:p>
          <a:p>
            <a:pPr marL="347472" indent="-347472">
              <a:spcBef>
                <a:spcPts val="432"/>
              </a:spcBef>
            </a:pPr>
            <a:r>
              <a:rPr lang="pl-PL" sz="1600" u="none" dirty="0" smtClean="0">
                <a:latin typeface="Verdana"/>
                <a:ea typeface="Verdana"/>
                <a:cs typeface="Verdana"/>
              </a:rPr>
              <a:t>Seweryniak H.: Zarys koncepcji teologii fundamentalnej. „Studia Płockie” T.  21 (1993), s. 9-15</a:t>
            </a:r>
          </a:p>
          <a:p>
            <a:pPr marL="347472" indent="-347472">
              <a:spcBef>
                <a:spcPts val="432"/>
              </a:spcBef>
            </a:pPr>
            <a:r>
              <a:rPr lang="pl-PL" sz="1600" u="none" dirty="0" smtClean="0">
                <a:latin typeface="Verdana"/>
                <a:ea typeface="Verdana"/>
                <a:cs typeface="Verdana"/>
              </a:rPr>
              <a:t>Słownik encyklopedyczny informacji, języków i systemów informacyjno-wyszukiwawczych. Oprac. B. Bojar. Warszawa: Wydawnictwo SBP, 2002</a:t>
            </a:r>
          </a:p>
          <a:p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Studer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R.,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Benjamins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V.R.,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Fensel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D.: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Knowledge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engineering: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principles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and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methods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“IEEE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Transactions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on Data and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Knowledge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Engineering” Vol. 25 no 1-2 (1998), p. 161-167</a:t>
            </a:r>
          </a:p>
          <a:p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Bibliografia (2)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Szulc J.: Kartoteka wzorcowa dla zautomatyzowanego systemu bibliotek kościelnych w Polsce. 2003, 252 s., il. Praca doktorska. Uniwersytet Śląski w Katowicach, Wydział Filologiczny, Instytut  Bibliotekoznawstwa i Informacji Naukowej. Promotor: prof. dr hab. Zbigniew Żmigrodzki</a:t>
            </a:r>
          </a:p>
          <a:p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Szumił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H.: Schemat działów czytelni teologicznej Biblioteki Uniwersyteckiej KUL. “Archiwa, Biblioteki i Muzea Kościelne”  T. 62 (1993), s. 223-254</a:t>
            </a:r>
          </a:p>
          <a:p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Szymczak M.: Modelowanie przy pomocy technologii ontologicznych. 2006, 104 s., il. Praca magisterska. Uniwersytet im. Adama Mickiewicza w Poznaniu, Wydział Matematyki i Informatyki. Promotor: prof. dra hab. Z. Vetulani</a:t>
            </a:r>
          </a:p>
          <a:p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Heijst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G., Van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der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Spek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R.,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Kruzinga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E.: Organizing corporate memories. In: Proceedings of 10th Knowledge Acquisition Workshop Banff Canada (KAW’96).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Banf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University of Calgary, 1996, p. 42/1-42/18</a:t>
            </a: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7472" indent="-347472">
              <a:spcBef>
                <a:spcPts val="432"/>
              </a:spcBef>
            </a:pPr>
            <a:r>
              <a:rPr lang="pl-PL" sz="1800" u="none" dirty="0" smtClean="0">
                <a:latin typeface="Verdana"/>
                <a:ea typeface="Verdana"/>
                <a:cs typeface="Verdana"/>
              </a:rPr>
              <a:t>Woźniak J.: Internet – spojrzenie z perspektywy organizacji informacji. „Zagadnienia Informacji Naukowej” 2004, nr 1, s. 29-45</a:t>
            </a:r>
          </a:p>
          <a:p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SzPct val="120000"/>
            </a:pPr>
            <a:endParaRPr lang="pl-PL" sz="18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Bibliografia (3)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51520" y="198884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Dziękuję za uwagę.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Definicja zaproponowana przez Thomasa R. Grubera brzmi: 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an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explicit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specification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a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conceptualization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(Ontologia jest wyraźną specyfikacją konceptualizacji) (1991). 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Jej uzupełnieniem i wyjaśnieniem jest określenie podane przez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Rudi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Studera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in.: 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ontology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formal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explicit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specification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a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shared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b="1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conceptualisation</a:t>
            </a:r>
            <a:r>
              <a:rPr lang="pl-PL" sz="1800" b="1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(Ontologia jest formalną, wyraźną specyfikacją współdzielonej konceptualizacji) (1993). 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Według powyższej formuły ontologia jest: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formalna (rozumiana przez komputer); 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wyraźna (co oznacza, że rodzaje bytów występujących w ontologii są jawnie wyspecyfikowane);</a:t>
            </a:r>
          </a:p>
          <a:p>
            <a:pPr>
              <a:buSzPct val="120000"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współdzielona (obejmuje wiedzę ogólnie uznawaną).</a:t>
            </a:r>
          </a:p>
          <a:p>
            <a:pPr>
              <a:buSzPct val="120000"/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Konceptualizacja odnosi się do abstrakcyjnego modelu pewnego zjawiska (dziedziny), który identyfikuje istotne elementy tego zjawiska. </a:t>
            </a:r>
            <a:endParaRPr lang="pl-PL" sz="1800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Ontologia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Jedną z pierwszych klasyfikacji ontologii przedstawili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Riichiro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Mizoguchi i in. Klasyfikacja ta obejmuje następujące kategorie ontologii: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Ontologie zawartości: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a) domenowe (celowe, działaniowe);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b) zadaniowe (rzeczowników i czasowników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generycznych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c) ogólne/powszechne (obejmujące rzeczy, zdarzenia czas, miejsce, przypadkowość, zachowanie, funkcje, itd.).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Ontologie typu Pytanie &amp; Odpowiedź.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Ontologie indeksujące.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4. Meta-ontologie.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(R.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Mizoguichi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R.,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 </a:t>
            </a:r>
            <a:r>
              <a:rPr lang="en-US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Vanwelkenhusyen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M. </a:t>
            </a:r>
            <a:r>
              <a:rPr lang="en-US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Ikeda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1995)</a:t>
            </a: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Klasyfikacja ontologii (1)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Inni autorzy dokonali klasyfikacji ontologii według następujących kryteriów: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1) ilość, typ struktury i przedmiot konceptualizacji (Van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Heijst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in., 1996);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2) stopień zależności od poszczególnych zadań lub punktów widzenia (N.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Guarino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in., 1998);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3) zawarta informacja i wewnętrzna struktura ontologii (O.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Lassila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2001);</a:t>
            </a:r>
          </a:p>
          <a:p>
            <a:pPr>
              <a:buNone/>
            </a:pP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4) wewnętrzna struktura i przedmiot konceptualizacji (A. </a:t>
            </a:r>
            <a:r>
              <a:rPr lang="pl-PL" sz="18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Gömez-Pérez</a:t>
            </a:r>
            <a:r>
              <a:rPr lang="pl-PL" sz="18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in., 2004).</a:t>
            </a:r>
          </a:p>
          <a:p>
            <a:pPr>
              <a:buNone/>
            </a:pPr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Klasyfikacja ontologii (2)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Klasyfikacja ontologii ze względu na jej wewnętrzną strukturę uwzględnia następujące kategorie: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kontrolowane słownictwo - skończona lista terminów, np. katalog;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glosariusze – listy terminów wraz z ich znaczeniami przedstawionymi w postaci zdań w języku naturalnym;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tezaurusy – zawierające dodatkową semantykę dla opisywanych terminów;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nieformalne relacje typu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„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is-a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zaczerpnięte ze specyfikacji hierarchii terminów, np. w portalu internetowym Yahoo;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formalne hierarchie typu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„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is-a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zawierające wystąpienia domeny;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formalne hierarchie typu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„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is-a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– systemy, w których zachodzi zależność: jeśli B jest podklasą A i obiekt jest instancją B, to obiekt jest instancją A;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ramy – klasy i ich własności, które mogą być dziedziczone przez klasy niższego poziomu formalnej taksonomii 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„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is-a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”;</a:t>
            </a:r>
            <a:endParaRPr lang="pl-PL" sz="1600" u="non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ontologie, które wyrażają ograniczenia wartości – nakładają ograniczenia na listę dopuszczalnych wartości atrybutów;</a:t>
            </a:r>
          </a:p>
          <a:p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ontologie, które wyrażają ogólne ograniczenia natury logicznej – logiki pierwszego rzędu nakładane na terminy przy wykorzystaniu ekspresyjnych języków ontologii (O.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Lassila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O., D. </a:t>
            </a:r>
            <a:r>
              <a:rPr lang="pl-PL" sz="1600" u="none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McGuinness</a:t>
            </a:r>
            <a:r>
              <a:rPr lang="pl-PL" sz="1600" u="non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2001). </a:t>
            </a:r>
          </a:p>
        </p:txBody>
      </p:sp>
      <p:sp>
        <p:nvSpPr>
          <p:cNvPr id="5" name="Prostokąt 4"/>
          <p:cNvSpPr/>
          <p:nvPr/>
        </p:nvSpPr>
        <p:spPr>
          <a:xfrm>
            <a:off x="251520" y="54868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dirty="0" smtClean="0">
                <a:latin typeface="+mj-lt"/>
              </a:rPr>
              <a:t>Klasyfikacja ontologii (3)</a:t>
            </a:r>
            <a:endParaRPr lang="pl-PL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5748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5F7FD74-930A-4C63-B691-E633E07776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TS030005748</Template>
  <TotalTime>2161</TotalTime>
  <Words>4421</Words>
  <Application>Microsoft Office PowerPoint</Application>
  <PresentationFormat>Pokaz na ekranie (4:3)</PresentationFormat>
  <Paragraphs>600</Paragraphs>
  <Slides>55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56" baseType="lpstr">
      <vt:lpstr>TS030005748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  <vt:lpstr>Slajd 46</vt:lpstr>
      <vt:lpstr>Slajd 47</vt:lpstr>
      <vt:lpstr>Slajd 48</vt:lpstr>
      <vt:lpstr>Slajd 49</vt:lpstr>
      <vt:lpstr>Slajd 50</vt:lpstr>
      <vt:lpstr>Slajd 51</vt:lpstr>
      <vt:lpstr>Slajd 52</vt:lpstr>
      <vt:lpstr>Slajd 53</vt:lpstr>
      <vt:lpstr>Slajd 54</vt:lpstr>
      <vt:lpstr>Slajd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Jolanta</dc:creator>
  <cp:lastModifiedBy>Jolanta szulc</cp:lastModifiedBy>
  <cp:revision>19</cp:revision>
  <dcterms:created xsi:type="dcterms:W3CDTF">2013-09-06T09:44:00Z</dcterms:created>
  <dcterms:modified xsi:type="dcterms:W3CDTF">2013-09-13T08:29:40Z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TC300057489990</vt:lpwstr>
  </property>
</Properties>
</file>