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346" r:id="rId2"/>
    <p:sldId id="322" r:id="rId3"/>
    <p:sldId id="330" r:id="rId4"/>
    <p:sldId id="332" r:id="rId5"/>
    <p:sldId id="333" r:id="rId6"/>
    <p:sldId id="331" r:id="rId7"/>
    <p:sldId id="329" r:id="rId8"/>
    <p:sldId id="325" r:id="rId9"/>
    <p:sldId id="334" r:id="rId10"/>
    <p:sldId id="335" r:id="rId11"/>
    <p:sldId id="361" r:id="rId12"/>
    <p:sldId id="336" r:id="rId13"/>
    <p:sldId id="337" r:id="rId14"/>
    <p:sldId id="353" r:id="rId15"/>
    <p:sldId id="354" r:id="rId16"/>
    <p:sldId id="338" r:id="rId17"/>
    <p:sldId id="340" r:id="rId18"/>
    <p:sldId id="357" r:id="rId19"/>
    <p:sldId id="341" r:id="rId20"/>
    <p:sldId id="349" r:id="rId21"/>
    <p:sldId id="350" r:id="rId22"/>
    <p:sldId id="351" r:id="rId23"/>
    <p:sldId id="352" r:id="rId24"/>
    <p:sldId id="355" r:id="rId25"/>
    <p:sldId id="356" r:id="rId2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1" autoAdjust="0"/>
    <p:restoredTop sz="94693" autoAdjust="0"/>
  </p:normalViewPr>
  <p:slideViewPr>
    <p:cSldViewPr>
      <p:cViewPr>
        <p:scale>
          <a:sx n="82" d="100"/>
          <a:sy n="82" d="100"/>
        </p:scale>
        <p:origin x="-22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DEF06-1E4D-4649-A56D-5ECA8D2F4405}" type="datetimeFigureOut">
              <a:rPr lang="pl-PL" smtClean="0"/>
              <a:t>2013-09-16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F6F24-2D42-41E9-B199-1341732F6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847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83780-B851-4769-8F04-C8A74488624F}" type="datetimeFigureOut">
              <a:rPr lang="pl-PL"/>
              <a:pPr>
                <a:defRPr/>
              </a:pPr>
              <a:t>2013-09-16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B2E6-1D62-403C-9E89-B7B8A9B42E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6B93-D57E-4030-B090-85083B2DA662}" type="datetimeFigureOut">
              <a:rPr lang="pl-PL"/>
              <a:pPr>
                <a:defRPr/>
              </a:pPr>
              <a:t>2013-09-16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0365-3316-4504-BA70-4A390C14DC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8D51E-6521-4E98-913C-6E6A173C56D3}" type="datetimeFigureOut">
              <a:rPr lang="pl-PL"/>
              <a:pPr>
                <a:defRPr/>
              </a:pPr>
              <a:t>2013-09-16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DBD8-1F96-4D16-AE74-FE66B8B1BD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78F7-10D2-483D-99E5-21954CC59E4A}" type="datetimeFigureOut">
              <a:rPr lang="pl-PL"/>
              <a:pPr>
                <a:defRPr/>
              </a:pPr>
              <a:t>2013-09-16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B262-46DF-42FF-BF81-C93631E1E5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04655-355E-49E0-8A33-5FC402673168}" type="datetimeFigureOut">
              <a:rPr lang="pl-PL"/>
              <a:pPr>
                <a:defRPr/>
              </a:pPr>
              <a:t>2013-09-16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F3041-BD91-4A0E-AD2E-27687F1E9E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32D48-096D-4BC3-9516-D30A56A228D9}" type="datetimeFigureOut">
              <a:rPr lang="pl-PL"/>
              <a:pPr>
                <a:defRPr/>
              </a:pPr>
              <a:t>2013-09-16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6152-9B7E-4777-840D-0318F42717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0D90-173C-44BD-B744-BF21A0CAC5E7}" type="datetimeFigureOut">
              <a:rPr lang="pl-PL"/>
              <a:pPr>
                <a:defRPr/>
              </a:pPr>
              <a:t>2013-09-16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16B43-7313-4BF4-8556-CD405C82CD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6A37-5783-4776-A4E5-16F8F0A5C506}" type="datetimeFigureOut">
              <a:rPr lang="pl-PL"/>
              <a:pPr>
                <a:defRPr/>
              </a:pPr>
              <a:t>2013-09-16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E8120-772E-4315-9999-47DFFA2703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88A3-F558-4D4B-A714-30C7D6DCBA5A}" type="datetimeFigureOut">
              <a:rPr lang="pl-PL"/>
              <a:pPr>
                <a:defRPr/>
              </a:pPr>
              <a:t>2013-09-16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A89F7-54D1-4CDF-B2F8-B0AC9D779C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73358-425B-4664-83F8-68BF4D4D09FF}" type="datetimeFigureOut">
              <a:rPr lang="pl-PL"/>
              <a:pPr>
                <a:defRPr/>
              </a:pPr>
              <a:t>2013-09-16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B9DD4-8617-418E-9AED-D1532D2C74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A8190-F134-46C0-B1B1-3D4C429AAD12}" type="datetimeFigureOut">
              <a:rPr lang="pl-PL"/>
              <a:pPr>
                <a:defRPr/>
              </a:pPr>
              <a:t>2013-09-16</a:t>
            </a:fld>
            <a:endParaRPr lang="pl-PL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20C7-CB60-4D14-9377-413DC6CBB42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15B9BC-0B00-44DC-923E-8B01F278A232}" type="datetimeFigureOut">
              <a:rPr lang="pl-PL"/>
              <a:pPr>
                <a:defRPr/>
              </a:pPr>
              <a:t>2013-09-16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ED662E-9708-49B5-8974-97D93FB13E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8" r:id="rId9"/>
    <p:sldLayoutId id="2147483766" r:id="rId10"/>
    <p:sldLayoutId id="214748376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dc-hub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dc-hub.com/en/subscribe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udc-hub.com/en/login.ph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dc-hub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ytuł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298829" cy="1800696"/>
          </a:xfrm>
        </p:spPr>
        <p:txBody>
          <a:bodyPr/>
          <a:lstStyle/>
          <a:p>
            <a:pPr algn="ctr" eaLnBrk="1" hangingPunct="1"/>
            <a:r>
              <a:rPr lang="pl-PL" dirty="0" smtClean="0">
                <a:cs typeface="Trebuchet MS" pitchFamily="34" charset="0"/>
              </a:rPr>
              <a:t>UDC online</a:t>
            </a:r>
          </a:p>
        </p:txBody>
      </p:sp>
      <p:sp>
        <p:nvSpPr>
          <p:cNvPr id="13314" name="Podtytuł 2"/>
          <p:cNvSpPr>
            <a:spLocks noGrp="1"/>
          </p:cNvSpPr>
          <p:nvPr>
            <p:ph type="subTitle" idx="1"/>
          </p:nvPr>
        </p:nvSpPr>
        <p:spPr>
          <a:xfrm>
            <a:off x="1116013" y="4797425"/>
            <a:ext cx="7116762" cy="1511300"/>
          </a:xfrm>
        </p:spPr>
        <p:txBody>
          <a:bodyPr/>
          <a:lstStyle/>
          <a:p>
            <a:pPr algn="ctr" eaLnBrk="1" hangingPunct="1"/>
            <a:r>
              <a:rPr lang="pl-PL" dirty="0" smtClean="0">
                <a:solidFill>
                  <a:srgbClr val="404040"/>
                </a:solidFill>
              </a:rPr>
              <a:t>XV Ogólnopolskie Warsztaty JHP BN i UKD 2013,</a:t>
            </a:r>
          </a:p>
          <a:p>
            <a:pPr algn="ctr" eaLnBrk="1" hangingPunct="1"/>
            <a:r>
              <a:rPr lang="pl-PL" dirty="0" smtClean="0">
                <a:solidFill>
                  <a:srgbClr val="404040"/>
                </a:solidFill>
              </a:rPr>
              <a:t>13 września 2013 r.</a:t>
            </a:r>
          </a:p>
          <a:p>
            <a:pPr algn="ctr" eaLnBrk="1" hangingPunct="1"/>
            <a:r>
              <a:rPr lang="pl-PL" dirty="0" smtClean="0">
                <a:solidFill>
                  <a:srgbClr val="404040"/>
                </a:solidFill>
              </a:rPr>
              <a:t>Jolanta </a:t>
            </a:r>
            <a:r>
              <a:rPr lang="pl-PL" dirty="0" err="1" smtClean="0">
                <a:solidFill>
                  <a:srgbClr val="404040"/>
                </a:solidFill>
              </a:rPr>
              <a:t>Hys</a:t>
            </a:r>
            <a:r>
              <a:rPr lang="pl-PL" dirty="0" smtClean="0">
                <a:solidFill>
                  <a:srgbClr val="404040"/>
                </a:solidFill>
                <a:latin typeface="Arial" charset="0"/>
              </a:rPr>
              <a:t>,</a:t>
            </a:r>
            <a:r>
              <a:rPr lang="pl-PL" dirty="0" smtClean="0">
                <a:solidFill>
                  <a:srgbClr val="404040"/>
                </a:solidFill>
              </a:rPr>
              <a:t> Joanna Kwiatkowska</a:t>
            </a:r>
          </a:p>
          <a:p>
            <a:pPr eaLnBrk="1" hangingPunct="1"/>
            <a:endParaRPr lang="pl-PL" dirty="0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Tłumaczenie MRF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Jolanta </a:t>
            </a:r>
            <a:r>
              <a:rPr lang="pl-PL" dirty="0" err="1" smtClean="0"/>
              <a:t>Hys</a:t>
            </a:r>
            <a:r>
              <a:rPr lang="pl-PL" dirty="0" smtClean="0"/>
              <a:t> (BN)</a:t>
            </a:r>
          </a:p>
          <a:p>
            <a:pPr marL="0" indent="0">
              <a:buNone/>
            </a:pPr>
            <a:r>
              <a:rPr lang="pl-PL" dirty="0" smtClean="0"/>
              <a:t>Joanna Kwiatkowska (</a:t>
            </a:r>
            <a:r>
              <a:rPr lang="pl-PL" dirty="0"/>
              <a:t>BN</a:t>
            </a:r>
            <a:r>
              <a:rPr lang="pl-PL" dirty="0" smtClean="0"/>
              <a:t>)</a:t>
            </a:r>
          </a:p>
          <a:p>
            <a:pPr marL="0" indent="0">
              <a:buNone/>
            </a:pPr>
            <a:r>
              <a:rPr lang="pl-PL" dirty="0" smtClean="0"/>
              <a:t>Anna </a:t>
            </a:r>
            <a:r>
              <a:rPr lang="pl-PL" dirty="0" err="1" smtClean="0"/>
              <a:t>Marsula</a:t>
            </a:r>
            <a:r>
              <a:rPr lang="pl-PL" dirty="0" smtClean="0"/>
              <a:t> (</a:t>
            </a:r>
            <a:r>
              <a:rPr lang="pl-PL" dirty="0"/>
              <a:t>BN</a:t>
            </a:r>
            <a:r>
              <a:rPr lang="pl-PL" dirty="0" smtClean="0"/>
              <a:t>)</a:t>
            </a:r>
          </a:p>
          <a:p>
            <a:pPr marL="0" indent="0">
              <a:buNone/>
            </a:pPr>
            <a:r>
              <a:rPr lang="pl-PL" dirty="0" smtClean="0"/>
              <a:t>Elżbieta Mickiewicz (Biblioteka Politechniki Białostockiej)</a:t>
            </a:r>
          </a:p>
          <a:p>
            <a:pPr marL="0" indent="0">
              <a:buNone/>
            </a:pPr>
            <a:r>
              <a:rPr lang="pl-PL" dirty="0" smtClean="0"/>
              <a:t>Adam Stopa (Biblioteka Wydziału Filozofii i Socjologii UW)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56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2989046" y="4077072"/>
            <a:ext cx="745232" cy="390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6499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76673"/>
            <a:ext cx="7848872" cy="1080119"/>
          </a:xfrm>
        </p:spPr>
        <p:txBody>
          <a:bodyPr/>
          <a:lstStyle/>
          <a:p>
            <a:r>
              <a:rPr lang="pl-PL" dirty="0" smtClean="0"/>
              <a:t>UDC online – demo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4248472"/>
          </a:xfrm>
        </p:spPr>
        <p:txBody>
          <a:bodyPr/>
          <a:lstStyle/>
          <a:p>
            <a:r>
              <a:rPr lang="pl-PL" dirty="0" smtClean="0"/>
              <a:t>Plik </a:t>
            </a:r>
            <a:r>
              <a:rPr lang="pl-PL" dirty="0"/>
              <a:t>wzorcowy UKD (UDC online – wersja angielska) został umieszczony na stronie </a:t>
            </a:r>
            <a:r>
              <a:rPr lang="pl-PL" dirty="0">
                <a:hlinkClick r:id="rId2"/>
              </a:rPr>
              <a:t>http://www.udc-hub.com/</a:t>
            </a:r>
            <a:r>
              <a:rPr lang="pl-PL" dirty="0"/>
              <a:t> 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Usługa </a:t>
            </a:r>
            <a:r>
              <a:rPr lang="pl-PL" dirty="0"/>
              <a:t>ta zapewnia przyjazny dla użytkownika interfejs do wyszukiwania i przeglądania symboli UKD oraz odpowiedników słownych w języku angielskim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Do dnia 15 września 2013 r. usługa ta jest dostępna za darmo (wersja demonstracyjna).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7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UDC online – </a:t>
            </a:r>
            <a:r>
              <a:rPr lang="pl-PL" dirty="0" smtClean="0"/>
              <a:t>demo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Płatny dostęp do powyższej usługi zostanie uruchomiony 15 września 2013 r. Użytkownicy, zgłaszający chęć skorzystania z tej usługi, zapłacą roczny abonament w wysokości 300 Euro + 63 Euro VAT.</a:t>
            </a:r>
          </a:p>
          <a:p>
            <a:pPr marL="0" indent="0">
              <a:buNone/>
            </a:pPr>
            <a:r>
              <a:rPr lang="pl-PL" dirty="0"/>
              <a:t>Informacje na ten temat można znaleźć na stronie: </a:t>
            </a:r>
          </a:p>
          <a:p>
            <a:r>
              <a:rPr lang="pl-PL" dirty="0">
                <a:hlinkClick r:id="rId2"/>
              </a:rPr>
              <a:t>http://www.udc-hub.com/en/subscribe.php</a:t>
            </a:r>
            <a:r>
              <a:rPr lang="pl-PL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52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UDC online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4700" cy="4052888"/>
          </a:xfrm>
        </p:spPr>
        <p:txBody>
          <a:bodyPr/>
          <a:lstStyle/>
          <a:p>
            <a:r>
              <a:rPr lang="pl-PL" dirty="0"/>
              <a:t>British Standard </a:t>
            </a:r>
            <a:r>
              <a:rPr lang="pl-PL" dirty="0" err="1"/>
              <a:t>Institution</a:t>
            </a:r>
            <a:r>
              <a:rPr lang="pl-PL" dirty="0"/>
              <a:t> </a:t>
            </a:r>
            <a:r>
              <a:rPr lang="pl-PL" dirty="0" smtClean="0"/>
              <a:t>(BSI) przekazało prawa do publikacji UKD w języku angielskim UDC </a:t>
            </a:r>
            <a:r>
              <a:rPr lang="pl-PL" dirty="0" err="1"/>
              <a:t>Consortium</a:t>
            </a:r>
            <a:r>
              <a:rPr lang="pl-PL" dirty="0"/>
              <a:t>. </a:t>
            </a:r>
            <a:endParaRPr lang="pl-PL" dirty="0" smtClean="0"/>
          </a:p>
          <a:p>
            <a:r>
              <a:rPr lang="pl-PL" dirty="0" smtClean="0"/>
              <a:t>UDC online jest przygotowana z użyciem narzędzi BSI.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25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9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7236296" y="2780928"/>
            <a:ext cx="20882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0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784976" cy="6552728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6084168" y="1988840"/>
            <a:ext cx="288032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6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UDC </a:t>
            </a:r>
            <a:r>
              <a:rPr lang="pl-PL" dirty="0"/>
              <a:t>online – </a:t>
            </a:r>
            <a:r>
              <a:rPr lang="pl-PL" dirty="0" smtClean="0"/>
              <a:t>demo </a:t>
            </a:r>
            <a:r>
              <a:rPr lang="pl-PL" sz="2200" dirty="0" smtClean="0">
                <a:hlinkClick r:id="rId2"/>
              </a:rPr>
              <a:t>http</a:t>
            </a:r>
            <a:r>
              <a:rPr lang="pl-PL" sz="2200" dirty="0">
                <a:hlinkClick r:id="rId2"/>
              </a:rPr>
              <a:t>://www.udc-hub.com/en/login.php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053808" cy="529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9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-27494"/>
            <a:ext cx="7124700" cy="923925"/>
          </a:xfrm>
        </p:spPr>
        <p:txBody>
          <a:bodyPr/>
          <a:lstStyle/>
          <a:p>
            <a:r>
              <a:rPr lang="pl-PL" sz="2000" dirty="0" smtClean="0"/>
              <a:t>Hierarchia</a:t>
            </a:r>
            <a:endParaRPr lang="pl-PL" sz="2000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764704"/>
            <a:ext cx="7992888" cy="6408711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4067944" y="4365104"/>
            <a:ext cx="720080" cy="2232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5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err="1" smtClean="0">
                <a:cs typeface="Trebuchet MS" pitchFamily="34" charset="0"/>
              </a:rPr>
              <a:t>Multilingual</a:t>
            </a:r>
            <a:r>
              <a:rPr lang="pl-PL" dirty="0" smtClean="0">
                <a:cs typeface="Trebuchet MS" pitchFamily="34" charset="0"/>
              </a:rPr>
              <a:t> MRF – UDC MRF translator</a:t>
            </a:r>
          </a:p>
        </p:txBody>
      </p:sp>
      <p:sp>
        <p:nvSpPr>
          <p:cNvPr id="4710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z="2000" dirty="0" smtClean="0"/>
              <a:t>We współpracy z Konsorcjum UKD podjęto w Pracowni UKD pracę nad tłumaczeniem pełnego pliku wzorcowego (MRF), tzw. </a:t>
            </a:r>
            <a:r>
              <a:rPr lang="pl-PL" sz="2000" dirty="0" err="1" smtClean="0"/>
              <a:t>Multilingual</a:t>
            </a:r>
            <a:r>
              <a:rPr lang="pl-PL" sz="2000" dirty="0" smtClean="0"/>
              <a:t> MRF, tj. 70.626 symboli. </a:t>
            </a:r>
          </a:p>
          <a:p>
            <a:pPr eaLnBrk="1" hangingPunct="1"/>
            <a:r>
              <a:rPr lang="pl-PL" sz="2000" dirty="0" smtClean="0"/>
              <a:t>Zbiór ten zostanie przetłumaczony na język polski. </a:t>
            </a:r>
          </a:p>
          <a:p>
            <a:pPr eaLnBrk="1" hangingPunct="1"/>
            <a:endParaRPr lang="pl-PL" sz="2000" b="1" dirty="0" smtClean="0"/>
          </a:p>
          <a:p>
            <a:pPr eaLnBrk="1" hangingPunct="1"/>
            <a:r>
              <a:rPr lang="pl-PL" sz="2000" dirty="0" smtClean="0"/>
              <a:t>Plik wzorcowy MRF tłumaczony jest obecnie na język chorwacki, czeski, holenderski, niemiecki, estoński, francuski, hiszpański.</a:t>
            </a:r>
          </a:p>
          <a:p>
            <a:pPr eaLnBrk="1" hangingPunct="1"/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33462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76275"/>
            <a:ext cx="7738814" cy="923925"/>
          </a:xfrm>
        </p:spPr>
        <p:txBody>
          <a:bodyPr/>
          <a:lstStyle/>
          <a:p>
            <a:pPr lvl="0"/>
            <a:r>
              <a:rPr lang="pl-PL" sz="2000" dirty="0"/>
              <a:t>Symbole z poddziałami analitycznymi na kolorowym tle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517232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4067944" y="3955368"/>
            <a:ext cx="432048" cy="769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9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Po kwadraciku umieszczone są odpowiedniki szczegółowe, wyliczające</a:t>
            </a:r>
            <a:br>
              <a:rPr lang="pl-PL" sz="2000" dirty="0"/>
            </a:br>
            <a:endParaRPr lang="pl-PL" sz="2000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5781443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5868144" y="5733256"/>
            <a:ext cx="18722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1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Wyszukiwanie przez słowo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268730"/>
            <a:ext cx="8892480" cy="5256614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6084169" y="2636912"/>
            <a:ext cx="18213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61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Noty stosowania (AN) i odsyłacze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68730"/>
            <a:ext cx="9144000" cy="5589270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779912" y="4941168"/>
            <a:ext cx="475252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5" y="1124744"/>
            <a:ext cx="9753600" cy="681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a 2"/>
          <p:cNvSpPr/>
          <p:nvPr/>
        </p:nvSpPr>
        <p:spPr>
          <a:xfrm>
            <a:off x="5004048" y="3645024"/>
            <a:ext cx="158417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03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>
                <a:hlinkClick r:id="rId2"/>
              </a:rPr>
              <a:t>http://www.udc-hub.com/</a:t>
            </a:r>
            <a:r>
              <a:rPr lang="pl-PL" sz="2000" dirty="0"/>
              <a:t>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Dziękujemy za uwagę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Jolanta </a:t>
            </a:r>
            <a:r>
              <a:rPr lang="pl-PL" dirty="0" err="1" smtClean="0"/>
              <a:t>Hys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Joanna Kwiatkowska</a:t>
            </a:r>
          </a:p>
        </p:txBody>
      </p:sp>
    </p:spTree>
    <p:extLst>
      <p:ext uri="{BB962C8B-B14F-4D97-AF65-F5344CB8AC3E}">
        <p14:creationId xmlns:p14="http://schemas.microsoft.com/office/powerpoint/2010/main" val="4189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UDC MRF translator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Wyszukiwanie i przeglądanie</a:t>
            </a:r>
          </a:p>
          <a:p>
            <a:r>
              <a:rPr lang="pl-PL" dirty="0" smtClean="0"/>
              <a:t>Symbol UKD</a:t>
            </a:r>
          </a:p>
          <a:p>
            <a:r>
              <a:rPr lang="pl-PL" dirty="0" smtClean="0"/>
              <a:t>Odpowiednik słowny do symbolu</a:t>
            </a:r>
          </a:p>
          <a:p>
            <a:r>
              <a:rPr lang="pl-PL" dirty="0" smtClean="0"/>
              <a:t>Poszczególne tablice </a:t>
            </a:r>
          </a:p>
          <a:p>
            <a:pPr marL="0" indent="0">
              <a:buNone/>
            </a:pPr>
            <a:r>
              <a:rPr lang="pl-PL" b="1" dirty="0" smtClean="0"/>
              <a:t>Uwagi i przykłady</a:t>
            </a:r>
          </a:p>
          <a:p>
            <a:r>
              <a:rPr lang="pl-PL" dirty="0" smtClean="0"/>
              <a:t>Nota stosowania </a:t>
            </a:r>
          </a:p>
          <a:p>
            <a:r>
              <a:rPr lang="pl-PL" dirty="0" smtClean="0"/>
              <a:t>Zakres</a:t>
            </a:r>
          </a:p>
          <a:p>
            <a:r>
              <a:rPr lang="pl-PL" dirty="0" smtClean="0"/>
              <a:t>Przykłady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89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107504" y="2060848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0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107504" y="2348880"/>
            <a:ext cx="12961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0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5580112" y="2348880"/>
            <a:ext cx="151216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7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0264"/>
            <a:ext cx="9574088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4139952" y="4072121"/>
            <a:ext cx="115212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4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>
              <a:cs typeface="Trebuchet MS" pitchFamily="34" charset="0"/>
            </a:endParaRPr>
          </a:p>
        </p:txBody>
      </p:sp>
      <p:sp>
        <p:nvSpPr>
          <p:cNvPr id="4813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ipsa 1"/>
          <p:cNvSpPr/>
          <p:nvPr/>
        </p:nvSpPr>
        <p:spPr>
          <a:xfrm>
            <a:off x="4572000" y="4005064"/>
            <a:ext cx="100811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4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3707904" y="2924944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3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Wiosna</Template>
  <TotalTime>921</TotalTime>
  <Words>313</Words>
  <Application>Microsoft Office PowerPoint</Application>
  <PresentationFormat>Pokaz na ekranie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Spring</vt:lpstr>
      <vt:lpstr>UDC online</vt:lpstr>
      <vt:lpstr>Multilingual MRF – UDC MRF translator</vt:lpstr>
      <vt:lpstr>UDC MRF translator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Tłumaczenie MRF</vt:lpstr>
      <vt:lpstr>Prezentacja programu PowerPoint</vt:lpstr>
      <vt:lpstr>UDC online – demo </vt:lpstr>
      <vt:lpstr>UDC online – demo</vt:lpstr>
      <vt:lpstr>UDC online</vt:lpstr>
      <vt:lpstr>Prezentacja programu PowerPoint</vt:lpstr>
      <vt:lpstr>Prezentacja programu PowerPoint</vt:lpstr>
      <vt:lpstr>Prezentacja programu PowerPoint</vt:lpstr>
      <vt:lpstr> UDC online – demo http://www.udc-hub.com/en/login.php </vt:lpstr>
      <vt:lpstr>Hierarchia</vt:lpstr>
      <vt:lpstr>Symbole z poddziałami analitycznymi na kolorowym tle </vt:lpstr>
      <vt:lpstr>Po kwadraciku umieszczone są odpowiedniki szczegółowe, wyliczające </vt:lpstr>
      <vt:lpstr>Wyszukiwanie przez słowo </vt:lpstr>
      <vt:lpstr>Noty stosowania (AN) i odsyłacze </vt:lpstr>
      <vt:lpstr>Prezentacja programu PowerPoint</vt:lpstr>
      <vt:lpstr>http://www.udc-hub.com/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Poradnik UKD - projekt</dc:title>
  <dc:creator>Jolanta Hys</dc:creator>
  <cp:lastModifiedBy>Jolanta Hys</cp:lastModifiedBy>
  <cp:revision>170</cp:revision>
  <dcterms:created xsi:type="dcterms:W3CDTF">2013-08-02T10:12:31Z</dcterms:created>
  <dcterms:modified xsi:type="dcterms:W3CDTF">2013-09-16T10:33:59Z</dcterms:modified>
</cp:coreProperties>
</file>