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69" r:id="rId3"/>
    <p:sldId id="270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  <p:sldId id="260" r:id="rId14"/>
    <p:sldId id="261" r:id="rId15"/>
    <p:sldId id="257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lanta Hys" initials="J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90A9E-732D-4D31-9530-E056A9963063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207C7-979C-4A0F-9312-13D26A5B36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224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207C7-979C-4A0F-9312-13D26A5B361C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57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2AD9FA-7242-4C9F-A1E1-7A7800AF0E25}" type="datetimeFigureOut">
              <a:rPr lang="pl-PL" smtClean="0"/>
              <a:t>2013-12-17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72924A-0231-4AE5-BBA0-F58FD8FA7CF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c-hub.com/en/subscribe.php" TargetMode="External"/><Relationship Id="rId2" Type="http://schemas.openxmlformats.org/officeDocument/2006/relationships/hyperlink" Target="http://www.udc-hub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talia.udcc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Plik:El_Greco_-_St_Francis_Receiving_the_Stigmata_-_WGA10417.jpg" TargetMode="External"/><Relationship Id="rId2" Type="http://schemas.openxmlformats.org/officeDocument/2006/relationships/hyperlink" Target="http://www.udc-hub.com/search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d.cam.ac.uk/bca/bcahome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l.ac.uk/fatks/bso/" TargetMode="External"/><Relationship Id="rId4" Type="http://schemas.openxmlformats.org/officeDocument/2006/relationships/hyperlink" Target="http://www.udcc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39752" y="2564904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MRF</a:t>
            </a:r>
            <a:br>
              <a:rPr lang="pl-PL" dirty="0" smtClean="0"/>
            </a:br>
            <a:r>
              <a:rPr lang="pl-PL" dirty="0" smtClean="0"/>
              <a:t>propozycje </a:t>
            </a:r>
            <a:r>
              <a:rPr lang="pl-PL" smtClean="0"/>
              <a:t>Konsorcjum </a:t>
            </a:r>
            <a:r>
              <a:rPr lang="pl-PL" smtClean="0"/>
              <a:t>UKD (2013)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IX spotkanie Zespołu ds. UKD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Warszawa, 2-3 grudnia 2013 r.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Dział 1 Filozofia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b="1" dirty="0" smtClean="0"/>
          </a:p>
          <a:p>
            <a:r>
              <a:rPr lang="en-US" b="1" dirty="0" smtClean="0"/>
              <a:t>11/19</a:t>
            </a:r>
            <a:r>
              <a:rPr lang="en-US" dirty="0" smtClean="0"/>
              <a:t> </a:t>
            </a:r>
            <a:r>
              <a:rPr lang="en-US" dirty="0"/>
              <a:t>Branches. Fields. Special philosophies [</a:t>
            </a:r>
            <a:r>
              <a:rPr lang="en-US" dirty="0" smtClean="0"/>
              <a:t>Things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002060"/>
                </a:solidFill>
              </a:rPr>
              <a:t>Rzeczy. Przedmioty</a:t>
            </a:r>
            <a:r>
              <a:rPr lang="en-US" dirty="0" smtClean="0"/>
              <a:t>] </a:t>
            </a:r>
            <a:endParaRPr lang="pl-PL" dirty="0" smtClean="0"/>
          </a:p>
          <a:p>
            <a:r>
              <a:rPr lang="en-US" b="1" dirty="0" smtClean="0"/>
              <a:t>11</a:t>
            </a:r>
            <a:r>
              <a:rPr lang="en-US" dirty="0" smtClean="0"/>
              <a:t> </a:t>
            </a:r>
            <a:r>
              <a:rPr lang="en-US" dirty="0"/>
              <a:t>General </a:t>
            </a:r>
            <a:r>
              <a:rPr lang="en-US" dirty="0" err="1"/>
              <a:t>metaphisics</a:t>
            </a:r>
            <a:r>
              <a:rPr lang="en-US" dirty="0"/>
              <a:t> </a:t>
            </a:r>
            <a:endParaRPr lang="pl-PL" dirty="0" smtClean="0"/>
          </a:p>
          <a:p>
            <a:r>
              <a:rPr lang="en-US" b="1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Special </a:t>
            </a:r>
            <a:r>
              <a:rPr lang="en-US" dirty="0" err="1"/>
              <a:t>metaphisics</a:t>
            </a:r>
            <a:r>
              <a:rPr lang="en-US" dirty="0"/>
              <a:t>. Particulars </a:t>
            </a:r>
            <a:endParaRPr lang="pl-PL" dirty="0" smtClean="0"/>
          </a:p>
          <a:p>
            <a:r>
              <a:rPr lang="en-US" b="1" dirty="0" smtClean="0"/>
              <a:t>13</a:t>
            </a:r>
            <a:r>
              <a:rPr lang="en-US" dirty="0" smtClean="0"/>
              <a:t> </a:t>
            </a:r>
            <a:r>
              <a:rPr lang="en-US" dirty="0"/>
              <a:t>Philosophy of mind </a:t>
            </a:r>
            <a:endParaRPr lang="pl-PL" dirty="0" smtClean="0"/>
          </a:p>
          <a:p>
            <a:r>
              <a:rPr lang="en-US" b="1" dirty="0" smtClean="0"/>
              <a:t>14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b="1" dirty="0">
                <a:solidFill>
                  <a:srgbClr val="7030A0"/>
                </a:solidFill>
              </a:rPr>
              <a:t>Viewpoints, moved to 1-8</a:t>
            </a:r>
            <a:r>
              <a:rPr lang="en-US" dirty="0"/>
              <a:t>] </a:t>
            </a:r>
            <a:endParaRPr lang="pl-PL" dirty="0" smtClean="0"/>
          </a:p>
          <a:p>
            <a:r>
              <a:rPr lang="en-US" b="1" dirty="0" smtClean="0"/>
              <a:t>15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en-US" b="1" dirty="0">
                <a:solidFill>
                  <a:srgbClr val="7030A0"/>
                </a:solidFill>
              </a:rPr>
              <a:t>possibly</a:t>
            </a:r>
            <a:r>
              <a:rPr lang="en-US" dirty="0"/>
              <a:t>] </a:t>
            </a:r>
            <a:r>
              <a:rPr lang="en-US" b="1" dirty="0">
                <a:solidFill>
                  <a:srgbClr val="7030A0"/>
                </a:solidFill>
              </a:rPr>
              <a:t>Philosophy of language </a:t>
            </a:r>
            <a:endParaRPr lang="pl-PL" b="1" dirty="0" smtClean="0">
              <a:solidFill>
                <a:srgbClr val="7030A0"/>
              </a:solidFill>
            </a:endParaRPr>
          </a:p>
          <a:p>
            <a:r>
              <a:rPr lang="en-US" b="1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Epistemology. </a:t>
            </a:r>
            <a:r>
              <a:rPr lang="pl-PL" dirty="0" smtClean="0"/>
              <a:t>p</a:t>
            </a:r>
            <a:r>
              <a:rPr lang="en-US" dirty="0" err="1" smtClean="0"/>
              <a:t>hilosophy</a:t>
            </a:r>
            <a:r>
              <a:rPr lang="en-US" dirty="0" smtClean="0"/>
              <a:t> </a:t>
            </a:r>
            <a:r>
              <a:rPr lang="en-US" dirty="0"/>
              <a:t>of science. </a:t>
            </a:r>
            <a:r>
              <a:rPr lang="en-US" dirty="0" smtClean="0"/>
              <a:t>Logic </a:t>
            </a:r>
            <a:endParaRPr lang="pl-PL" dirty="0" smtClean="0"/>
          </a:p>
          <a:p>
            <a:r>
              <a:rPr lang="en-US" b="1" dirty="0" smtClean="0"/>
              <a:t>17</a:t>
            </a:r>
            <a:r>
              <a:rPr lang="en-US" dirty="0" smtClean="0"/>
              <a:t> </a:t>
            </a:r>
            <a:r>
              <a:rPr lang="en-US" dirty="0"/>
              <a:t>Moral philosophy. Ethics </a:t>
            </a:r>
            <a:endParaRPr lang="pl-PL" dirty="0" smtClean="0"/>
          </a:p>
          <a:p>
            <a:r>
              <a:rPr lang="en-US" b="1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Aesthetics. Philosophy of beauty </a:t>
            </a:r>
            <a:endParaRPr lang="pl-PL" dirty="0" smtClean="0"/>
          </a:p>
          <a:p>
            <a:r>
              <a:rPr lang="pl-PL" b="1" dirty="0" smtClean="0"/>
              <a:t>1</a:t>
            </a:r>
            <a:r>
              <a:rPr lang="en-US" b="1" dirty="0" smtClean="0"/>
              <a:t>9 </a:t>
            </a:r>
            <a:r>
              <a:rPr lang="en-US" b="1" dirty="0">
                <a:solidFill>
                  <a:srgbClr val="7030A0"/>
                </a:solidFill>
              </a:rPr>
              <a:t>[possibly</a:t>
            </a:r>
            <a:r>
              <a:rPr lang="en-US" dirty="0"/>
              <a:t>] </a:t>
            </a:r>
            <a:r>
              <a:rPr lang="en-US" b="1" dirty="0">
                <a:solidFill>
                  <a:srgbClr val="7030A0"/>
                </a:solidFill>
              </a:rPr>
              <a:t>Political philosophy, philosophy of law </a:t>
            </a:r>
            <a:endParaRPr lang="pl-PL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Dział 1 Filozofia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1-9</a:t>
            </a:r>
            <a:r>
              <a:rPr lang="en-US" dirty="0"/>
              <a:t> Systems. Schools. Traditions. Periods. History [</a:t>
            </a:r>
            <a:r>
              <a:rPr lang="en-US" dirty="0" smtClean="0"/>
              <a:t>Kinds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dirty="0" smtClean="0">
                <a:solidFill>
                  <a:srgbClr val="002060"/>
                </a:solidFill>
              </a:rPr>
              <a:t>Rodzaj. Gatunek</a:t>
            </a:r>
            <a:r>
              <a:rPr lang="en-US" dirty="0" smtClean="0"/>
              <a:t>] </a:t>
            </a:r>
            <a:endParaRPr lang="pl-PL" dirty="0"/>
          </a:p>
          <a:p>
            <a:r>
              <a:rPr lang="en-US" b="1" dirty="0"/>
              <a:t>1-8</a:t>
            </a:r>
            <a:r>
              <a:rPr lang="en-US" dirty="0"/>
              <a:t> Viewpoints. Standpoints. Doctrines. Approaches. Isms [</a:t>
            </a:r>
            <a:r>
              <a:rPr lang="en-US" dirty="0" smtClean="0"/>
              <a:t>Properties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002060"/>
                </a:solidFill>
              </a:rPr>
              <a:t>Właściwości. Własności</a:t>
            </a:r>
            <a:r>
              <a:rPr lang="pl-PL" dirty="0" smtClean="0"/>
              <a:t>]</a:t>
            </a:r>
            <a:r>
              <a:rPr lang="en-US" dirty="0" smtClean="0"/>
              <a:t> </a:t>
            </a:r>
            <a:endParaRPr lang="pl-PL" dirty="0"/>
          </a:p>
          <a:p>
            <a:r>
              <a:rPr lang="en-US" b="1" dirty="0"/>
              <a:t>1-5</a:t>
            </a:r>
            <a:r>
              <a:rPr lang="en-US" dirty="0"/>
              <a:t> Practice. Method. Argumentation [</a:t>
            </a:r>
            <a:r>
              <a:rPr lang="en-US" dirty="0" smtClean="0"/>
              <a:t>Operations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002060"/>
                </a:solidFill>
              </a:rPr>
              <a:t>Operacje. Działania</a:t>
            </a:r>
            <a:r>
              <a:rPr lang="en-US" dirty="0" smtClean="0"/>
              <a:t>] </a:t>
            </a:r>
            <a:endParaRPr lang="pl-PL" dirty="0"/>
          </a:p>
          <a:p>
            <a:r>
              <a:rPr lang="en-US" b="1" dirty="0"/>
              <a:t>1-4</a:t>
            </a:r>
            <a:r>
              <a:rPr lang="en-US" dirty="0"/>
              <a:t> Applications. Applied philosophy [Patients. </a:t>
            </a:r>
            <a:r>
              <a:rPr lang="en-US" dirty="0" smtClean="0"/>
              <a:t>Purposes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002060"/>
                </a:solidFill>
              </a:rPr>
              <a:t>Cele. Przeznaczenie</a:t>
            </a:r>
            <a:r>
              <a:rPr lang="en-US" dirty="0" smtClean="0"/>
              <a:t>] </a:t>
            </a:r>
            <a:endParaRPr lang="pl-PL" dirty="0"/>
          </a:p>
          <a:p>
            <a:r>
              <a:rPr lang="en-US" b="1" dirty="0"/>
              <a:t>1-3</a:t>
            </a:r>
            <a:r>
              <a:rPr lang="en-US" dirty="0"/>
              <a:t> Philosophers. Promoters. Person and vocation of the philosopher [</a:t>
            </a:r>
            <a:r>
              <a:rPr lang="en-US" dirty="0" smtClean="0"/>
              <a:t>Agents</a:t>
            </a:r>
            <a:r>
              <a:rPr lang="pl-PL" dirty="0" smtClean="0"/>
              <a:t> - </a:t>
            </a:r>
            <a:r>
              <a:rPr lang="pl-PL" dirty="0" smtClean="0">
                <a:solidFill>
                  <a:srgbClr val="002060"/>
                </a:solidFill>
              </a:rPr>
              <a:t>Przedstawiciele</a:t>
            </a:r>
            <a:r>
              <a:rPr lang="en-US" dirty="0" smtClean="0"/>
              <a:t>] </a:t>
            </a:r>
            <a:endParaRPr lang="pl-PL" dirty="0"/>
          </a:p>
          <a:p>
            <a:r>
              <a:rPr lang="en-US" b="1" dirty="0"/>
              <a:t>1-2</a:t>
            </a:r>
            <a:r>
              <a:rPr lang="en-US" dirty="0"/>
              <a:t> Sources. Materials [Tools. </a:t>
            </a:r>
            <a:r>
              <a:rPr lang="en-US" dirty="0" smtClean="0"/>
              <a:t>Materials</a:t>
            </a:r>
            <a:r>
              <a:rPr lang="pl-PL" dirty="0" smtClean="0"/>
              <a:t> – </a:t>
            </a:r>
            <a:r>
              <a:rPr lang="pl-PL" dirty="0" smtClean="0">
                <a:solidFill>
                  <a:srgbClr val="002060"/>
                </a:solidFill>
              </a:rPr>
              <a:t>Narzędzia. Materiały</a:t>
            </a:r>
            <a:r>
              <a:rPr lang="en-US" dirty="0" smtClean="0"/>
              <a:t>]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4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Propozycja przeniesienia psychologii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Przeniesienie psychologii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                       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do działu </a:t>
            </a:r>
            <a:r>
              <a:rPr lang="pl-PL" b="1" dirty="0" smtClean="0"/>
              <a:t>38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pic>
        <p:nvPicPr>
          <p:cNvPr id="1027" name="Picture 3" descr="C:\Documents and Settings\j.hys\Ustawienia lokalne\Temporary Internet Files\Content.IE5\09E34LM7\MM90023631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48" y="2060848"/>
            <a:ext cx="6477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9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795 Gry komputerowe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795 </a:t>
            </a:r>
            <a:r>
              <a:rPr lang="en-US" dirty="0"/>
              <a:t>Electronic Games. Computer games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pl-PL" dirty="0" smtClean="0"/>
              <a:t>Symbol </a:t>
            </a:r>
            <a:r>
              <a:rPr lang="en-US" dirty="0" smtClean="0"/>
              <a:t>794 </a:t>
            </a:r>
            <a:r>
              <a:rPr lang="pl-PL" dirty="0" smtClean="0"/>
              <a:t>nie jest dobrym miejscem dla gier komputerowych</a:t>
            </a:r>
            <a:r>
              <a:rPr lang="en-US" dirty="0" smtClean="0"/>
              <a:t>.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en-US" b="1" dirty="0" smtClean="0"/>
              <a:t>E&amp;C35</a:t>
            </a:r>
            <a:r>
              <a:rPr lang="en-US" dirty="0" smtClean="0"/>
              <a:t> </a:t>
            </a:r>
            <a:r>
              <a:rPr lang="pl-PL" dirty="0" smtClean="0"/>
              <a:t>zostanie umieszczony symbol </a:t>
            </a:r>
          </a:p>
          <a:p>
            <a:pPr marL="0" indent="0">
              <a:buNone/>
            </a:pPr>
            <a:r>
              <a:rPr lang="pl-PL" dirty="0" smtClean="0"/>
              <a:t>795 </a:t>
            </a:r>
            <a:r>
              <a:rPr lang="en-US" dirty="0" smtClean="0"/>
              <a:t>video </a:t>
            </a:r>
            <a:r>
              <a:rPr lang="en-US" dirty="0"/>
              <a:t>games, arcade games, emulators, </a:t>
            </a:r>
            <a:r>
              <a:rPr lang="en-US" dirty="0" err="1"/>
              <a:t>playstations</a:t>
            </a:r>
            <a:r>
              <a:rPr lang="en-US" dirty="0"/>
              <a:t>, Wii,  internet games (from MUOO onwards), game apps (mobile devices) etc</a:t>
            </a:r>
            <a:r>
              <a:rPr lang="en-US" dirty="0" smtClean="0"/>
              <a:t>.</a:t>
            </a:r>
            <a:endParaRPr lang="pl-PL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88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779 Fotografia cyfrowa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779 </a:t>
            </a:r>
            <a:r>
              <a:rPr lang="en-US" dirty="0"/>
              <a:t>Digital imaging. Digital photography</a:t>
            </a:r>
            <a:br>
              <a:rPr lang="en-US" dirty="0"/>
            </a:br>
            <a:r>
              <a:rPr lang="en-US" dirty="0"/>
              <a:t>          </a:t>
            </a:r>
            <a:endParaRPr lang="pl-PL" dirty="0" smtClean="0"/>
          </a:p>
          <a:p>
            <a:pPr marL="0" indent="0">
              <a:buNone/>
            </a:pPr>
            <a:r>
              <a:rPr lang="en-US" dirty="0" smtClean="0"/>
              <a:t>Including</a:t>
            </a:r>
            <a:r>
              <a:rPr lang="en-US" dirty="0"/>
              <a:t>: Computer animation: Computer-generated imagery (CGI)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38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Rozbudowa (09…)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(091) aspekt historyczny</a:t>
            </a:r>
          </a:p>
          <a:p>
            <a:pPr marL="0" indent="0">
              <a:buNone/>
            </a:pPr>
            <a:r>
              <a:rPr lang="pl-PL" dirty="0" smtClean="0"/>
              <a:t>Np. 51(091) ; 53(091)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Projekt w sprawie rozbudowy </a:t>
            </a:r>
            <a:r>
              <a:rPr lang="pl-PL" b="1" dirty="0" smtClean="0"/>
              <a:t>(09…)</a:t>
            </a:r>
          </a:p>
          <a:p>
            <a:pPr marL="0" indent="0">
              <a:buNone/>
            </a:pPr>
            <a:r>
              <a:rPr lang="pl-PL" dirty="0" smtClean="0"/>
              <a:t>Aby można było za pomocą tego poddziału wyrażać teorię, bez konieczności sięgania do poddziałów analitycznych.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82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UDC online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Pełny plik wzorcowy UKD (UDC online – wersja angielska) został umieszczony na stronie </a:t>
            </a:r>
            <a:r>
              <a:rPr lang="pl-PL" dirty="0">
                <a:hlinkClick r:id="rId2"/>
              </a:rPr>
              <a:t>http://www.udc-hub.com/</a:t>
            </a:r>
            <a:r>
              <a:rPr lang="pl-PL" dirty="0"/>
              <a:t> </a:t>
            </a:r>
          </a:p>
          <a:p>
            <a:r>
              <a:rPr lang="pl-PL" dirty="0"/>
              <a:t>Usługa ta zapewnia przyjazny dla użytkownika interfejs do wyszukiwania i przeglądania symboli UKD oraz odpowiedników słownych w języku angielskim.</a:t>
            </a:r>
          </a:p>
          <a:p>
            <a:r>
              <a:rPr lang="pl-PL" b="1" dirty="0"/>
              <a:t>W</a:t>
            </a:r>
            <a:r>
              <a:rPr lang="pl-PL" b="1" dirty="0" smtClean="0"/>
              <a:t>ersja demonstracyjna</a:t>
            </a:r>
            <a:r>
              <a:rPr lang="pl-PL" b="1" dirty="0"/>
              <a:t> </a:t>
            </a:r>
            <a:r>
              <a:rPr lang="pl-PL" b="1" dirty="0" smtClean="0"/>
              <a:t>jest dostępna bezpłatnie, po wypełnieniu formularza zgłoszenia, przez dwa tygodnie </a:t>
            </a:r>
            <a:r>
              <a:rPr lang="pl-PL" b="1" dirty="0" smtClean="0">
                <a:solidFill>
                  <a:srgbClr val="0070C0"/>
                </a:solidFill>
              </a:rPr>
              <a:t>(</a:t>
            </a:r>
            <a:r>
              <a:rPr lang="pl-PL" b="1" dirty="0" err="1" smtClean="0">
                <a:solidFill>
                  <a:srgbClr val="0070C0"/>
                </a:solidFill>
              </a:rPr>
              <a:t>Free</a:t>
            </a:r>
            <a:r>
              <a:rPr lang="pl-PL" b="1" dirty="0" smtClean="0">
                <a:solidFill>
                  <a:srgbClr val="0070C0"/>
                </a:solidFill>
              </a:rPr>
              <a:t> Trial)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pl-PL" dirty="0"/>
              <a:t>Płatny dostęp do powyższej usługi </a:t>
            </a:r>
            <a:r>
              <a:rPr lang="pl-PL" dirty="0" smtClean="0"/>
              <a:t>został uruchomiony </a:t>
            </a:r>
            <a:r>
              <a:rPr lang="pl-PL" dirty="0"/>
              <a:t>15 września 2013 r. Użytkownicy, zgłaszający chęć skorzystania z tej usługi, zapłacą roczny abonament w wysokości 300 Euro + 63 Euro VAT.</a:t>
            </a:r>
          </a:p>
          <a:p>
            <a:r>
              <a:rPr lang="pl-PL" dirty="0"/>
              <a:t>Informacje na ten temat można znaleźć na stronie: </a:t>
            </a:r>
          </a:p>
          <a:p>
            <a:r>
              <a:rPr lang="pl-PL" dirty="0">
                <a:hlinkClick r:id="rId3"/>
              </a:rPr>
              <a:t>http://www.udc-hub.com/en/subscribe.php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UDC MRF translator – 27.11.13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196752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0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Propozycja rewizji działu </a:t>
            </a:r>
            <a:br>
              <a:rPr lang="pl-PL" dirty="0" smtClean="0"/>
            </a:br>
            <a:r>
              <a:rPr lang="pl-PL" dirty="0" smtClean="0"/>
              <a:t>1 Filozofia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Włoski zespół pod kierunkiem</a:t>
            </a:r>
            <a:r>
              <a:rPr lang="en-US" dirty="0" smtClean="0"/>
              <a:t> </a:t>
            </a:r>
            <a:r>
              <a:rPr lang="en-US" dirty="0"/>
              <a:t>Claudio </a:t>
            </a:r>
            <a:r>
              <a:rPr lang="pl-PL" dirty="0" err="1" smtClean="0"/>
              <a:t>Gnoli</a:t>
            </a:r>
            <a:r>
              <a:rPr lang="pl-PL" dirty="0" smtClean="0"/>
              <a:t> przygotował propozycję rewizji działu 1 Filozofia.</a:t>
            </a:r>
          </a:p>
          <a:p>
            <a:r>
              <a:rPr lang="pl-PL" dirty="0" smtClean="0"/>
              <a:t>Raport na ten temat dostępny jest na stronie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://italia.udcc.org</a:t>
            </a:r>
            <a:r>
              <a:rPr lang="en-US" u="sng" dirty="0" smtClean="0">
                <a:hlinkClick r:id="rId2"/>
              </a:rPr>
              <a:t>/</a:t>
            </a:r>
            <a:r>
              <a:rPr lang="en-US" dirty="0"/>
              <a:t/>
            </a:r>
            <a:br>
              <a:rPr lang="en-US" dirty="0"/>
            </a:br>
            <a:endParaRPr lang="pl-PL" dirty="0" smtClean="0"/>
          </a:p>
          <a:p>
            <a:r>
              <a:rPr lang="pl-PL" dirty="0" smtClean="0"/>
              <a:t>Propozycje </a:t>
            </a:r>
            <a:r>
              <a:rPr lang="pl-PL" dirty="0"/>
              <a:t>te zostaną </a:t>
            </a:r>
            <a:r>
              <a:rPr lang="pl-PL" dirty="0" smtClean="0"/>
              <a:t>przedstawione </a:t>
            </a:r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en-US" b="1" dirty="0" smtClean="0"/>
              <a:t>E&amp;C 34</a:t>
            </a:r>
            <a:r>
              <a:rPr lang="pl-PL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5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Propozycja rewizji działu </a:t>
            </a:r>
            <a:br>
              <a:rPr lang="pl-PL" dirty="0"/>
            </a:br>
            <a:r>
              <a:rPr lang="pl-PL" dirty="0"/>
              <a:t>1 Filozofia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Pierwsza grupa zagadnień dotyczy klasyfikowania zagadnień przynależnych zarówno do religioznawstwa, teologii jak i filozofii.</a:t>
            </a:r>
          </a:p>
          <a:p>
            <a:r>
              <a:rPr lang="pl-PL" dirty="0" smtClean="0"/>
              <a:t>Szczególnie w przypadku wschodniej tradycji (np. buddyzm) pewne zagadnienia mieszczą się jednocześnie w religii, jak i filozofii.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80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19 </a:t>
            </a:r>
            <a:r>
              <a:rPr lang="pl-PL" dirty="0"/>
              <a:t>Okultyzm, </a:t>
            </a:r>
            <a:r>
              <a:rPr lang="pl-PL" dirty="0" smtClean="0"/>
              <a:t>mistycyzm (filozofia)</a:t>
            </a:r>
            <a:br>
              <a:rPr lang="pl-PL" dirty="0" smtClean="0"/>
            </a:br>
            <a:r>
              <a:rPr lang="pl-PL" dirty="0" smtClean="0"/>
              <a:t>29 Okultyzm, mistycyzm (religia)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Pojawiła </a:t>
            </a:r>
            <a:r>
              <a:rPr lang="pl-PL" dirty="0"/>
              <a:t>się </a:t>
            </a:r>
            <a:r>
              <a:rPr lang="pl-PL" dirty="0" smtClean="0"/>
              <a:t>sugestie, aby </a:t>
            </a:r>
            <a:r>
              <a:rPr lang="pl-PL" dirty="0"/>
              <a:t>okultyzm i mistycyzm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umieścić </a:t>
            </a:r>
            <a:r>
              <a:rPr lang="pl-PL" dirty="0"/>
              <a:t>w </a:t>
            </a:r>
            <a:r>
              <a:rPr lang="pl-PL" dirty="0" smtClean="0"/>
              <a:t>działach </a:t>
            </a:r>
            <a:r>
              <a:rPr lang="pl-PL" b="1" dirty="0" smtClean="0">
                <a:solidFill>
                  <a:srgbClr val="002060"/>
                </a:solidFill>
              </a:rPr>
              <a:t>19</a:t>
            </a:r>
            <a:r>
              <a:rPr lang="pl-PL" dirty="0" smtClean="0"/>
              <a:t> albo </a:t>
            </a:r>
            <a:r>
              <a:rPr lang="pl-PL" b="1" dirty="0" smtClean="0">
                <a:solidFill>
                  <a:srgbClr val="002060"/>
                </a:solidFill>
              </a:rPr>
              <a:t>29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1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Ewentualnie 1:2-587 </a:t>
            </a:r>
            <a:r>
              <a:rPr lang="pl-PL" dirty="0"/>
              <a:t>Mistycyzm (zarówno filozofia jak i psychologia</a:t>
            </a:r>
            <a:r>
              <a:rPr lang="pl-PL" dirty="0" smtClean="0"/>
              <a:t>)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87686667"/>
              </p:ext>
            </p:extLst>
          </p:nvPr>
        </p:nvGraphicFramePr>
        <p:xfrm>
          <a:off x="323527" y="2996952"/>
          <a:ext cx="8363274" cy="2225040"/>
        </p:xfrm>
        <a:graphic>
          <a:graphicData uri="http://schemas.openxmlformats.org/drawingml/2006/table">
            <a:tbl>
              <a:tblPr/>
              <a:tblGrid>
                <a:gridCol w="2787758"/>
                <a:gridCol w="2787758"/>
                <a:gridCol w="2787758"/>
              </a:tblGrid>
              <a:tr h="1944216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800" b="1" u="none" dirty="0">
                          <a:solidFill>
                            <a:srgbClr val="002060"/>
                          </a:solidFill>
                          <a:hlinkClick r:id="rId2"/>
                        </a:rPr>
                        <a:t>2‑587</a:t>
                      </a:r>
                      <a:endParaRPr lang="pl-PL" sz="2800" u="none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</a:rPr>
                        <a:t>Mysticism. Altered states of consciousness. Mystic experiences</a:t>
                      </a:r>
                      <a:r>
                        <a:rPr lang="en-US" sz="2800" dirty="0"/>
                        <a:t> 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Obraz 4" descr="Święty Franciszek otrzymujący stygmaty">
            <a:hlinkClick r:id="rId3" tooltip="&quot;Święty Franciszek otrzymujący stygmaty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238125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77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pl-PL" sz="3200" dirty="0" smtClean="0"/>
              <a:t>Wykorzystanie doświadczeń zdobytych w projekcie FATKS do budowy poddziałów analitycznych w dziale 1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 oparciu o doświadczenia projektu FATKS</a:t>
            </a:r>
          </a:p>
          <a:p>
            <a:pPr marL="0" indent="0">
              <a:buNone/>
            </a:pPr>
            <a:r>
              <a:rPr lang="pl-PL" dirty="0"/>
              <a:t>Model FAT-HUM </a:t>
            </a:r>
            <a:r>
              <a:rPr lang="pl-PL" dirty="0" smtClean="0"/>
              <a:t>oparty jest na trzech fasetowych, analityczno-syntetycznych systemach </a:t>
            </a:r>
            <a:r>
              <a:rPr lang="pl-PL" dirty="0"/>
              <a:t>klasyfikacji.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smtClean="0"/>
              <a:t>Bliss </a:t>
            </a:r>
            <a:r>
              <a:rPr lang="en-US" dirty="0"/>
              <a:t>Bibliographic Classification 2 (</a:t>
            </a:r>
            <a:r>
              <a:rPr lang="en-US" dirty="0">
                <a:hlinkClick r:id="rId3"/>
              </a:rPr>
              <a:t>http://www.sid.cam.ac.uk/bca/bcahome.htm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Universal Decimal Classification (</a:t>
            </a:r>
            <a:r>
              <a:rPr lang="en-US" dirty="0">
                <a:hlinkClick r:id="rId4"/>
              </a:rPr>
              <a:t>http://www.udcc.org/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Broad System of Ordering (</a:t>
            </a:r>
            <a:r>
              <a:rPr lang="en-US" dirty="0">
                <a:hlinkClick r:id="rId5"/>
              </a:rPr>
              <a:t>http://www.ucl.ac.uk/fatks/bso/</a:t>
            </a:r>
            <a:r>
              <a:rPr lang="en-US" dirty="0"/>
              <a:t>)</a:t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528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3200" dirty="0"/>
              <a:t>Wykorzystanie doświadczeń zdobytych w projekcie FATKS do budowy poddziałów analitycznych w dziale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Tak jak w dziale 2-1/-9</a:t>
            </a:r>
          </a:p>
          <a:p>
            <a:pPr marL="0" indent="0">
              <a:buNone/>
            </a:pPr>
            <a:r>
              <a:rPr lang="pl-PL" dirty="0" smtClean="0"/>
              <a:t>Pomysł na poddziały analityczne w dziale 1.</a:t>
            </a:r>
          </a:p>
          <a:p>
            <a:r>
              <a:rPr lang="en-US" dirty="0" smtClean="0"/>
              <a:t>1-949 Epicureanism</a:t>
            </a:r>
            <a:endParaRPr lang="pl-PL" dirty="0" smtClean="0"/>
          </a:p>
          <a:p>
            <a:r>
              <a:rPr lang="en-US" dirty="0" smtClean="0"/>
              <a:t>1-949-31 Epicurus</a:t>
            </a:r>
            <a:endParaRPr lang="pl-PL" dirty="0" smtClean="0"/>
          </a:p>
          <a:p>
            <a:r>
              <a:rPr lang="en-US" dirty="0" smtClean="0"/>
              <a:t>17-949 </a:t>
            </a:r>
            <a:r>
              <a:rPr lang="en-US" dirty="0"/>
              <a:t>Ethics, in </a:t>
            </a:r>
            <a:r>
              <a:rPr lang="en-US" dirty="0" smtClean="0"/>
              <a:t>Epicureanism </a:t>
            </a:r>
            <a:endParaRPr lang="pl-PL" dirty="0" smtClean="0"/>
          </a:p>
          <a:p>
            <a:r>
              <a:rPr lang="en-US" dirty="0" smtClean="0"/>
              <a:t>17-949-56 </a:t>
            </a:r>
            <a:r>
              <a:rPr lang="en-US" dirty="0"/>
              <a:t>Ethics, in Epicureanism, dialectics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00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193</TotalTime>
  <Words>545</Words>
  <Application>Microsoft Office PowerPoint</Application>
  <PresentationFormat>Pokaz na ekranie (4:3)</PresentationFormat>
  <Paragraphs>81</Paragraphs>
  <Slides>15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Średni</vt:lpstr>
      <vt:lpstr>MRF propozycje Konsorcjum UKD (2013)</vt:lpstr>
      <vt:lpstr>UDC online</vt:lpstr>
      <vt:lpstr>UDC MRF translator – 27.11.13</vt:lpstr>
      <vt:lpstr>Propozycja rewizji działu  1 Filozofia</vt:lpstr>
      <vt:lpstr>Propozycja rewizji działu  1 Filozofia</vt:lpstr>
      <vt:lpstr>19 Okultyzm, mistycyzm (filozofia) 29 Okultyzm, mistycyzm (religia)</vt:lpstr>
      <vt:lpstr> Ewentualnie 1:2-587 Mistycyzm (zarówno filozofia jak i psychologia) </vt:lpstr>
      <vt:lpstr>Wykorzystanie doświadczeń zdobytych w projekcie FATKS do budowy poddziałów analitycznych w dziale 1</vt:lpstr>
      <vt:lpstr>Wykorzystanie doświadczeń zdobytych w projekcie FATKS do budowy poddziałów analitycznych w dziale 1</vt:lpstr>
      <vt:lpstr>Dział 1 Filozofia</vt:lpstr>
      <vt:lpstr>Dział 1 Filozofia</vt:lpstr>
      <vt:lpstr>Propozycja przeniesienia psychologii</vt:lpstr>
      <vt:lpstr>795 Gry komputerowe</vt:lpstr>
      <vt:lpstr>779 Fotografia cyfrowa</vt:lpstr>
      <vt:lpstr>Rozbudowa (09…)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Jolanta Hys</dc:creator>
  <cp:lastModifiedBy>Jolanta Hys</cp:lastModifiedBy>
  <cp:revision>40</cp:revision>
  <dcterms:created xsi:type="dcterms:W3CDTF">2013-10-22T13:50:58Z</dcterms:created>
  <dcterms:modified xsi:type="dcterms:W3CDTF">2013-12-17T13:58:27Z</dcterms:modified>
</cp:coreProperties>
</file>