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59" r:id="rId9"/>
    <p:sldId id="264" r:id="rId10"/>
    <p:sldId id="277" r:id="rId11"/>
    <p:sldId id="271" r:id="rId12"/>
    <p:sldId id="278" r:id="rId13"/>
    <p:sldId id="272" r:id="rId14"/>
    <p:sldId id="273" r:id="rId15"/>
    <p:sldId id="279" r:id="rId16"/>
    <p:sldId id="274" r:id="rId17"/>
    <p:sldId id="275" r:id="rId18"/>
    <p:sldId id="270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1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D7D392-AECE-4B7F-9C56-84845C686136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163DA8-8964-4BE5-89C6-7B4469EE1DF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493038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/>
              <a:t>Poddziały wspólne z kreską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-05 Osoby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800" dirty="0" smtClean="0"/>
              <a:t>Propozycje zmian z Konsorcjum UKD</a:t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4509120"/>
            <a:ext cx="7406640" cy="1728192"/>
          </a:xfrm>
        </p:spPr>
        <p:txBody>
          <a:bodyPr/>
          <a:lstStyle/>
          <a:p>
            <a:pPr algn="ctr"/>
            <a:r>
              <a:rPr lang="pl-PL" b="1" dirty="0" smtClean="0"/>
              <a:t>Zespół ds. UKD</a:t>
            </a:r>
          </a:p>
          <a:p>
            <a:pPr algn="ctr"/>
            <a:r>
              <a:rPr lang="pl-PL" dirty="0" smtClean="0"/>
              <a:t>Warszawa, 2-3 grudnia 2013 r.</a:t>
            </a:r>
          </a:p>
          <a:p>
            <a:pPr algn="ctr"/>
            <a:r>
              <a:rPr lang="pl-PL" dirty="0" smtClean="0"/>
              <a:t>Biblioteka Narodowa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000" dirty="0"/>
              <a:t>OPCJA 2 </a:t>
            </a:r>
          </a:p>
          <a:p>
            <a:endParaRPr lang="pl-PL" sz="3000" dirty="0"/>
          </a:p>
          <a:p>
            <a:r>
              <a:rPr lang="pl-PL" sz="3000" dirty="0"/>
              <a:t>Wprowadzić wszystkie podstawowe </a:t>
            </a: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pojęcia w </a:t>
            </a:r>
            <a:r>
              <a:rPr lang="pl-PL" sz="3000" dirty="0"/>
              <a:t>relacjach </a:t>
            </a:r>
            <a:r>
              <a:rPr lang="pl-PL" sz="3000" dirty="0" smtClean="0"/>
              <a:t>rodzice-dzieci, ponieważ </a:t>
            </a:r>
            <a:r>
              <a:rPr lang="pl-PL" sz="3000" dirty="0"/>
              <a:t>są określone </a:t>
            </a:r>
            <a:r>
              <a:rPr lang="pl-PL" sz="3000" dirty="0" smtClean="0"/>
              <a:t>przez biologię/DNA, a </a:t>
            </a:r>
            <a:r>
              <a:rPr lang="pl-PL" sz="3000" dirty="0"/>
              <a:t>więc trwałe i bardziej sztywne (rodzice, dziadkowie, potomkowie, krewni). </a:t>
            </a:r>
          </a:p>
          <a:p>
            <a:pPr>
              <a:buNone/>
            </a:pPr>
            <a:r>
              <a:rPr lang="pl-PL" sz="3000" dirty="0"/>
              <a:t>	Zaś relacje </a:t>
            </a:r>
            <a:r>
              <a:rPr lang="pl-PL" sz="3000" dirty="0" err="1" smtClean="0"/>
              <a:t>pararodzinne</a:t>
            </a:r>
            <a:r>
              <a:rPr lang="pl-PL" sz="3000" dirty="0" smtClean="0"/>
              <a:t> </a:t>
            </a:r>
            <a:r>
              <a:rPr lang="pl-PL" sz="3000" dirty="0"/>
              <a:t>– </a:t>
            </a:r>
            <a:r>
              <a:rPr lang="pl-PL" sz="3000" i="1" dirty="0" smtClean="0"/>
              <a:t>przybrani</a:t>
            </a:r>
            <a:r>
              <a:rPr lang="pl-PL" sz="3000" dirty="0" smtClean="0"/>
              <a:t>, </a:t>
            </a:r>
            <a:r>
              <a:rPr lang="pl-PL" sz="3000" i="1" dirty="0" smtClean="0"/>
              <a:t>adoptowani</a:t>
            </a:r>
            <a:r>
              <a:rPr lang="pl-PL" sz="3000" dirty="0" smtClean="0"/>
              <a:t>, </a:t>
            </a:r>
            <a:r>
              <a:rPr lang="pl-PL" sz="3000" dirty="0"/>
              <a:t>które są przypadkowe, powinniśmy łączyć z podstawowymi pojęciami.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140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-055.52 		Rodzice 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-055.521 </a:t>
            </a:r>
            <a:r>
              <a:rPr lang="pl-PL" sz="2800" dirty="0" smtClean="0"/>
              <a:t>	Matka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-055.522 </a:t>
            </a:r>
            <a:r>
              <a:rPr lang="pl-PL" sz="2800" dirty="0" smtClean="0"/>
              <a:t>	Ojciec</a:t>
            </a:r>
          </a:p>
          <a:p>
            <a:pPr>
              <a:buNone/>
            </a:pPr>
            <a:endParaRPr lang="pl-PL" sz="2800" dirty="0" smtClean="0"/>
          </a:p>
          <a:p>
            <a:r>
              <a:rPr lang="pl-PL" sz="2800" dirty="0" smtClean="0"/>
              <a:t>-055.53 			Dziadkowie</a:t>
            </a:r>
          </a:p>
          <a:p>
            <a:r>
              <a:rPr lang="pl-PL" sz="2800" dirty="0" smtClean="0"/>
              <a:t>-055.53</a:t>
            </a:r>
            <a:r>
              <a:rPr lang="pl-PL" sz="2800" dirty="0" smtClean="0">
                <a:solidFill>
                  <a:srgbClr val="0070C0"/>
                </a:solidFill>
              </a:rPr>
              <a:t>-055.521 </a:t>
            </a:r>
            <a:r>
              <a:rPr lang="pl-PL" sz="2800" dirty="0" smtClean="0"/>
              <a:t>	Babcia</a:t>
            </a:r>
          </a:p>
          <a:p>
            <a:r>
              <a:rPr lang="pl-PL" sz="2800" dirty="0" smtClean="0"/>
              <a:t>-055.53</a:t>
            </a:r>
            <a:r>
              <a:rPr lang="pl-PL" sz="2800" dirty="0" smtClean="0">
                <a:solidFill>
                  <a:srgbClr val="0070C0"/>
                </a:solidFill>
              </a:rPr>
              <a:t>-055.522 </a:t>
            </a:r>
            <a:r>
              <a:rPr lang="pl-PL" sz="2800" dirty="0" smtClean="0"/>
              <a:t>	Dziadek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-055.52 		Rodzice </a:t>
            </a:r>
          </a:p>
          <a:p>
            <a:r>
              <a:rPr lang="pl-PL" sz="2800" dirty="0">
                <a:solidFill>
                  <a:srgbClr val="0070C0"/>
                </a:solidFill>
              </a:rPr>
              <a:t>-055.521 </a:t>
            </a:r>
            <a:r>
              <a:rPr lang="pl-PL" sz="2800" dirty="0"/>
              <a:t>	</a:t>
            </a:r>
            <a:r>
              <a:rPr lang="pl-PL" sz="2800" dirty="0" smtClean="0"/>
              <a:t>Matka </a:t>
            </a:r>
            <a:endParaRPr lang="pl-PL" sz="2800" dirty="0"/>
          </a:p>
          <a:p>
            <a:r>
              <a:rPr lang="pl-PL" sz="2800" dirty="0">
                <a:solidFill>
                  <a:srgbClr val="0070C0"/>
                </a:solidFill>
              </a:rPr>
              <a:t>-055.522 </a:t>
            </a:r>
            <a:r>
              <a:rPr lang="pl-PL" sz="2800" dirty="0"/>
              <a:t>	</a:t>
            </a:r>
            <a:r>
              <a:rPr lang="pl-PL" sz="2800" dirty="0" smtClean="0"/>
              <a:t>Ojciec 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-055.53 		Dziadkowie</a:t>
            </a:r>
          </a:p>
          <a:p>
            <a:r>
              <a:rPr lang="pl-PL" sz="2800" dirty="0">
                <a:solidFill>
                  <a:srgbClr val="0070C0"/>
                </a:solidFill>
              </a:rPr>
              <a:t>-</a:t>
            </a:r>
            <a:r>
              <a:rPr lang="pl-PL" sz="2800" dirty="0" smtClean="0">
                <a:solidFill>
                  <a:srgbClr val="0070C0"/>
                </a:solidFill>
              </a:rPr>
              <a:t>055.531 </a:t>
            </a:r>
            <a:r>
              <a:rPr lang="pl-PL" sz="2800" dirty="0"/>
              <a:t>	</a:t>
            </a:r>
            <a:r>
              <a:rPr lang="pl-PL" sz="2800" dirty="0" smtClean="0"/>
              <a:t>Babcia </a:t>
            </a:r>
            <a:endParaRPr lang="pl-PL" sz="2800" dirty="0"/>
          </a:p>
          <a:p>
            <a:r>
              <a:rPr lang="pl-PL" sz="2800" dirty="0">
                <a:solidFill>
                  <a:srgbClr val="0070C0"/>
                </a:solidFill>
              </a:rPr>
              <a:t>-</a:t>
            </a:r>
            <a:r>
              <a:rPr lang="pl-PL" sz="2800" dirty="0" smtClean="0">
                <a:solidFill>
                  <a:srgbClr val="0070C0"/>
                </a:solidFill>
              </a:rPr>
              <a:t>055.532 </a:t>
            </a:r>
            <a:r>
              <a:rPr lang="pl-PL" sz="2800" dirty="0"/>
              <a:t>	</a:t>
            </a:r>
            <a:r>
              <a:rPr lang="pl-PL" sz="2800" dirty="0" smtClean="0"/>
              <a:t>Dziadek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08022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-058.854 		Przybrani rodzice </a:t>
            </a:r>
          </a:p>
          <a:p>
            <a:r>
              <a:rPr lang="pl-PL" sz="2800" dirty="0" smtClean="0"/>
              <a:t>-058.854</a:t>
            </a:r>
            <a:r>
              <a:rPr lang="pl-PL" sz="2800" dirty="0" smtClean="0">
                <a:solidFill>
                  <a:srgbClr val="0070C0"/>
                </a:solidFill>
              </a:rPr>
              <a:t>-055.521 </a:t>
            </a:r>
            <a:r>
              <a:rPr lang="pl-PL" sz="2800" dirty="0" smtClean="0"/>
              <a:t>	Macocha  </a:t>
            </a:r>
          </a:p>
          <a:p>
            <a:r>
              <a:rPr lang="pl-PL" sz="2800" dirty="0" smtClean="0"/>
              <a:t>-058.854</a:t>
            </a:r>
            <a:r>
              <a:rPr lang="pl-PL" sz="2800" dirty="0" smtClean="0">
                <a:solidFill>
                  <a:srgbClr val="0070C0"/>
                </a:solidFill>
              </a:rPr>
              <a:t>-055.522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smtClean="0"/>
              <a:t>	Ojczym </a:t>
            </a:r>
          </a:p>
          <a:p>
            <a:pPr>
              <a:buNone/>
            </a:pPr>
            <a:r>
              <a:rPr lang="pl-PL" sz="2800" dirty="0" smtClean="0"/>
              <a:t> </a:t>
            </a:r>
          </a:p>
          <a:p>
            <a:r>
              <a:rPr lang="pl-PL" sz="2800" dirty="0" smtClean="0"/>
              <a:t>-058.855 		Rodzice adopcyjni  </a:t>
            </a:r>
          </a:p>
          <a:p>
            <a:r>
              <a:rPr lang="pl-PL" sz="2800" dirty="0" smtClean="0"/>
              <a:t>-058.855</a:t>
            </a:r>
            <a:r>
              <a:rPr lang="pl-PL" sz="2800" dirty="0" smtClean="0">
                <a:solidFill>
                  <a:srgbClr val="0070C0"/>
                </a:solidFill>
              </a:rPr>
              <a:t>-055.521 </a:t>
            </a:r>
            <a:r>
              <a:rPr lang="pl-PL" sz="2800" dirty="0" smtClean="0"/>
              <a:t>	Matka adopcyjna</a:t>
            </a:r>
          </a:p>
          <a:p>
            <a:r>
              <a:rPr lang="pl-PL" sz="2800" dirty="0" smtClean="0"/>
              <a:t>-058.855</a:t>
            </a:r>
            <a:r>
              <a:rPr lang="pl-PL" sz="2800" dirty="0" smtClean="0">
                <a:solidFill>
                  <a:srgbClr val="0070C0"/>
                </a:solidFill>
              </a:rPr>
              <a:t>-055.522 </a:t>
            </a:r>
            <a:r>
              <a:rPr lang="pl-PL" sz="2800" dirty="0" smtClean="0"/>
              <a:t>	Ojciec adopcyjny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r>
              <a:rPr lang="pl-PL" sz="2800" dirty="0" smtClean="0"/>
              <a:t>-055.62 		Potomkowie (Dzieci) 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-055.625 </a:t>
            </a:r>
            <a:r>
              <a:rPr lang="pl-PL" sz="2800" dirty="0" smtClean="0"/>
              <a:t>	Córki 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-055.626 </a:t>
            </a:r>
            <a:r>
              <a:rPr lang="pl-PL" sz="2800" dirty="0" smtClean="0"/>
              <a:t>	Synowie </a:t>
            </a:r>
          </a:p>
          <a:p>
            <a:endParaRPr lang="pl-PL" sz="2800" dirty="0" smtClean="0"/>
          </a:p>
          <a:p>
            <a:r>
              <a:rPr lang="pl-PL" sz="2800" dirty="0" smtClean="0"/>
              <a:t>-055.63 		Wnuki. Prawnuki. Dalsi 				potomkowie w linii prostej </a:t>
            </a:r>
          </a:p>
          <a:p>
            <a:r>
              <a:rPr lang="pl-PL" sz="2800" spc="-100" dirty="0" smtClean="0"/>
              <a:t>-055.63</a:t>
            </a:r>
            <a:r>
              <a:rPr lang="pl-PL" sz="2800" spc="-100" dirty="0" smtClean="0">
                <a:solidFill>
                  <a:srgbClr val="0070C0"/>
                </a:solidFill>
              </a:rPr>
              <a:t>-055.625</a:t>
            </a:r>
            <a:r>
              <a:rPr lang="pl-PL" sz="2800" spc="-100" dirty="0" smtClean="0">
                <a:solidFill>
                  <a:srgbClr val="C00000"/>
                </a:solidFill>
              </a:rPr>
              <a:t>       </a:t>
            </a:r>
            <a:r>
              <a:rPr lang="pl-PL" sz="2800" spc="-100" dirty="0" smtClean="0"/>
              <a:t>Wnuczki. Prawnuczki </a:t>
            </a:r>
          </a:p>
          <a:p>
            <a:r>
              <a:rPr lang="pl-PL" sz="2800" spc="-100" dirty="0" smtClean="0"/>
              <a:t>-055.63</a:t>
            </a:r>
            <a:r>
              <a:rPr lang="pl-PL" sz="2800" spc="-100" dirty="0" smtClean="0">
                <a:solidFill>
                  <a:srgbClr val="0070C0"/>
                </a:solidFill>
              </a:rPr>
              <a:t>-055.626 </a:t>
            </a:r>
            <a:r>
              <a:rPr lang="pl-PL" sz="2800" spc="-100" dirty="0"/>
              <a:t> </a:t>
            </a:r>
            <a:r>
              <a:rPr lang="pl-PL" sz="2800" spc="-100" dirty="0" smtClean="0"/>
              <a:t>     Wnukowie. Prawnukowie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800" dirty="0"/>
              <a:t>-055.62 		Potomkowie (Dzieci) </a:t>
            </a:r>
          </a:p>
          <a:p>
            <a:r>
              <a:rPr lang="pl-PL" sz="2800" dirty="0">
                <a:solidFill>
                  <a:srgbClr val="0070C0"/>
                </a:solidFill>
              </a:rPr>
              <a:t>-055.625 </a:t>
            </a:r>
            <a:r>
              <a:rPr lang="pl-PL" sz="2800" dirty="0"/>
              <a:t>	</a:t>
            </a:r>
            <a:r>
              <a:rPr lang="pl-PL" sz="2800" dirty="0" smtClean="0"/>
              <a:t>Córki </a:t>
            </a:r>
            <a:endParaRPr lang="pl-PL" sz="2800" dirty="0"/>
          </a:p>
          <a:p>
            <a:r>
              <a:rPr lang="pl-PL" sz="2800" dirty="0">
                <a:solidFill>
                  <a:srgbClr val="0070C0"/>
                </a:solidFill>
              </a:rPr>
              <a:t>-055.626 </a:t>
            </a:r>
            <a:r>
              <a:rPr lang="pl-PL" sz="2800" dirty="0"/>
              <a:t>	</a:t>
            </a:r>
            <a:r>
              <a:rPr lang="pl-PL" sz="2800" dirty="0" smtClean="0"/>
              <a:t>Synowie </a:t>
            </a:r>
            <a:endParaRPr lang="pl-PL" sz="2800" dirty="0"/>
          </a:p>
          <a:p>
            <a:pPr>
              <a:buNone/>
            </a:pPr>
            <a:endParaRPr lang="pl-PL" sz="2800" dirty="0"/>
          </a:p>
          <a:p>
            <a:r>
              <a:rPr lang="pl-PL" sz="2800" dirty="0"/>
              <a:t>-055.63 		Wnuki. Prawnuki. Dalsi 				</a:t>
            </a:r>
            <a:r>
              <a:rPr lang="pl-PL" sz="2800" dirty="0" smtClean="0"/>
              <a:t>potomkowie </a:t>
            </a:r>
            <a:r>
              <a:rPr lang="pl-PL" sz="2800" dirty="0"/>
              <a:t>w linii prostej </a:t>
            </a:r>
          </a:p>
          <a:p>
            <a:r>
              <a:rPr lang="pl-PL" sz="2800" dirty="0">
                <a:solidFill>
                  <a:srgbClr val="0070C0"/>
                </a:solidFill>
              </a:rPr>
              <a:t>-055.631 </a:t>
            </a:r>
            <a:r>
              <a:rPr lang="pl-PL" sz="2800" dirty="0"/>
              <a:t>	</a:t>
            </a:r>
            <a:r>
              <a:rPr lang="pl-PL" sz="2800" dirty="0" smtClean="0"/>
              <a:t>Wnuczki</a:t>
            </a:r>
            <a:r>
              <a:rPr lang="pl-PL" sz="2800" dirty="0"/>
              <a:t>. Prawnuczki </a:t>
            </a:r>
          </a:p>
          <a:p>
            <a:r>
              <a:rPr lang="pl-PL" sz="2800" dirty="0">
                <a:solidFill>
                  <a:srgbClr val="0070C0"/>
                </a:solidFill>
              </a:rPr>
              <a:t>-055.632 </a:t>
            </a:r>
            <a:r>
              <a:rPr lang="pl-PL" sz="2800" dirty="0"/>
              <a:t>	</a:t>
            </a:r>
            <a:r>
              <a:rPr lang="pl-PL" sz="2800" dirty="0" smtClean="0"/>
              <a:t>Wnukowie</a:t>
            </a:r>
            <a:r>
              <a:rPr lang="pl-PL" sz="2800" dirty="0"/>
              <a:t>. </a:t>
            </a:r>
            <a:r>
              <a:rPr lang="pl-PL" sz="2800" dirty="0" smtClean="0"/>
              <a:t>Prawnukowie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643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1 = OPCJA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 fontScale="85000" lnSpcReduction="10000"/>
          </a:bodyPr>
          <a:lstStyle/>
          <a:p>
            <a:r>
              <a:rPr lang="pl-PL" sz="3300" dirty="0" smtClean="0"/>
              <a:t>-055.64 	Osoby pozostające w pośrednich 			związkach pokrewieństwa  </a:t>
            </a:r>
          </a:p>
          <a:p>
            <a:endParaRPr lang="pl-PL" sz="2400" dirty="0" smtClean="0"/>
          </a:p>
          <a:p>
            <a:r>
              <a:rPr lang="pl-PL" sz="3300" dirty="0" smtClean="0">
                <a:solidFill>
                  <a:srgbClr val="0070C0"/>
                </a:solidFill>
              </a:rPr>
              <a:t>-055.641 </a:t>
            </a:r>
            <a:r>
              <a:rPr lang="pl-PL" sz="3300" dirty="0" smtClean="0"/>
              <a:t>	Siostrzenica. Bratanica itd. </a:t>
            </a:r>
          </a:p>
          <a:p>
            <a:r>
              <a:rPr lang="pl-PL" sz="3300" dirty="0" smtClean="0">
                <a:solidFill>
                  <a:srgbClr val="0070C0"/>
                </a:solidFill>
              </a:rPr>
              <a:t>-055.642 </a:t>
            </a:r>
            <a:r>
              <a:rPr lang="pl-PL" sz="3300" dirty="0" smtClean="0"/>
              <a:t>	Siostrzeniec. Bratanek itd.</a:t>
            </a:r>
          </a:p>
          <a:p>
            <a:endParaRPr lang="pl-PL" sz="2400" dirty="0" smtClean="0"/>
          </a:p>
          <a:p>
            <a:r>
              <a:rPr lang="pl-PL" sz="3300" dirty="0" smtClean="0"/>
              <a:t>-058.86 	Osoby pozostające w związkach 			</a:t>
            </a:r>
            <a:r>
              <a:rPr lang="pl-PL" sz="3300" dirty="0" err="1" smtClean="0"/>
              <a:t>pararodzinnych</a:t>
            </a:r>
            <a:r>
              <a:rPr lang="pl-PL" sz="3300" dirty="0" smtClean="0"/>
              <a:t> </a:t>
            </a:r>
          </a:p>
          <a:p>
            <a:r>
              <a:rPr lang="pl-PL" sz="3300" dirty="0" smtClean="0"/>
              <a:t>-058.864 		Pasierbowie </a:t>
            </a:r>
          </a:p>
          <a:p>
            <a:r>
              <a:rPr lang="pl-PL" sz="3300" dirty="0" smtClean="0"/>
              <a:t>-058.864</a:t>
            </a:r>
            <a:r>
              <a:rPr lang="pl-PL" sz="3300" dirty="0" smtClean="0">
                <a:solidFill>
                  <a:srgbClr val="0070C0"/>
                </a:solidFill>
              </a:rPr>
              <a:t>-055.625</a:t>
            </a:r>
            <a:r>
              <a:rPr lang="pl-PL" sz="3300" dirty="0" smtClean="0"/>
              <a:t> 	Pasierbica </a:t>
            </a:r>
          </a:p>
          <a:p>
            <a:r>
              <a:rPr lang="pl-PL" sz="3300" dirty="0" smtClean="0"/>
              <a:t>-058.864</a:t>
            </a:r>
            <a:r>
              <a:rPr lang="pl-PL" sz="3300" dirty="0" smtClean="0">
                <a:solidFill>
                  <a:srgbClr val="0070C0"/>
                </a:solidFill>
              </a:rPr>
              <a:t>-055.626 </a:t>
            </a:r>
            <a:r>
              <a:rPr lang="pl-PL" sz="3300" dirty="0" smtClean="0"/>
              <a:t>	Pasierb 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OPCJA 1 = OPCJA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-058.865 		Dzieci adoptowane </a:t>
            </a:r>
          </a:p>
          <a:p>
            <a:r>
              <a:rPr lang="pl-PL" sz="2800" dirty="0" smtClean="0"/>
              <a:t>-058.865</a:t>
            </a:r>
            <a:r>
              <a:rPr lang="pl-PL" sz="2800" dirty="0" smtClean="0">
                <a:solidFill>
                  <a:srgbClr val="0070C0"/>
                </a:solidFill>
              </a:rPr>
              <a:t>-055.625 </a:t>
            </a:r>
            <a:r>
              <a:rPr lang="pl-PL" sz="2800" dirty="0" smtClean="0"/>
              <a:t>	Adoptowana córka </a:t>
            </a:r>
          </a:p>
          <a:p>
            <a:r>
              <a:rPr lang="pl-PL" sz="2800" dirty="0" smtClean="0"/>
              <a:t>-058.865</a:t>
            </a:r>
            <a:r>
              <a:rPr lang="pl-PL" sz="2800" dirty="0" smtClean="0">
                <a:solidFill>
                  <a:srgbClr val="0070C0"/>
                </a:solidFill>
              </a:rPr>
              <a:t>-055.626 </a:t>
            </a:r>
            <a:r>
              <a:rPr lang="pl-PL" sz="2800" dirty="0" smtClean="0"/>
              <a:t>	Adoptowany syn </a:t>
            </a:r>
          </a:p>
          <a:p>
            <a:endParaRPr lang="pl-PL" sz="2800" dirty="0" smtClean="0"/>
          </a:p>
          <a:p>
            <a:r>
              <a:rPr lang="pl-PL" sz="2800" dirty="0" smtClean="0"/>
              <a:t>-058.866 		Przybrane dzieci </a:t>
            </a:r>
          </a:p>
          <a:p>
            <a:r>
              <a:rPr lang="pl-PL" sz="2800" dirty="0" smtClean="0"/>
              <a:t>-058.866</a:t>
            </a:r>
            <a:r>
              <a:rPr lang="pl-PL" sz="2800" dirty="0" smtClean="0">
                <a:solidFill>
                  <a:srgbClr val="0070C0"/>
                </a:solidFill>
              </a:rPr>
              <a:t>-055.625 </a:t>
            </a:r>
            <a:r>
              <a:rPr lang="pl-PL" sz="2800" dirty="0" smtClean="0"/>
              <a:t>	Przybrana córka </a:t>
            </a:r>
          </a:p>
          <a:p>
            <a:r>
              <a:rPr lang="pl-PL" sz="2800" dirty="0" smtClean="0"/>
              <a:t>-058.866</a:t>
            </a:r>
            <a:r>
              <a:rPr lang="pl-PL" sz="2800" dirty="0" smtClean="0">
                <a:solidFill>
                  <a:srgbClr val="0070C0"/>
                </a:solidFill>
              </a:rPr>
              <a:t>-055.626 </a:t>
            </a:r>
            <a:r>
              <a:rPr lang="pl-PL" sz="2800" dirty="0" smtClean="0"/>
              <a:t>	Przybrany syn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OPCJA 2 – bardziej jasna i logiczna.</a:t>
            </a:r>
          </a:p>
          <a:p>
            <a:endParaRPr lang="pl-PL" sz="2800" dirty="0" smtClean="0"/>
          </a:p>
          <a:p>
            <a:r>
              <a:rPr lang="pl-PL" sz="2800" dirty="0" smtClean="0"/>
              <a:t>Problem:</a:t>
            </a:r>
          </a:p>
          <a:p>
            <a:r>
              <a:rPr lang="pl-PL" sz="2800" dirty="0" smtClean="0"/>
              <a:t>Sekwencja kobieta/mężczyzna</a:t>
            </a:r>
          </a:p>
          <a:p>
            <a:endParaRPr lang="pl-PL" sz="2800" dirty="0" smtClean="0"/>
          </a:p>
          <a:p>
            <a:r>
              <a:rPr lang="pl-PL" sz="2800" dirty="0" smtClean="0"/>
              <a:t>Logicznym byłoby pokazanie jako pierwszej matki a drugiego ojca z faktu urodzenia. </a:t>
            </a:r>
            <a:br>
              <a:rPr lang="pl-PL" sz="2800" dirty="0" smtClean="0"/>
            </a:br>
            <a:r>
              <a:rPr lang="pl-PL" sz="2800" dirty="0" smtClean="0"/>
              <a:t>Jednak, jeśli chodzi o córki i synów – nie jest to oczywiste…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Wprowadzenia kilku kluczowych pojęć </a:t>
            </a:r>
            <a:br>
              <a:rPr lang="pl-PL" sz="2800" dirty="0" smtClean="0"/>
            </a:br>
            <a:r>
              <a:rPr lang="pl-PL" sz="2800" dirty="0" smtClean="0"/>
              <a:t>w poddziałach pomocniczych i sposobu wyrażania ich w kombinacjach</a:t>
            </a:r>
          </a:p>
          <a:p>
            <a:endParaRPr lang="pl-PL" sz="2800" dirty="0" smtClean="0"/>
          </a:p>
          <a:p>
            <a:r>
              <a:rPr lang="pl-PL" sz="2800" dirty="0" smtClean="0"/>
              <a:t>Uproszczenie notacji wspólnych, podstawowych i najczęściej używanych pojęć, szczególnie jeśli są one </a:t>
            </a:r>
            <a:br>
              <a:rPr lang="pl-PL" sz="2800" dirty="0" smtClean="0"/>
            </a:br>
            <a:r>
              <a:rPr lang="pl-PL" sz="2800" dirty="0" smtClean="0"/>
              <a:t>w podziałach pomocniczych</a:t>
            </a:r>
          </a:p>
          <a:p>
            <a:endParaRPr lang="pl-PL" sz="2800" dirty="0" smtClean="0"/>
          </a:p>
          <a:p>
            <a:r>
              <a:rPr lang="pl-PL" sz="2800" dirty="0" smtClean="0">
                <a:solidFill>
                  <a:srgbClr val="0070C0"/>
                </a:solidFill>
              </a:rPr>
              <a:t>Matka / Ojciec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Obecnie</a:t>
            </a:r>
            <a:r>
              <a:rPr lang="en-US" sz="2800" dirty="0" smtClean="0"/>
              <a:t> </a:t>
            </a:r>
            <a:r>
              <a:rPr lang="en-US" sz="2800" dirty="0" err="1" smtClean="0"/>
              <a:t>pojęci</a:t>
            </a:r>
            <a:r>
              <a:rPr lang="pl-PL" sz="2800" dirty="0"/>
              <a:t>e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matk</a:t>
            </a:r>
            <a:r>
              <a:rPr lang="pl-PL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i="1" dirty="0" err="1" smtClean="0"/>
              <a:t>ojc</a:t>
            </a:r>
            <a:r>
              <a:rPr lang="pl-PL" sz="2800" i="1" dirty="0" err="1" smtClean="0"/>
              <a:t>iec</a:t>
            </a:r>
            <a:r>
              <a:rPr lang="en-US" sz="2800" dirty="0" smtClean="0"/>
              <a:t> </a:t>
            </a:r>
            <a:r>
              <a:rPr lang="en-US" sz="2800" dirty="0" err="1" smtClean="0"/>
              <a:t>wyraż</a:t>
            </a:r>
            <a:r>
              <a:rPr lang="pl-PL" sz="2800" dirty="0" err="1" smtClean="0"/>
              <a:t>ane</a:t>
            </a:r>
            <a:r>
              <a:rPr lang="pl-PL" sz="2800" dirty="0" smtClean="0"/>
              <a:t> jest</a:t>
            </a:r>
            <a:r>
              <a:rPr lang="en-US" sz="2800" dirty="0" smtClean="0"/>
              <a:t> </a:t>
            </a:r>
            <a:r>
              <a:rPr lang="en-US" sz="2800" dirty="0" err="1" smtClean="0"/>
              <a:t>jako</a:t>
            </a:r>
            <a:r>
              <a:rPr lang="en-US" sz="2800" dirty="0" smtClean="0"/>
              <a:t> </a:t>
            </a:r>
            <a:r>
              <a:rPr lang="en-US" sz="2800" dirty="0" err="1" smtClean="0"/>
              <a:t>kombinacja</a:t>
            </a:r>
            <a:r>
              <a:rPr lang="en-US" sz="2800" dirty="0" smtClean="0"/>
              <a:t> </a:t>
            </a:r>
            <a:r>
              <a:rPr lang="en-US" sz="2800" dirty="0" err="1" smtClean="0"/>
              <a:t>rodziców</a:t>
            </a:r>
            <a:r>
              <a:rPr lang="en-US" sz="2800" dirty="0" smtClean="0"/>
              <a:t> </a:t>
            </a:r>
            <a:r>
              <a:rPr lang="pl-PL" sz="2800" dirty="0" smtClean="0"/>
              <a:t>płci</a:t>
            </a:r>
            <a:r>
              <a:rPr lang="en-US" sz="2800" dirty="0" smtClean="0"/>
              <a:t> </a:t>
            </a:r>
            <a:r>
              <a:rPr lang="en-US" sz="2800" dirty="0" err="1" smtClean="0"/>
              <a:t>męskiej</a:t>
            </a:r>
            <a:r>
              <a:rPr lang="en-US" sz="2800" dirty="0" smtClean="0"/>
              <a:t>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żeńskiej</a:t>
            </a:r>
            <a:r>
              <a:rPr lang="en-US" sz="2800" dirty="0" smtClean="0"/>
              <a:t> -055</a:t>
            </a:r>
            <a:r>
              <a:rPr lang="pl-PL" sz="2800" dirty="0" smtClean="0"/>
              <a:t>.</a:t>
            </a:r>
            <a:r>
              <a:rPr lang="en-US" sz="2800" dirty="0" smtClean="0"/>
              <a:t>1 </a:t>
            </a:r>
            <a:r>
              <a:rPr lang="en-US" sz="2800" dirty="0" err="1" smtClean="0"/>
              <a:t>i</a:t>
            </a:r>
            <a:r>
              <a:rPr lang="en-US" sz="2800" dirty="0" smtClean="0"/>
              <a:t> -055</a:t>
            </a:r>
            <a:r>
              <a:rPr lang="pl-PL" sz="2800" dirty="0" smtClean="0"/>
              <a:t>.</a:t>
            </a:r>
            <a:r>
              <a:rPr lang="en-US" sz="2800" dirty="0" smtClean="0"/>
              <a:t>2</a:t>
            </a:r>
            <a:br>
              <a:rPr lang="en-US" sz="2800" dirty="0" smtClean="0"/>
            </a:br>
            <a:endParaRPr lang="pl-PL" sz="2800" dirty="0" smtClean="0"/>
          </a:p>
          <a:p>
            <a:r>
              <a:rPr lang="en-US" sz="2800" dirty="0" smtClean="0"/>
              <a:t>-055.52    </a:t>
            </a:r>
            <a:r>
              <a:rPr lang="pl-PL" sz="2800" dirty="0" smtClean="0"/>
              <a:t>Rodzice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pl-PL" sz="2800" dirty="0" smtClean="0"/>
              <a:t>	</a:t>
            </a:r>
          </a:p>
          <a:p>
            <a:r>
              <a:rPr lang="en-US" sz="2800" dirty="0" smtClean="0"/>
              <a:t>-055.52-058.832 </a:t>
            </a:r>
            <a:r>
              <a:rPr lang="pl-PL" sz="2800" dirty="0" smtClean="0"/>
              <a:t>		</a:t>
            </a:r>
            <a:r>
              <a:rPr lang="en-US" sz="2800" dirty="0" smtClean="0"/>
              <a:t>S</a:t>
            </a:r>
            <a:r>
              <a:rPr lang="pl-PL" sz="2800" dirty="0" err="1" smtClean="0"/>
              <a:t>amotni</a:t>
            </a:r>
            <a:r>
              <a:rPr lang="pl-PL" sz="2800" dirty="0" smtClean="0"/>
              <a:t> rodzice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-055.52-058.832-055.1 </a:t>
            </a:r>
            <a:r>
              <a:rPr lang="pl-PL" sz="2800" dirty="0" smtClean="0"/>
              <a:t>	</a:t>
            </a:r>
            <a:r>
              <a:rPr lang="en-US" sz="2800" dirty="0" smtClean="0"/>
              <a:t>S</a:t>
            </a:r>
            <a:r>
              <a:rPr lang="pl-PL" sz="2800" dirty="0" err="1" smtClean="0"/>
              <a:t>amotni</a:t>
            </a:r>
            <a:r>
              <a:rPr lang="pl-PL" sz="2800" dirty="0" smtClean="0"/>
              <a:t> ojcowie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-055.52-058.832-055.2 </a:t>
            </a:r>
            <a:r>
              <a:rPr lang="pl-PL" sz="2800" dirty="0" smtClean="0"/>
              <a:t>	</a:t>
            </a:r>
            <a:r>
              <a:rPr lang="en-US" sz="2800" dirty="0" smtClean="0"/>
              <a:t>S</a:t>
            </a:r>
            <a:r>
              <a:rPr lang="pl-PL" sz="2800" dirty="0" err="1" smtClean="0"/>
              <a:t>amotne</a:t>
            </a:r>
            <a:r>
              <a:rPr lang="pl-PL" sz="2800" dirty="0" smtClean="0"/>
              <a:t> </a:t>
            </a:r>
            <a:r>
              <a:rPr lang="en-US" sz="2800" dirty="0" smtClean="0"/>
              <a:t>m</a:t>
            </a:r>
            <a:r>
              <a:rPr lang="pl-PL" sz="2800" dirty="0" err="1" smtClean="0"/>
              <a:t>atki</a:t>
            </a:r>
            <a:endParaRPr lang="pl-PL" sz="2800" dirty="0" smtClean="0"/>
          </a:p>
          <a:p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Propozycja:</a:t>
            </a:r>
          </a:p>
          <a:p>
            <a:endParaRPr lang="pl-PL" sz="2800" dirty="0" smtClean="0"/>
          </a:p>
          <a:p>
            <a:r>
              <a:rPr lang="en-US" sz="2800" dirty="0" smtClean="0"/>
              <a:t>-055.52    </a:t>
            </a:r>
            <a:r>
              <a:rPr lang="pl-PL" sz="2800" dirty="0" smtClean="0"/>
              <a:t>Rodzice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           </a:t>
            </a:r>
            <a:endParaRPr lang="pl-PL" sz="2800" dirty="0" smtClean="0"/>
          </a:p>
          <a:p>
            <a:r>
              <a:rPr lang="en-US" sz="2800" dirty="0" smtClean="0"/>
              <a:t>-055.52-</a:t>
            </a:r>
            <a:r>
              <a:rPr lang="en-US" sz="2800" u="sng" dirty="0" smtClean="0"/>
              <a:t>058.832</a:t>
            </a:r>
            <a:r>
              <a:rPr lang="en-US" sz="2800" dirty="0" smtClean="0"/>
              <a:t> </a:t>
            </a:r>
            <a:r>
              <a:rPr lang="pl-PL" sz="2800" dirty="0" smtClean="0"/>
              <a:t>	</a:t>
            </a:r>
            <a:r>
              <a:rPr lang="en-US" sz="2800" dirty="0" smtClean="0"/>
              <a:t>S</a:t>
            </a:r>
            <a:r>
              <a:rPr lang="pl-PL" sz="2800" dirty="0" err="1" smtClean="0"/>
              <a:t>amotni</a:t>
            </a:r>
            <a:r>
              <a:rPr lang="pl-PL" sz="2800" dirty="0" smtClean="0"/>
              <a:t> rodzice</a:t>
            </a:r>
            <a:r>
              <a:rPr lang="en-US" sz="2800" dirty="0" smtClean="0"/>
              <a:t>      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70C0"/>
                </a:solidFill>
              </a:rPr>
              <a:t>-055.52</a:t>
            </a:r>
            <a:r>
              <a:rPr lang="pl-PL" sz="2800" u="sng" dirty="0" smtClean="0">
                <a:solidFill>
                  <a:srgbClr val="0070C0"/>
                </a:solidFill>
              </a:rPr>
              <a:t>1</a:t>
            </a:r>
            <a:r>
              <a:rPr lang="pl-PL" sz="2800" dirty="0" smtClean="0">
                <a:solidFill>
                  <a:srgbClr val="0070C0"/>
                </a:solidFill>
              </a:rPr>
              <a:t>			</a:t>
            </a:r>
            <a:r>
              <a:rPr lang="en-US" sz="2800" dirty="0" smtClean="0"/>
              <a:t>M</a:t>
            </a:r>
            <a:r>
              <a:rPr lang="pl-PL" sz="2800" dirty="0" err="1" smtClean="0"/>
              <a:t>atka</a:t>
            </a:r>
            <a:r>
              <a:rPr lang="en-US" sz="2800" dirty="0" smtClean="0"/>
              <a:t> </a:t>
            </a:r>
            <a:r>
              <a:rPr lang="en-US" sz="2800" dirty="0" smtClean="0">
                <a:solidFill>
                  <a:srgbClr val="0070C0"/>
                </a:solidFill>
              </a:rPr>
              <a:t>        </a:t>
            </a:r>
            <a:r>
              <a:rPr lang="pl-PL" sz="2800" dirty="0" smtClean="0">
                <a:solidFill>
                  <a:srgbClr val="0070C0"/>
                </a:solidFill>
              </a:rPr>
              <a:t>(1)</a:t>
            </a:r>
            <a:r>
              <a:rPr lang="en-US" sz="2800" dirty="0" smtClean="0">
                <a:solidFill>
                  <a:srgbClr val="0070C0"/>
                </a:solidFill>
              </a:rPr>
              <a:t>     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-055.52</a:t>
            </a:r>
            <a:r>
              <a:rPr lang="en-US" sz="2800" u="sng" dirty="0" smtClean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     </a:t>
            </a:r>
            <a:r>
              <a:rPr lang="pl-PL" sz="2800" dirty="0" smtClean="0">
                <a:solidFill>
                  <a:srgbClr val="0070C0"/>
                </a:solidFill>
              </a:rPr>
              <a:t>		</a:t>
            </a:r>
            <a:r>
              <a:rPr lang="pl-PL" sz="2800" dirty="0" smtClean="0"/>
              <a:t>Ojciec</a:t>
            </a:r>
            <a:r>
              <a:rPr lang="pl-PL" sz="2800" dirty="0" smtClean="0">
                <a:solidFill>
                  <a:srgbClr val="0070C0"/>
                </a:solidFill>
              </a:rPr>
              <a:t>	(2)</a:t>
            </a:r>
          </a:p>
          <a:p>
            <a:endParaRPr lang="pl-PL" sz="2800" dirty="0" smtClean="0">
              <a:solidFill>
                <a:srgbClr val="C00000"/>
              </a:solidFill>
            </a:endParaRPr>
          </a:p>
          <a:p>
            <a:r>
              <a:rPr lang="pl-PL" sz="2800" b="1" dirty="0" smtClean="0"/>
              <a:t>Matka wymieniona jako pierwsza!!!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-055.52 Rodzice</a:t>
            </a:r>
          </a:p>
          <a:p>
            <a:r>
              <a:rPr lang="pl-PL" sz="2800" dirty="0" smtClean="0"/>
              <a:t>-055.52-058.832 Samotni rodzice</a:t>
            </a:r>
          </a:p>
          <a:p>
            <a:endParaRPr lang="pl-PL" sz="2800" dirty="0" smtClean="0"/>
          </a:p>
          <a:p>
            <a:r>
              <a:rPr lang="pl-PL" sz="2800" dirty="0" smtClean="0"/>
              <a:t>-055.521 Matka</a:t>
            </a:r>
          </a:p>
          <a:p>
            <a:pPr>
              <a:buNone/>
            </a:pPr>
            <a:r>
              <a:rPr lang="pl-PL" sz="2800" dirty="0" smtClean="0"/>
              <a:t>	</a:t>
            </a:r>
            <a:r>
              <a:rPr lang="pl-PL" sz="2800" dirty="0" smtClean="0">
                <a:solidFill>
                  <a:srgbClr val="0070C0"/>
                </a:solidFill>
              </a:rPr>
              <a:t>-055.521-058.832 	</a:t>
            </a:r>
            <a:r>
              <a:rPr lang="pl-PL" sz="2800" dirty="0" smtClean="0"/>
              <a:t>Samotna matka</a:t>
            </a:r>
          </a:p>
          <a:p>
            <a:pPr>
              <a:buNone/>
            </a:pPr>
            <a:endParaRPr lang="pl-PL" sz="2800" dirty="0" smtClean="0">
              <a:solidFill>
                <a:srgbClr val="C00000"/>
              </a:solidFill>
            </a:endParaRPr>
          </a:p>
          <a:p>
            <a:r>
              <a:rPr lang="pl-PL" sz="2800" dirty="0" smtClean="0"/>
              <a:t>-055.522 Ojciec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-055.522-058.832 	</a:t>
            </a:r>
            <a:r>
              <a:rPr lang="pl-PL" sz="2800" dirty="0" smtClean="0"/>
              <a:t>Samotny ojciec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Cel:</a:t>
            </a:r>
          </a:p>
          <a:p>
            <a:r>
              <a:rPr lang="pl-PL" sz="2800" dirty="0" smtClean="0"/>
              <a:t>Poprawa wyszukiwania i indeksowania elementów</a:t>
            </a:r>
          </a:p>
          <a:p>
            <a:endParaRPr lang="pl-PL" sz="2800" dirty="0" smtClean="0"/>
          </a:p>
          <a:p>
            <a:r>
              <a:rPr lang="pl-PL" sz="2800" dirty="0" smtClean="0"/>
              <a:t>Ale:</a:t>
            </a:r>
          </a:p>
          <a:p>
            <a:r>
              <a:rPr lang="pl-PL" sz="2800" dirty="0" smtClean="0"/>
              <a:t>Jedynie jeśli zapewni to spójność wyszukiwania i indeksowania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endParaRPr lang="pl-PL" sz="2800" dirty="0" smtClean="0"/>
          </a:p>
          <a:p>
            <a:endParaRPr lang="pl-PL" sz="2800" dirty="0" smtClean="0"/>
          </a:p>
          <a:p>
            <a:r>
              <a:rPr lang="pl-PL" sz="2800" dirty="0" smtClean="0"/>
              <a:t>Im prościej, tym lepiej!</a:t>
            </a:r>
          </a:p>
          <a:p>
            <a:endParaRPr lang="pl-PL" sz="2800" dirty="0" smtClean="0"/>
          </a:p>
          <a:p>
            <a:r>
              <a:rPr lang="pl-PL" sz="2800" dirty="0" smtClean="0"/>
              <a:t>Ale… </a:t>
            </a:r>
          </a:p>
          <a:p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Uproszczony zapis = wyszukiwanie bardziej skomplikowane, np.:</a:t>
            </a:r>
          </a:p>
          <a:p>
            <a:endParaRPr lang="pl-PL" sz="2000" dirty="0" smtClean="0"/>
          </a:p>
          <a:p>
            <a:r>
              <a:rPr lang="pl-PL" sz="2800" dirty="0" smtClean="0"/>
              <a:t>-058.854 		Przybrani rodzice</a:t>
            </a:r>
          </a:p>
          <a:p>
            <a:r>
              <a:rPr lang="pl-PL" sz="2800" dirty="0" smtClean="0"/>
              <a:t>-058.854-</a:t>
            </a:r>
            <a:r>
              <a:rPr lang="pl-PL" sz="2800" u="sng" dirty="0" smtClean="0"/>
              <a:t>055.1</a:t>
            </a:r>
            <a:r>
              <a:rPr lang="pl-PL" sz="2800" dirty="0" smtClean="0"/>
              <a:t> 	Ojczym	</a:t>
            </a:r>
          </a:p>
          <a:p>
            <a:r>
              <a:rPr lang="pl-PL" sz="2800" dirty="0" smtClean="0"/>
              <a:t>-058.854-</a:t>
            </a:r>
            <a:r>
              <a:rPr lang="pl-PL" sz="2800" u="sng" dirty="0" smtClean="0"/>
              <a:t>055.2 </a:t>
            </a:r>
            <a:r>
              <a:rPr lang="pl-PL" sz="2800" dirty="0" smtClean="0"/>
              <a:t>	Macocha</a:t>
            </a:r>
          </a:p>
          <a:p>
            <a:endParaRPr lang="pl-PL" sz="2000" dirty="0" smtClean="0"/>
          </a:p>
          <a:p>
            <a:r>
              <a:rPr lang="pl-PL" sz="2800" dirty="0" err="1" smtClean="0"/>
              <a:t>Wg</a:t>
            </a:r>
            <a:r>
              <a:rPr lang="pl-PL" sz="2800" dirty="0" smtClean="0"/>
              <a:t>. propozycji: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-058.854.</a:t>
            </a:r>
            <a:r>
              <a:rPr lang="pl-PL" sz="2800" u="sng" dirty="0" smtClean="0">
                <a:solidFill>
                  <a:srgbClr val="0070C0"/>
                </a:solidFill>
              </a:rPr>
              <a:t>1 </a:t>
            </a:r>
            <a:r>
              <a:rPr lang="pl-PL" sz="2800" dirty="0" smtClean="0">
                <a:solidFill>
                  <a:srgbClr val="0070C0"/>
                </a:solidFill>
              </a:rPr>
              <a:t>		</a:t>
            </a:r>
            <a:r>
              <a:rPr lang="pl-PL" sz="2800" dirty="0" smtClean="0"/>
              <a:t>Macocha</a:t>
            </a:r>
            <a:r>
              <a:rPr lang="pl-PL" sz="2800" dirty="0" smtClean="0">
                <a:solidFill>
                  <a:srgbClr val="0070C0"/>
                </a:solidFill>
              </a:rPr>
              <a:t>	(1)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-058.854.</a:t>
            </a:r>
            <a:r>
              <a:rPr lang="pl-PL" sz="2800" u="sng" dirty="0" smtClean="0">
                <a:solidFill>
                  <a:srgbClr val="0070C0"/>
                </a:solidFill>
              </a:rPr>
              <a:t>2 </a:t>
            </a:r>
            <a:r>
              <a:rPr lang="pl-PL" sz="2800" dirty="0" smtClean="0">
                <a:solidFill>
                  <a:srgbClr val="0070C0"/>
                </a:solidFill>
              </a:rPr>
              <a:t>		</a:t>
            </a:r>
            <a:r>
              <a:rPr lang="pl-PL" sz="2800" dirty="0" smtClean="0"/>
              <a:t>Ojczym</a:t>
            </a:r>
            <a:r>
              <a:rPr lang="pl-PL" sz="2800" dirty="0" smtClean="0">
                <a:solidFill>
                  <a:srgbClr val="0070C0"/>
                </a:solidFill>
              </a:rPr>
              <a:t>	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-055.1/-055.2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r>
              <a:rPr lang="pl-PL" sz="2800" dirty="0" smtClean="0"/>
              <a:t>OPCJA 1 </a:t>
            </a:r>
          </a:p>
          <a:p>
            <a:endParaRPr lang="pl-PL" sz="2800" dirty="0" smtClean="0"/>
          </a:p>
          <a:p>
            <a:r>
              <a:rPr lang="pl-PL" sz="2800" dirty="0" smtClean="0"/>
              <a:t>Wprowadzenie tylko kilku podstawowych warunków - matka, ojciec, córka, syn, siostrzenica, bratanek i kombinacji mechanicznych dla dziadków i wnuków </a:t>
            </a:r>
            <a:br>
              <a:rPr lang="pl-PL" sz="2800" dirty="0" smtClean="0"/>
            </a:br>
            <a:r>
              <a:rPr lang="pl-PL" sz="2800" dirty="0" smtClean="0"/>
              <a:t>i relacji </a:t>
            </a:r>
            <a:r>
              <a:rPr lang="pl-PL" sz="2800" dirty="0" err="1" smtClean="0"/>
              <a:t>pararodzinnych</a:t>
            </a:r>
            <a:r>
              <a:rPr lang="pl-PL" sz="2800" dirty="0" smtClean="0"/>
              <a:t> 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347</TotalTime>
  <Words>217</Words>
  <Application>Microsoft Office PowerPoint</Application>
  <PresentationFormat>Pokaz na ekranie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Przesilenie</vt:lpstr>
      <vt:lpstr>Poddziały wspólne z kreską  -05 Osoby Propozycje zmian z Konsorcjum UKD </vt:lpstr>
      <vt:lpstr>-055.1/-055.2</vt:lpstr>
      <vt:lpstr>-055.1/-055.2</vt:lpstr>
      <vt:lpstr>-055.1/-055.2</vt:lpstr>
      <vt:lpstr>-055.1/-055.2</vt:lpstr>
      <vt:lpstr>-055.1/-055.2</vt:lpstr>
      <vt:lpstr>-055.1/-055.2</vt:lpstr>
      <vt:lpstr>-055.1/-055.2</vt:lpstr>
      <vt:lpstr>-055.1/-055.2</vt:lpstr>
      <vt:lpstr>-055.1/-055.2</vt:lpstr>
      <vt:lpstr>OPCJA 1</vt:lpstr>
      <vt:lpstr>OPCJA 2</vt:lpstr>
      <vt:lpstr>OPCJA 1</vt:lpstr>
      <vt:lpstr>OPCJA 1</vt:lpstr>
      <vt:lpstr>OPCJA 2</vt:lpstr>
      <vt:lpstr>OPCJA 1 = OPCJA 2</vt:lpstr>
      <vt:lpstr>OPCJA 1 = OPCJA 2</vt:lpstr>
      <vt:lpstr>-055.1/-055.2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Poddziały wspólne osób -055.1 i 055.2 Projekt zmiany zapisu w przypadku połączeń</dc:title>
  <dc:creator>Ania</dc:creator>
  <cp:lastModifiedBy>Jolanta Hys</cp:lastModifiedBy>
  <cp:revision>51</cp:revision>
  <dcterms:created xsi:type="dcterms:W3CDTF">2013-11-30T23:50:28Z</dcterms:created>
  <dcterms:modified xsi:type="dcterms:W3CDTF">2013-12-17T14:05:48Z</dcterms:modified>
</cp:coreProperties>
</file>