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2" r:id="rId1"/>
  </p:sldMasterIdLst>
  <p:sldIdLst>
    <p:sldId id="256" r:id="rId2"/>
    <p:sldId id="257" r:id="rId3"/>
    <p:sldId id="272" r:id="rId4"/>
    <p:sldId id="273" r:id="rId5"/>
    <p:sldId id="258" r:id="rId6"/>
    <p:sldId id="259" r:id="rId7"/>
    <p:sldId id="265" r:id="rId8"/>
    <p:sldId id="267" r:id="rId9"/>
    <p:sldId id="274" r:id="rId10"/>
    <p:sldId id="261" r:id="rId11"/>
    <p:sldId id="262" r:id="rId12"/>
    <p:sldId id="266" r:id="rId13"/>
    <p:sldId id="264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EC378B61-BDCD-4BBA-BC15-6924927C71BC}" type="datetimeFigureOut">
              <a:rPr lang="pl-PL" smtClean="0"/>
              <a:t>2014-10-24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D4768A33-A7AE-4C9E-A6E6-4230E3599D0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3" r:id="rId1"/>
    <p:sldLayoutId id="2147484634" r:id="rId2"/>
    <p:sldLayoutId id="2147484635" r:id="rId3"/>
    <p:sldLayoutId id="2147484636" r:id="rId4"/>
    <p:sldLayoutId id="2147484637" r:id="rId5"/>
    <p:sldLayoutId id="2147484638" r:id="rId6"/>
    <p:sldLayoutId id="2147484639" r:id="rId7"/>
    <p:sldLayoutId id="2147484640" r:id="rId8"/>
    <p:sldLayoutId id="2147484641" r:id="rId9"/>
    <p:sldLayoutId id="2147484642" r:id="rId10"/>
    <p:sldLayoutId id="214748464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Spotkanie tłumaczy</a:t>
            </a:r>
          </a:p>
          <a:p>
            <a:r>
              <a:rPr lang="pl-PL" dirty="0" smtClean="0"/>
              <a:t>Warszawa, 30 września 2014 </a:t>
            </a:r>
            <a:r>
              <a:rPr lang="pl-PL" smtClean="0"/>
              <a:t>r</a:t>
            </a:r>
            <a:r>
              <a:rPr lang="pl-PL" smtClean="0"/>
              <a:t>.,</a:t>
            </a:r>
          </a:p>
          <a:p>
            <a:endParaRPr lang="pl-PL" dirty="0" smtClean="0"/>
          </a:p>
          <a:p>
            <a:r>
              <a:rPr lang="pl-PL" i="1" dirty="0" smtClean="0"/>
              <a:t>Anna </a:t>
            </a:r>
            <a:r>
              <a:rPr lang="pl-PL" i="1" dirty="0" err="1" smtClean="0"/>
              <a:t>Marsula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UDC MRF translator – problemy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Działy 58,59, 633/635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6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angielski i łaciński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0" indent="176213">
              <a:buNone/>
            </a:pPr>
            <a:r>
              <a:rPr lang="pl-PL" b="1" dirty="0" smtClean="0"/>
              <a:t>633.491</a:t>
            </a:r>
            <a:r>
              <a:rPr lang="pl-PL" dirty="0" smtClean="0"/>
              <a:t> </a:t>
            </a:r>
            <a:r>
              <a:rPr lang="pl-PL" dirty="0" err="1" smtClean="0"/>
              <a:t>Potato</a:t>
            </a:r>
            <a:r>
              <a:rPr lang="pl-PL" dirty="0" smtClean="0"/>
              <a:t> (</a:t>
            </a:r>
            <a:r>
              <a:rPr lang="pl-PL" dirty="0" err="1" smtClean="0"/>
              <a:t>Solanum</a:t>
            </a:r>
            <a:r>
              <a:rPr lang="pl-PL" dirty="0" smtClean="0"/>
              <a:t> </a:t>
            </a:r>
            <a:r>
              <a:rPr lang="pl-PL" dirty="0" err="1" smtClean="0"/>
              <a:t>tuberosum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pPr marL="0" indent="176213">
              <a:buNone/>
            </a:pPr>
            <a:r>
              <a:rPr lang="pl-PL" dirty="0" smtClean="0"/>
              <a:t>Tablice pełne:</a:t>
            </a:r>
          </a:p>
          <a:p>
            <a:pPr marL="0" indent="176213">
              <a:buNone/>
            </a:pPr>
            <a:r>
              <a:rPr lang="pl-PL" b="1" dirty="0" smtClean="0"/>
              <a:t>633.491</a:t>
            </a:r>
            <a:r>
              <a:rPr lang="pl-PL" dirty="0" smtClean="0"/>
              <a:t> </a:t>
            </a:r>
            <a:r>
              <a:rPr lang="pl-PL" dirty="0" err="1" smtClean="0"/>
              <a:t>Solanum</a:t>
            </a:r>
            <a:r>
              <a:rPr lang="pl-PL" dirty="0" smtClean="0"/>
              <a:t> </a:t>
            </a:r>
            <a:r>
              <a:rPr lang="pl-PL" dirty="0" err="1" smtClean="0"/>
              <a:t>tuberosum</a:t>
            </a:r>
            <a:r>
              <a:rPr lang="pl-PL" dirty="0" smtClean="0"/>
              <a:t>. Ziemniak</a:t>
            </a:r>
          </a:p>
          <a:p>
            <a:endParaRPr lang="pl-PL" dirty="0"/>
          </a:p>
          <a:p>
            <a:pPr mar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</a:p>
          <a:p>
            <a:pPr marL="0" indent="176213">
              <a:buNone/>
            </a:pPr>
            <a:r>
              <a:rPr lang="pl-PL" b="1" dirty="0" smtClean="0"/>
              <a:t>633.491</a:t>
            </a:r>
            <a:r>
              <a:rPr lang="pl-PL" dirty="0" smtClean="0"/>
              <a:t> Psianka ziemniak, ziemniak, kartofel (</a:t>
            </a:r>
            <a:r>
              <a:rPr lang="pl-PL" dirty="0" err="1" smtClean="0"/>
              <a:t>Solanum</a:t>
            </a:r>
            <a:r>
              <a:rPr lang="pl-PL" dirty="0" smtClean="0"/>
              <a:t> </a:t>
            </a:r>
            <a:r>
              <a:rPr lang="pl-PL" dirty="0" err="1" smtClean="0"/>
              <a:t>tuberosum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29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angielski i łaciński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0" indent="176213">
              <a:buNone/>
            </a:pPr>
            <a:r>
              <a:rPr lang="pl-PL" b="1" dirty="0" smtClean="0"/>
              <a:t>634.25</a:t>
            </a:r>
            <a:r>
              <a:rPr lang="pl-PL" dirty="0"/>
              <a:t> </a:t>
            </a:r>
            <a:r>
              <a:rPr lang="pl-PL" dirty="0" err="1" smtClean="0"/>
              <a:t>Peaches</a:t>
            </a:r>
            <a:r>
              <a:rPr lang="pl-PL" dirty="0" smtClean="0"/>
              <a:t>. </a:t>
            </a:r>
            <a:r>
              <a:rPr lang="pl-PL" dirty="0" err="1" smtClean="0"/>
              <a:t>Prunus</a:t>
            </a:r>
            <a:r>
              <a:rPr lang="pl-PL" dirty="0" smtClean="0"/>
              <a:t> </a:t>
            </a:r>
            <a:r>
              <a:rPr lang="pl-PL" dirty="0" err="1" smtClean="0"/>
              <a:t>persica</a:t>
            </a:r>
            <a:endParaRPr lang="pl-PL" dirty="0" smtClean="0"/>
          </a:p>
          <a:p>
            <a:endParaRPr lang="pl-PL" dirty="0"/>
          </a:p>
          <a:p>
            <a:pPr marL="0" indent="176213">
              <a:buNone/>
            </a:pPr>
            <a:r>
              <a:rPr lang="pl-PL" dirty="0" smtClean="0"/>
              <a:t>Tablice pełne:</a:t>
            </a:r>
          </a:p>
          <a:p>
            <a:pPr marL="0" indent="176213">
              <a:buNone/>
            </a:pPr>
            <a:r>
              <a:rPr lang="pl-PL" b="1" dirty="0" smtClean="0"/>
              <a:t>634.25</a:t>
            </a:r>
            <a:r>
              <a:rPr lang="pl-PL" dirty="0" smtClean="0"/>
              <a:t> P. </a:t>
            </a:r>
            <a:r>
              <a:rPr lang="pl-PL" dirty="0" err="1" smtClean="0"/>
              <a:t>persica</a:t>
            </a:r>
            <a:r>
              <a:rPr lang="pl-PL" dirty="0" smtClean="0"/>
              <a:t>. Brzoskwinia</a:t>
            </a:r>
          </a:p>
          <a:p>
            <a:endParaRPr lang="pl-PL" dirty="0"/>
          </a:p>
          <a:p>
            <a:pPr mar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</a:p>
          <a:p>
            <a:pPr marL="0" indent="176213">
              <a:buNone/>
            </a:pPr>
            <a:r>
              <a:rPr lang="pl-PL" b="1" dirty="0" smtClean="0"/>
              <a:t>634.25</a:t>
            </a:r>
            <a:r>
              <a:rPr lang="pl-PL" b="1" dirty="0"/>
              <a:t> </a:t>
            </a:r>
            <a:r>
              <a:rPr lang="pl-PL" dirty="0" smtClean="0"/>
              <a:t>Brzoskwinie (</a:t>
            </a:r>
            <a:r>
              <a:rPr lang="pl-PL" dirty="0" err="1" smtClean="0"/>
              <a:t>Prunus</a:t>
            </a:r>
            <a:r>
              <a:rPr lang="pl-PL" dirty="0" smtClean="0"/>
              <a:t> </a:t>
            </a:r>
            <a:r>
              <a:rPr lang="pl-PL" dirty="0" err="1" smtClean="0"/>
              <a:t>persica</a:t>
            </a:r>
            <a:r>
              <a:rPr lang="pl-PL" dirty="0" smtClean="0"/>
              <a:t>)</a:t>
            </a:r>
          </a:p>
          <a:p>
            <a:pPr marL="0" indent="176213">
              <a:buNone/>
            </a:pPr>
            <a:endParaRPr lang="pl-PL" dirty="0"/>
          </a:p>
          <a:p>
            <a:pPr marL="0" indent="176213">
              <a:buNone/>
            </a:pPr>
            <a:r>
              <a:rPr lang="pl-PL" dirty="0" smtClean="0"/>
              <a:t>Czy jak MRF:</a:t>
            </a:r>
          </a:p>
          <a:p>
            <a:pPr marL="0" indent="176213">
              <a:buNone/>
            </a:pPr>
            <a:r>
              <a:rPr lang="pl-PL" b="1" dirty="0"/>
              <a:t>634.25 </a:t>
            </a:r>
            <a:r>
              <a:rPr lang="pl-PL" dirty="0" smtClean="0"/>
              <a:t>Brzoskwinie. </a:t>
            </a:r>
            <a:r>
              <a:rPr lang="pl-PL" dirty="0" err="1" smtClean="0"/>
              <a:t>Prunus</a:t>
            </a:r>
            <a:r>
              <a:rPr lang="pl-PL" dirty="0" smtClean="0"/>
              <a:t> </a:t>
            </a:r>
            <a:r>
              <a:rPr lang="pl-PL" dirty="0" err="1" smtClean="0"/>
              <a:t>persica</a:t>
            </a:r>
            <a:endParaRPr lang="pl-PL" dirty="0"/>
          </a:p>
          <a:p>
            <a:pPr marL="0" indent="176213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84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Różne sposoby </a:t>
            </a:r>
            <a:r>
              <a:rPr lang="pl-PL" dirty="0" smtClean="0"/>
              <a:t>zapisu: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176213">
              <a:buNone/>
            </a:pPr>
            <a:r>
              <a:rPr lang="pl-PL" b="1" dirty="0" smtClean="0"/>
              <a:t>634.392</a:t>
            </a:r>
            <a:r>
              <a:rPr lang="pl-PL" dirty="0"/>
              <a:t>  </a:t>
            </a:r>
            <a:r>
              <a:rPr lang="pl-PL" dirty="0" err="1" smtClean="0"/>
              <a:t>Breadfruit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Artocarpus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communis</a:t>
            </a:r>
            <a:r>
              <a:rPr lang="pl-PL" dirty="0" smtClean="0">
                <a:solidFill>
                  <a:srgbClr val="FF0000"/>
                </a:solidFill>
              </a:rPr>
              <a:t>)</a:t>
            </a:r>
          </a:p>
          <a:p>
            <a:pPr marL="0" indent="176213">
              <a:buNone/>
            </a:pPr>
            <a:r>
              <a:rPr lang="pl-PL" dirty="0" smtClean="0"/>
              <a:t>Tablice pełne:</a:t>
            </a:r>
          </a:p>
          <a:p>
            <a:pPr marL="0" indent="176213">
              <a:buNone/>
            </a:pPr>
            <a:r>
              <a:rPr lang="pl-PL" b="1" dirty="0" smtClean="0"/>
              <a:t>634.392</a:t>
            </a:r>
            <a:r>
              <a:rPr lang="pl-PL" dirty="0" smtClean="0"/>
              <a:t>  </a:t>
            </a:r>
            <a:r>
              <a:rPr lang="pl-PL" dirty="0" err="1" smtClean="0"/>
              <a:t>Artocarpus</a:t>
            </a:r>
            <a:r>
              <a:rPr lang="pl-PL" dirty="0" smtClean="0"/>
              <a:t> </a:t>
            </a:r>
            <a:r>
              <a:rPr lang="pl-PL" dirty="0" err="1" smtClean="0"/>
              <a:t>communis</a:t>
            </a:r>
            <a:r>
              <a:rPr lang="pl-PL" dirty="0" smtClean="0"/>
              <a:t>. Chlebowiec właściwy </a:t>
            </a:r>
          </a:p>
          <a:p>
            <a:pPr mar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</a:p>
          <a:p>
            <a:pPr marL="0" indent="176213">
              <a:buNone/>
            </a:pPr>
            <a:r>
              <a:rPr lang="pl-PL" b="1" dirty="0" smtClean="0"/>
              <a:t>634.392</a:t>
            </a:r>
            <a:r>
              <a:rPr lang="pl-PL" dirty="0" smtClean="0"/>
              <a:t>  Chlebowiec właściwy (</a:t>
            </a:r>
            <a:r>
              <a:rPr lang="pl-PL" dirty="0" err="1" smtClean="0"/>
              <a:t>Artocarpus</a:t>
            </a:r>
            <a:r>
              <a:rPr lang="pl-PL" dirty="0" smtClean="0"/>
              <a:t> </a:t>
            </a:r>
            <a:r>
              <a:rPr lang="pl-PL" dirty="0" err="1" smtClean="0"/>
              <a:t>communis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pPr marL="0" indent="176213">
              <a:buNone/>
            </a:pPr>
            <a:r>
              <a:rPr lang="pl-PL" b="1" dirty="0" smtClean="0"/>
              <a:t>634.393</a:t>
            </a:r>
            <a:r>
              <a:rPr lang="pl-PL" b="1" dirty="0"/>
              <a:t>  </a:t>
            </a:r>
            <a:r>
              <a:rPr lang="pl-PL" b="1" dirty="0" err="1" smtClean="0"/>
              <a:t>Jackfruit</a:t>
            </a:r>
            <a:r>
              <a:rPr lang="pl-PL" b="1" dirty="0" smtClean="0"/>
              <a:t>. </a:t>
            </a:r>
            <a:r>
              <a:rPr lang="pl-PL" dirty="0" err="1">
                <a:solidFill>
                  <a:srgbClr val="FF0000"/>
                </a:solidFill>
              </a:rPr>
              <a:t>Artocarpus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heterophylla</a:t>
            </a:r>
            <a:endParaRPr lang="pl-PL" dirty="0" smtClean="0">
              <a:solidFill>
                <a:srgbClr val="FF0000"/>
              </a:solidFill>
            </a:endParaRPr>
          </a:p>
          <a:p>
            <a:pPr marL="0" indent="176213">
              <a:buNone/>
            </a:pPr>
            <a:r>
              <a:rPr lang="pl-PL" dirty="0" smtClean="0">
                <a:solidFill>
                  <a:schemeClr val="tx1"/>
                </a:solidFill>
              </a:rPr>
              <a:t>Tablice pełne:</a:t>
            </a:r>
          </a:p>
          <a:p>
            <a:pPr marL="0" indent="176213">
              <a:buNone/>
            </a:pPr>
            <a:r>
              <a:rPr lang="pl-PL" b="1" dirty="0"/>
              <a:t>634.393  </a:t>
            </a:r>
            <a:r>
              <a:rPr lang="pl-PL" dirty="0" smtClean="0">
                <a:solidFill>
                  <a:srgbClr val="FF0000"/>
                </a:solidFill>
              </a:rPr>
              <a:t>A. </a:t>
            </a:r>
            <a:r>
              <a:rPr lang="pl-PL" dirty="0" err="1" smtClean="0">
                <a:solidFill>
                  <a:srgbClr val="FF0000"/>
                </a:solidFill>
              </a:rPr>
              <a:t>heterophylla</a:t>
            </a:r>
            <a:r>
              <a:rPr lang="pl-PL" dirty="0" smtClean="0">
                <a:solidFill>
                  <a:srgbClr val="FF0000"/>
                </a:solidFill>
              </a:rPr>
              <a:t> Lam. </a:t>
            </a:r>
            <a:r>
              <a:rPr lang="pl-PL" b="1" dirty="0" smtClean="0">
                <a:solidFill>
                  <a:schemeClr val="tx1"/>
                </a:solidFill>
              </a:rPr>
              <a:t>…</a:t>
            </a:r>
          </a:p>
          <a:p>
            <a:pPr mar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  <a:endParaRPr lang="pl-PL" b="1" dirty="0">
              <a:solidFill>
                <a:srgbClr val="00B050"/>
              </a:solidFill>
            </a:endParaRPr>
          </a:p>
          <a:p>
            <a:pPr marL="0" indent="176213">
              <a:buNone/>
            </a:pPr>
            <a:r>
              <a:rPr lang="pl-PL" b="1" dirty="0" smtClean="0"/>
              <a:t>634.393</a:t>
            </a:r>
            <a:r>
              <a:rPr lang="pl-PL" b="1" dirty="0"/>
              <a:t>  Chlebowiec różnolistny. 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Artocarpus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heterophylla</a:t>
            </a:r>
            <a:r>
              <a:rPr lang="pl-PL" dirty="0" smtClean="0">
                <a:solidFill>
                  <a:srgbClr val="FF0000"/>
                </a:solidFill>
              </a:rPr>
              <a:t>)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8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Co robić w przypadku, gdy termin posiada kilka odpowiedników </a:t>
            </a:r>
            <a:br>
              <a:rPr lang="pl-PL" dirty="0" smtClean="0"/>
            </a:br>
            <a:r>
              <a:rPr lang="pl-PL" dirty="0" smtClean="0"/>
              <a:t>w języku polskim?</a:t>
            </a:r>
          </a:p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odawać wszystkie, np.:</a:t>
            </a:r>
          </a:p>
          <a:p>
            <a:pPr marL="176213" indent="0">
              <a:buNone/>
            </a:pPr>
            <a:r>
              <a:rPr lang="pl-PL" b="1" dirty="0" smtClean="0"/>
              <a:t>634.37</a:t>
            </a:r>
            <a:r>
              <a:rPr lang="pl-PL" dirty="0"/>
              <a:t>  Figowiec pospolity, figa pospolita, drzewo figowe (</a:t>
            </a:r>
            <a:r>
              <a:rPr lang="pl-PL" dirty="0" err="1"/>
              <a:t>Ficus</a:t>
            </a:r>
            <a:r>
              <a:rPr lang="pl-PL" dirty="0"/>
              <a:t> </a:t>
            </a:r>
            <a:r>
              <a:rPr lang="pl-PL" dirty="0" err="1"/>
              <a:t>carica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r>
              <a:rPr lang="pl-PL" dirty="0" smtClean="0"/>
              <a:t>Czy tylko słownikową/obowiązującą, np.:</a:t>
            </a:r>
          </a:p>
          <a:p>
            <a:pPr marL="0" indent="176213">
              <a:buNone/>
            </a:pPr>
            <a:r>
              <a:rPr lang="pl-PL" b="1" dirty="0" smtClean="0"/>
              <a:t>634.37</a:t>
            </a:r>
            <a:r>
              <a:rPr lang="pl-PL" dirty="0"/>
              <a:t>  Figowiec </a:t>
            </a:r>
            <a:r>
              <a:rPr lang="pl-PL" dirty="0" smtClean="0"/>
              <a:t>pospolity (</a:t>
            </a:r>
            <a:r>
              <a:rPr lang="pl-PL" dirty="0" err="1"/>
              <a:t>Ficus</a:t>
            </a:r>
            <a:r>
              <a:rPr lang="pl-PL" dirty="0"/>
              <a:t> </a:t>
            </a:r>
            <a:r>
              <a:rPr lang="pl-PL" dirty="0" err="1"/>
              <a:t>carica</a:t>
            </a:r>
            <a:r>
              <a:rPr lang="pl-PL" dirty="0"/>
              <a:t>)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165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Kolejność zapisu: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pl-PL" b="1" dirty="0" smtClean="0"/>
          </a:p>
          <a:p>
            <a:pPr marL="0" indent="176213">
              <a:buNone/>
            </a:pPr>
            <a:r>
              <a:rPr lang="pl-PL" b="1" dirty="0" smtClean="0"/>
              <a:t>593.12 </a:t>
            </a:r>
            <a:r>
              <a:rPr lang="pl-PL" dirty="0" err="1"/>
              <a:t>Amoebozoa</a:t>
            </a:r>
            <a:r>
              <a:rPr lang="pl-PL" dirty="0"/>
              <a:t>. </a:t>
            </a:r>
            <a:r>
              <a:rPr lang="pl-PL" dirty="0" err="1"/>
              <a:t>Foraminifera</a:t>
            </a:r>
            <a:endParaRPr lang="pl-PL" dirty="0"/>
          </a:p>
          <a:p>
            <a:endParaRPr lang="pl-PL" dirty="0" smtClean="0"/>
          </a:p>
          <a:p>
            <a:pPr marL="0" indent="176213">
              <a:buNone/>
            </a:pPr>
            <a:r>
              <a:rPr lang="pl-PL" dirty="0" smtClean="0"/>
              <a:t>Czy:</a:t>
            </a:r>
            <a:endParaRPr lang="pl-PL" dirty="0"/>
          </a:p>
          <a:p>
            <a:pPr marL="0" lvl="0" indent="176213">
              <a:buNone/>
            </a:pPr>
            <a:r>
              <a:rPr lang="pl-PL" b="1" dirty="0" smtClean="0"/>
              <a:t>593.12 </a:t>
            </a:r>
            <a:r>
              <a:rPr lang="pl-PL" dirty="0" err="1" smtClean="0"/>
              <a:t>Amoebozoa</a:t>
            </a:r>
            <a:r>
              <a:rPr lang="pl-PL" dirty="0"/>
              <a:t>. Pełzakowce. </a:t>
            </a:r>
            <a:r>
              <a:rPr lang="pl-PL" dirty="0" err="1"/>
              <a:t>Foraminifera</a:t>
            </a:r>
            <a:r>
              <a:rPr lang="pl-PL" dirty="0"/>
              <a:t>. Otwornice</a:t>
            </a:r>
          </a:p>
          <a:p>
            <a:pPr marL="0" lvl="0" indent="176213">
              <a:buNone/>
            </a:pPr>
            <a:r>
              <a:rPr lang="pl-PL" b="1" dirty="0" smtClean="0"/>
              <a:t>593.12 </a:t>
            </a:r>
            <a:r>
              <a:rPr lang="pl-PL" dirty="0" err="1" smtClean="0"/>
              <a:t>Amoebozoa</a:t>
            </a:r>
            <a:r>
              <a:rPr lang="pl-PL" dirty="0" smtClean="0"/>
              <a:t> </a:t>
            </a:r>
            <a:r>
              <a:rPr lang="pl-PL" dirty="0"/>
              <a:t>(pełzakowce). </a:t>
            </a:r>
            <a:r>
              <a:rPr lang="pl-PL" dirty="0" err="1"/>
              <a:t>Foraminifera</a:t>
            </a:r>
            <a:r>
              <a:rPr lang="pl-PL" dirty="0"/>
              <a:t> (otwornice</a:t>
            </a:r>
            <a:r>
              <a:rPr lang="pl-PL" dirty="0" smtClean="0"/>
              <a:t>)</a:t>
            </a:r>
          </a:p>
          <a:p>
            <a:pPr lvl="0"/>
            <a:endParaRPr lang="pl-PL" dirty="0"/>
          </a:p>
          <a:p>
            <a:pPr marL="0" lvl="0" indent="176213">
              <a:buNone/>
            </a:pPr>
            <a:r>
              <a:rPr lang="pl-PL" dirty="0" smtClean="0"/>
              <a:t>Tablice pełne:</a:t>
            </a:r>
            <a:endParaRPr lang="pl-PL" dirty="0"/>
          </a:p>
          <a:p>
            <a:pPr marL="0" lvl="0" indent="176213">
              <a:buNone/>
            </a:pPr>
            <a:r>
              <a:rPr lang="pl-PL" b="1" dirty="0" smtClean="0"/>
              <a:t>593.12 </a:t>
            </a:r>
            <a:r>
              <a:rPr lang="pl-PL" dirty="0" err="1" smtClean="0"/>
              <a:t>Amoebozoa</a:t>
            </a:r>
            <a:r>
              <a:rPr lang="pl-PL" dirty="0" smtClean="0"/>
              <a:t>. </a:t>
            </a:r>
            <a:r>
              <a:rPr lang="pl-PL" dirty="0" err="1" smtClean="0"/>
              <a:t>Foraminifera</a:t>
            </a:r>
            <a:r>
              <a:rPr lang="pl-PL" dirty="0" smtClean="0"/>
              <a:t>. Pełzakowce. Otwornice</a:t>
            </a:r>
            <a:endParaRPr lang="pl-PL" b="1" dirty="0" smtClean="0"/>
          </a:p>
          <a:p>
            <a:pPr lvl="0"/>
            <a:endParaRPr lang="pl-PL" b="1" dirty="0" smtClean="0"/>
          </a:p>
          <a:p>
            <a:pPr marL="0" lv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  <a:endParaRPr lang="pl-PL" b="1" dirty="0">
              <a:solidFill>
                <a:srgbClr val="00B050"/>
              </a:solidFill>
            </a:endParaRPr>
          </a:p>
          <a:p>
            <a:pPr marL="0" indent="176213">
              <a:buNone/>
            </a:pPr>
            <a:r>
              <a:rPr lang="pl-PL" b="1" dirty="0" smtClean="0"/>
              <a:t>593.12 </a:t>
            </a:r>
            <a:r>
              <a:rPr lang="pl-PL" dirty="0" smtClean="0"/>
              <a:t>Pełzakowce </a:t>
            </a:r>
            <a:r>
              <a:rPr lang="pl-PL" dirty="0"/>
              <a:t>(</a:t>
            </a:r>
            <a:r>
              <a:rPr lang="pl-PL" dirty="0" err="1"/>
              <a:t>amoebozoa</a:t>
            </a:r>
            <a:r>
              <a:rPr lang="pl-PL" dirty="0"/>
              <a:t>). Otwornice (</a:t>
            </a:r>
            <a:r>
              <a:rPr lang="pl-PL" dirty="0" err="1"/>
              <a:t>foraminifera</a:t>
            </a:r>
            <a:r>
              <a:rPr lang="pl-PL" dirty="0"/>
              <a:t>)</a:t>
            </a:r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57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618160" cy="493776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Tablice pełne:</a:t>
            </a:r>
          </a:p>
          <a:p>
            <a:pPr marL="0" indent="176213">
              <a:buNone/>
            </a:pPr>
            <a:r>
              <a:rPr lang="pl-PL" dirty="0" smtClean="0"/>
              <a:t>- 58 Botanika</a:t>
            </a:r>
          </a:p>
          <a:p>
            <a:pPr marL="0" indent="176213">
              <a:buNone/>
            </a:pPr>
            <a:r>
              <a:rPr lang="pl-PL" dirty="0" smtClean="0"/>
              <a:t>- 59 Zoologia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63 Rolnictwo, Leśnictwo, Łowiectwo, Rybołówstwo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Słownik botaniczny / [red. nauk. Alicja i Jerzy Szweykowscy ; aut. not encyklopedycznych Stanisław </a:t>
            </a:r>
            <a:r>
              <a:rPr lang="pl-PL" dirty="0" err="1"/>
              <a:t>Balcerkiewicz</a:t>
            </a:r>
            <a:r>
              <a:rPr lang="pl-PL" dirty="0"/>
              <a:t> et al.].  - </a:t>
            </a:r>
            <a:r>
              <a:rPr lang="pl-PL" dirty="0" smtClean="0"/>
              <a:t>Warszawa, </a:t>
            </a:r>
            <a:r>
              <a:rPr lang="pl-PL" dirty="0"/>
              <a:t>2003.  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Botanika. T. 2, Systematyka / Alicja Szweykowska, Jerzy Szweykowski. </a:t>
            </a:r>
            <a:r>
              <a:rPr lang="pl-PL" dirty="0" smtClean="0"/>
              <a:t>- Warszawa, </a:t>
            </a:r>
            <a:r>
              <a:rPr lang="pl-PL" dirty="0"/>
              <a:t>2005. 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093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/>
              <a:t>Strunowce - </a:t>
            </a:r>
            <a:r>
              <a:rPr lang="pl-PL" dirty="0" err="1"/>
              <a:t>Chordata</a:t>
            </a:r>
            <a:r>
              <a:rPr lang="pl-PL" dirty="0"/>
              <a:t> : podręcznik zoologii dla studentów / Władysław Zamachowski, Adam </a:t>
            </a:r>
            <a:r>
              <a:rPr lang="pl-PL" dirty="0" err="1"/>
              <a:t>Zyśk</a:t>
            </a:r>
            <a:r>
              <a:rPr lang="pl-PL" dirty="0"/>
              <a:t>. - </a:t>
            </a:r>
            <a:r>
              <a:rPr lang="pl-PL" dirty="0" smtClean="0"/>
              <a:t>Kraków, </a:t>
            </a:r>
            <a:r>
              <a:rPr lang="pl-PL" dirty="0"/>
              <a:t>2002. </a:t>
            </a:r>
          </a:p>
          <a:p>
            <a:endParaRPr lang="pl-PL" dirty="0"/>
          </a:p>
          <a:p>
            <a:r>
              <a:rPr lang="pl-PL" dirty="0"/>
              <a:t>Bezkręgowce : podstawy morfologii funkcjonalnej, systematyki i filogenezy / Czesław Jura. - </a:t>
            </a:r>
            <a:r>
              <a:rPr lang="pl-PL" dirty="0" smtClean="0"/>
              <a:t>Warszawa, </a:t>
            </a:r>
            <a:r>
              <a:rPr lang="pl-PL" dirty="0"/>
              <a:t>2002. </a:t>
            </a:r>
          </a:p>
          <a:p>
            <a:endParaRPr lang="pl-PL" dirty="0"/>
          </a:p>
          <a:p>
            <a:r>
              <a:rPr lang="pl-PL" dirty="0"/>
              <a:t>Zoologia : przedstrunowce i strunowce : praca zbiorowa / pod red. Zygmunta </a:t>
            </a:r>
            <a:r>
              <a:rPr lang="pl-PL" dirty="0" err="1"/>
              <a:t>Grodzińskiego</a:t>
            </a:r>
            <a:r>
              <a:rPr lang="pl-PL" dirty="0"/>
              <a:t> ; [aut. Bronisław Ferens et al.]. - </a:t>
            </a:r>
            <a:r>
              <a:rPr lang="pl-PL" dirty="0" smtClean="0"/>
              <a:t>Warszawa, </a:t>
            </a:r>
            <a:r>
              <a:rPr lang="pl-PL" dirty="0"/>
              <a:t>1979. </a:t>
            </a:r>
          </a:p>
          <a:p>
            <a:endParaRPr lang="pl-PL" dirty="0" smtClean="0"/>
          </a:p>
          <a:p>
            <a:r>
              <a:rPr lang="pl-PL" dirty="0"/>
              <a:t>Zoologia. T. 1, Bezkręgowce. Cz. 1, </a:t>
            </a:r>
            <a:r>
              <a:rPr lang="pl-PL" dirty="0" err="1"/>
              <a:t>Nibytkankowce-pseudojamowce</a:t>
            </a:r>
            <a:r>
              <a:rPr lang="pl-PL" dirty="0"/>
              <a:t> / red. nauk. Czesław Błaszak ; [aut. Andrzej Baliński et al.]. - Warszawa, 2013.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47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sz="2400" dirty="0" smtClean="0"/>
              <a:t>Zoologia</a:t>
            </a:r>
            <a:r>
              <a:rPr lang="pl-PL" sz="2400" dirty="0"/>
              <a:t>. T. 1, Bezkręgowce. Cz. 2, </a:t>
            </a:r>
            <a:r>
              <a:rPr lang="pl-PL" sz="2400" dirty="0" err="1"/>
              <a:t>Wtórnojamowce</a:t>
            </a:r>
            <a:r>
              <a:rPr lang="pl-PL" sz="2400" dirty="0"/>
              <a:t> (bez stawonogów) / red. nauk. Czesław Błaszak ; [aut. Andrzej Baliński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et </a:t>
            </a:r>
            <a:r>
              <a:rPr lang="pl-PL" sz="2400" dirty="0"/>
              <a:t>al.]. - </a:t>
            </a:r>
            <a:r>
              <a:rPr lang="pl-PL" sz="2400" dirty="0" smtClean="0"/>
              <a:t>Warszawa, </a:t>
            </a:r>
            <a:r>
              <a:rPr lang="pl-PL" sz="2400" dirty="0"/>
              <a:t>2013. </a:t>
            </a:r>
          </a:p>
          <a:p>
            <a:endParaRPr lang="pl-PL" sz="2400" dirty="0"/>
          </a:p>
          <a:p>
            <a:r>
              <a:rPr lang="pl-PL" sz="2400" dirty="0"/>
              <a:t>Zoologia. T. 2 cz. 1, Stawonogi </a:t>
            </a:r>
            <a:r>
              <a:rPr lang="pl-PL" sz="2400" dirty="0" err="1"/>
              <a:t>szczękoczułkopodobne</a:t>
            </a:r>
            <a:r>
              <a:rPr lang="pl-PL" sz="2400" dirty="0"/>
              <a:t>, skorupiaki / red. nauk. Czesław Błaszak ; [aut. t. 2. cz. 1. Czesław Błaszak et al.]. </a:t>
            </a:r>
            <a:r>
              <a:rPr lang="pl-PL" sz="2400" dirty="0" smtClean="0"/>
              <a:t>- Warszawa, </a:t>
            </a:r>
            <a:r>
              <a:rPr lang="pl-PL" sz="2400" dirty="0"/>
              <a:t>2011. </a:t>
            </a:r>
          </a:p>
          <a:p>
            <a:endParaRPr lang="pl-PL" sz="2400" dirty="0"/>
          </a:p>
          <a:p>
            <a:r>
              <a:rPr lang="pl-PL" sz="2400" dirty="0"/>
              <a:t>Zoologia. T. 2 cz. 2, Stawonogi tchawkodyszne / red. nauk. Czesław Błaszak ; [aut. t. 2. cz. 2. Józef Banaszak et al.].  - </a:t>
            </a:r>
            <a:r>
              <a:rPr lang="pl-PL" sz="2400" dirty="0" smtClean="0"/>
              <a:t>Warszawa, 2012</a:t>
            </a:r>
            <a:r>
              <a:rPr lang="pl-PL" sz="2400" dirty="0"/>
              <a:t>. </a:t>
            </a:r>
            <a:endParaRPr lang="pl-PL" sz="2400" dirty="0" smtClean="0"/>
          </a:p>
          <a:p>
            <a:endParaRPr lang="pl-PL" sz="2400" dirty="0"/>
          </a:p>
          <a:p>
            <a:r>
              <a:rPr lang="pl-PL" sz="2400" dirty="0" smtClean="0"/>
              <a:t>Zasoby internetowe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30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355600">
              <a:buNone/>
            </a:pPr>
            <a:endParaRPr lang="pl-PL" dirty="0" smtClean="0"/>
          </a:p>
          <a:p>
            <a:r>
              <a:rPr lang="pl-PL" dirty="0" smtClean="0"/>
              <a:t>Forma zapisu odpowiedników słownych symboli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5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Posiadamy tylko formę łacińską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Przykład 1:</a:t>
            </a:r>
          </a:p>
          <a:p>
            <a:pPr marL="0" indent="176213">
              <a:buNone/>
            </a:pPr>
            <a:r>
              <a:rPr lang="pl-PL" b="1" dirty="0" smtClean="0"/>
              <a:t>633.912</a:t>
            </a:r>
            <a:r>
              <a:rPr lang="pl-PL" dirty="0" smtClean="0"/>
              <a:t> </a:t>
            </a:r>
            <a:r>
              <a:rPr lang="pl-PL" dirty="0" err="1" smtClean="0"/>
              <a:t>Euphorbiaceae</a:t>
            </a:r>
            <a:endParaRPr lang="pl-PL" dirty="0" smtClean="0"/>
          </a:p>
          <a:p>
            <a:endParaRPr lang="pl-PL" dirty="0" smtClean="0"/>
          </a:p>
          <a:p>
            <a:pPr marL="0" indent="176213">
              <a:buNone/>
            </a:pPr>
            <a:r>
              <a:rPr lang="pl-PL" dirty="0" smtClean="0"/>
              <a:t>Tablice pełne: </a:t>
            </a:r>
          </a:p>
          <a:p>
            <a:pPr marL="0" indent="176213">
              <a:buNone/>
            </a:pPr>
            <a:r>
              <a:rPr lang="pl-PL" b="1" dirty="0" smtClean="0"/>
              <a:t>633.912 </a:t>
            </a:r>
            <a:r>
              <a:rPr lang="pl-PL" dirty="0" err="1" smtClean="0">
                <a:solidFill>
                  <a:srgbClr val="FF0000"/>
                </a:solidFill>
              </a:rPr>
              <a:t>Euphorbiaceae</a:t>
            </a:r>
            <a:r>
              <a:rPr lang="pl-PL" dirty="0" smtClean="0"/>
              <a:t>. Wilczomleczowate</a:t>
            </a:r>
          </a:p>
          <a:p>
            <a:pPr marL="0" indent="0">
              <a:buNone/>
            </a:pPr>
            <a:endParaRPr lang="pl-PL" dirty="0"/>
          </a:p>
          <a:p>
            <a:pPr marL="176213" indent="-176213"/>
            <a:r>
              <a:rPr lang="pl-PL" dirty="0" smtClean="0"/>
              <a:t>Przykład 2:</a:t>
            </a:r>
          </a:p>
          <a:p>
            <a:pPr marL="0" indent="176213">
              <a:buNone/>
            </a:pPr>
            <a:r>
              <a:rPr lang="pl-PL" b="1" dirty="0" smtClean="0"/>
              <a:t>634.45</a:t>
            </a:r>
            <a:r>
              <a:rPr lang="pl-PL" dirty="0" smtClean="0"/>
              <a:t> </a:t>
            </a:r>
            <a:r>
              <a:rPr lang="pl-PL" dirty="0" err="1"/>
              <a:t>Ebenaceae</a:t>
            </a:r>
            <a:endParaRPr lang="pl-PL" dirty="0"/>
          </a:p>
          <a:p>
            <a:endParaRPr lang="pl-PL" dirty="0"/>
          </a:p>
          <a:p>
            <a:pPr marL="0" indent="176213">
              <a:buNone/>
            </a:pPr>
            <a:r>
              <a:rPr lang="pl-PL" dirty="0"/>
              <a:t>Tablice pełne:</a:t>
            </a:r>
          </a:p>
          <a:p>
            <a:pPr marL="0" indent="176213">
              <a:buNone/>
            </a:pPr>
            <a:r>
              <a:rPr lang="pl-PL" b="1" dirty="0" smtClean="0"/>
              <a:t>634.45</a:t>
            </a:r>
            <a:r>
              <a:rPr lang="pl-PL" dirty="0" smtClean="0"/>
              <a:t> Gatunki </a:t>
            </a:r>
            <a:r>
              <a:rPr lang="pl-PL" dirty="0"/>
              <a:t>z rodziny hebankowatych. </a:t>
            </a:r>
            <a:r>
              <a:rPr lang="pl-PL" dirty="0" err="1">
                <a:solidFill>
                  <a:srgbClr val="FF0000"/>
                </a:solidFill>
              </a:rPr>
              <a:t>Ebenaceae</a:t>
            </a:r>
            <a:endParaRPr lang="pl-PL" dirty="0">
              <a:solidFill>
                <a:srgbClr val="FF0000"/>
              </a:solidFill>
            </a:endParaRPr>
          </a:p>
          <a:p>
            <a:pPr marL="342900" indent="-342900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863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łacińska z dopowiedzeniem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0" indent="176213">
              <a:buNone/>
            </a:pPr>
            <a:r>
              <a:rPr lang="pl-PL" b="1" dirty="0" smtClean="0"/>
              <a:t>634.39</a:t>
            </a:r>
            <a:r>
              <a:rPr lang="pl-PL" dirty="0"/>
              <a:t>  </a:t>
            </a:r>
            <a:r>
              <a:rPr lang="pl-PL" dirty="0" err="1" smtClean="0"/>
              <a:t>Artocarpus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genus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pPr marL="0" indent="176213">
              <a:buNone/>
            </a:pPr>
            <a:r>
              <a:rPr lang="pl-PL" dirty="0" smtClean="0"/>
              <a:t>Tablice pełne:</a:t>
            </a:r>
            <a:endParaRPr lang="pl-PL" dirty="0"/>
          </a:p>
          <a:p>
            <a:pPr marL="0" indent="176213">
              <a:buNone/>
            </a:pPr>
            <a:r>
              <a:rPr lang="pl-PL" b="1" dirty="0" smtClean="0"/>
              <a:t>634.39</a:t>
            </a:r>
            <a:r>
              <a:rPr lang="pl-PL" dirty="0"/>
              <a:t>  </a:t>
            </a:r>
            <a:r>
              <a:rPr lang="pl-PL" dirty="0" smtClean="0"/>
              <a:t>Gatunki rodzaju </a:t>
            </a:r>
            <a:r>
              <a:rPr lang="pl-PL" dirty="0" err="1" smtClean="0"/>
              <a:t>Artocarpus</a:t>
            </a:r>
            <a:r>
              <a:rPr lang="pl-PL" dirty="0" smtClean="0"/>
              <a:t>. </a:t>
            </a:r>
            <a:r>
              <a:rPr lang="pl-PL" dirty="0" err="1" smtClean="0"/>
              <a:t>Chlebowate</a:t>
            </a:r>
            <a:endParaRPr lang="pl-PL" dirty="0" smtClean="0"/>
          </a:p>
          <a:p>
            <a:endParaRPr lang="pl-PL" dirty="0"/>
          </a:p>
          <a:p>
            <a:pPr marL="0" indent="176213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Propozycja:</a:t>
            </a:r>
          </a:p>
          <a:p>
            <a:pPr marL="0" indent="176213">
              <a:buNone/>
            </a:pPr>
            <a:r>
              <a:rPr lang="pl-PL" b="1" dirty="0" smtClean="0"/>
              <a:t>634.39</a:t>
            </a:r>
            <a:r>
              <a:rPr lang="pl-PL" dirty="0"/>
              <a:t>  Chlebowiec (rodzaj). </a:t>
            </a:r>
            <a:r>
              <a:rPr lang="pl-PL" dirty="0" err="1"/>
              <a:t>Artocarpus</a:t>
            </a:r>
            <a:r>
              <a:rPr lang="pl-PL" dirty="0"/>
              <a:t> (</a:t>
            </a:r>
            <a:r>
              <a:rPr lang="pl-PL" dirty="0" err="1"/>
              <a:t>genus</a:t>
            </a:r>
            <a:r>
              <a:rPr lang="pl-PL" dirty="0"/>
              <a:t>)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8878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łacińska z dopowiedzeniem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pPr marL="0" indent="176213">
              <a:buNone/>
            </a:pPr>
            <a:r>
              <a:rPr lang="pl-PL" sz="2400" b="1" dirty="0" smtClean="0"/>
              <a:t>634.51</a:t>
            </a:r>
            <a:r>
              <a:rPr lang="pl-PL" sz="2400" dirty="0"/>
              <a:t>  </a:t>
            </a:r>
            <a:r>
              <a:rPr lang="pl-PL" sz="2400" dirty="0" smtClean="0"/>
              <a:t> </a:t>
            </a:r>
            <a:r>
              <a:rPr lang="pl-PL" sz="2400" dirty="0" err="1" smtClean="0"/>
              <a:t>Walnuts</a:t>
            </a:r>
            <a:r>
              <a:rPr lang="pl-PL" sz="2400" dirty="0" smtClean="0"/>
              <a:t> (</a:t>
            </a:r>
            <a:r>
              <a:rPr lang="pl-PL" sz="2400" dirty="0" err="1" smtClean="0"/>
              <a:t>genus</a:t>
            </a:r>
            <a:r>
              <a:rPr lang="pl-PL" sz="2400" dirty="0" smtClean="0"/>
              <a:t> </a:t>
            </a:r>
            <a:r>
              <a:rPr lang="pl-PL" sz="2400" dirty="0" err="1" smtClean="0"/>
              <a:t>Juglans</a:t>
            </a:r>
            <a:r>
              <a:rPr lang="pl-PL" sz="2400" dirty="0" smtClean="0"/>
              <a:t>) </a:t>
            </a:r>
          </a:p>
          <a:p>
            <a:endParaRPr lang="pl-PL" sz="2400" dirty="0" smtClean="0"/>
          </a:p>
          <a:p>
            <a:pPr marL="0" indent="176213">
              <a:buNone/>
            </a:pPr>
            <a:r>
              <a:rPr lang="pl-PL" sz="2400" dirty="0" smtClean="0"/>
              <a:t>Tablice pełne:</a:t>
            </a:r>
          </a:p>
          <a:p>
            <a:pPr marL="0" indent="176213">
              <a:buNone/>
            </a:pPr>
            <a:r>
              <a:rPr lang="pl-PL" sz="2400" b="1" dirty="0" smtClean="0"/>
              <a:t>634.51</a:t>
            </a:r>
            <a:r>
              <a:rPr lang="pl-PL" sz="2400" b="1" dirty="0"/>
              <a:t> </a:t>
            </a:r>
            <a:r>
              <a:rPr lang="pl-PL" sz="2400" dirty="0" smtClean="0"/>
              <a:t>Gatunki orzechów rodzaju </a:t>
            </a:r>
            <a:r>
              <a:rPr lang="pl-PL" sz="2400" dirty="0" err="1" smtClean="0"/>
              <a:t>Juglans</a:t>
            </a:r>
            <a:endParaRPr lang="pl-PL" sz="2400" dirty="0" smtClean="0"/>
          </a:p>
          <a:p>
            <a:endParaRPr lang="pl-PL" sz="2400" dirty="0"/>
          </a:p>
          <a:p>
            <a:pPr marL="0" indent="176213">
              <a:buNone/>
            </a:pPr>
            <a:r>
              <a:rPr lang="pl-PL" sz="2400" b="1" dirty="0">
                <a:solidFill>
                  <a:srgbClr val="00B050"/>
                </a:solidFill>
              </a:rPr>
              <a:t>P</a:t>
            </a:r>
            <a:r>
              <a:rPr lang="pl-PL" sz="2400" b="1" dirty="0" smtClean="0">
                <a:solidFill>
                  <a:srgbClr val="00B050"/>
                </a:solidFill>
              </a:rPr>
              <a:t>ropozycja:</a:t>
            </a:r>
          </a:p>
          <a:p>
            <a:pPr marL="0" indent="176213">
              <a:buNone/>
            </a:pPr>
            <a:r>
              <a:rPr lang="pl-PL" sz="2400" b="1" dirty="0" smtClean="0"/>
              <a:t>634.51 </a:t>
            </a:r>
            <a:r>
              <a:rPr lang="pl-PL" sz="2400" dirty="0" smtClean="0"/>
              <a:t>Orzech </a:t>
            </a:r>
            <a:r>
              <a:rPr lang="pl-PL" sz="2400" dirty="0"/>
              <a:t>(</a:t>
            </a:r>
            <a:r>
              <a:rPr lang="pl-PL" sz="2400" dirty="0" smtClean="0"/>
              <a:t>rodzaj). </a:t>
            </a:r>
            <a:r>
              <a:rPr lang="pl-PL" sz="2400" dirty="0" err="1" smtClean="0"/>
              <a:t>Juglans</a:t>
            </a:r>
            <a:r>
              <a:rPr lang="pl-PL" sz="2400" dirty="0" smtClean="0"/>
              <a:t> (</a:t>
            </a:r>
            <a:r>
              <a:rPr lang="pl-PL" sz="2400" dirty="0" err="1" smtClean="0"/>
              <a:t>genus</a:t>
            </a:r>
            <a:r>
              <a:rPr lang="pl-PL" sz="2400" dirty="0" smtClean="0"/>
              <a:t>)</a:t>
            </a:r>
          </a:p>
          <a:p>
            <a:endParaRPr lang="pl-PL" sz="2400" dirty="0"/>
          </a:p>
          <a:p>
            <a:pPr marL="0" indent="176213">
              <a:buNone/>
            </a:pPr>
            <a:r>
              <a:rPr lang="pl-PL" sz="2400" b="1" dirty="0" smtClean="0"/>
              <a:t>582.628.1</a:t>
            </a:r>
            <a:r>
              <a:rPr lang="pl-PL" sz="2400" dirty="0" smtClean="0"/>
              <a:t> </a:t>
            </a:r>
            <a:r>
              <a:rPr lang="pl-PL" sz="2400" dirty="0" err="1" smtClean="0"/>
              <a:t>Juglans</a:t>
            </a:r>
            <a:r>
              <a:rPr lang="pl-PL" sz="2400" dirty="0" smtClean="0"/>
              <a:t> </a:t>
            </a:r>
            <a:r>
              <a:rPr lang="pl-PL" sz="2400" dirty="0"/>
              <a:t>(</a:t>
            </a:r>
            <a:r>
              <a:rPr lang="pl-PL" sz="2400" dirty="0" err="1"/>
              <a:t>walnuts</a:t>
            </a:r>
            <a:r>
              <a:rPr lang="pl-PL" sz="2400" dirty="0"/>
              <a:t>) (</a:t>
            </a:r>
            <a:r>
              <a:rPr lang="pl-PL" sz="2400" dirty="0" err="1"/>
              <a:t>genus</a:t>
            </a:r>
            <a:r>
              <a:rPr lang="pl-PL" sz="2400" dirty="0"/>
              <a:t>)</a:t>
            </a:r>
          </a:p>
          <a:p>
            <a:pPr marL="0" indent="176213">
              <a:buNone/>
            </a:pPr>
            <a:r>
              <a:rPr lang="pl-PL" sz="2400" dirty="0"/>
              <a:t>Tablice pełne – </a:t>
            </a:r>
            <a:r>
              <a:rPr lang="pl-PL" sz="2400" dirty="0" smtClean="0"/>
              <a:t>brak</a:t>
            </a:r>
            <a:endParaRPr lang="pl-PL" sz="2400" dirty="0"/>
          </a:p>
          <a:p>
            <a:endParaRPr lang="pl-PL" sz="2400" dirty="0"/>
          </a:p>
          <a:p>
            <a:pPr marL="0" indent="176213">
              <a:buNone/>
            </a:pPr>
            <a:r>
              <a:rPr lang="pl-PL" sz="2400" b="1" dirty="0">
                <a:solidFill>
                  <a:srgbClr val="00B050"/>
                </a:solidFill>
              </a:rPr>
              <a:t>Propozycja:</a:t>
            </a:r>
          </a:p>
          <a:p>
            <a:pPr marL="0" indent="176213">
              <a:buNone/>
            </a:pPr>
            <a:r>
              <a:rPr lang="pl-PL" sz="2400" b="1" dirty="0" smtClean="0"/>
              <a:t>582.628.1</a:t>
            </a:r>
            <a:r>
              <a:rPr lang="pl-PL" sz="2400" dirty="0" smtClean="0"/>
              <a:t> Orzech </a:t>
            </a:r>
            <a:r>
              <a:rPr lang="pl-PL" sz="2400" dirty="0"/>
              <a:t>(rodzaj). </a:t>
            </a:r>
            <a:r>
              <a:rPr lang="pl-PL" sz="2400" dirty="0" err="1"/>
              <a:t>Juglans</a:t>
            </a:r>
            <a:r>
              <a:rPr lang="pl-PL" sz="2400" dirty="0"/>
              <a:t> (</a:t>
            </a:r>
            <a:r>
              <a:rPr lang="pl-PL" sz="2400" dirty="0" err="1"/>
              <a:t>genus</a:t>
            </a:r>
            <a:r>
              <a:rPr lang="pl-PL" sz="2400" dirty="0"/>
              <a:t>)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29354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Forma łacińska z dopowiedzeniem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l-PL" dirty="0" smtClean="0"/>
          </a:p>
          <a:p>
            <a:pPr marL="0" indent="176213">
              <a:buNone/>
            </a:pPr>
            <a:r>
              <a:rPr lang="pl-PL" b="1" dirty="0" smtClean="0"/>
              <a:t>582.543.2</a:t>
            </a:r>
            <a:r>
              <a:rPr lang="pl-PL" dirty="0" smtClean="0"/>
              <a:t> </a:t>
            </a:r>
            <a:r>
              <a:rPr lang="pl-PL" dirty="0" err="1" smtClean="0"/>
              <a:t>Carex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true</a:t>
            </a:r>
            <a:r>
              <a:rPr lang="pl-PL" dirty="0"/>
              <a:t> </a:t>
            </a:r>
            <a:r>
              <a:rPr lang="pl-PL" dirty="0" err="1"/>
              <a:t>sedges</a:t>
            </a:r>
            <a:r>
              <a:rPr lang="pl-PL" dirty="0"/>
              <a:t>) (</a:t>
            </a:r>
            <a:r>
              <a:rPr lang="pl-PL" dirty="0" err="1"/>
              <a:t>genus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176213">
              <a:buNone/>
            </a:pPr>
            <a:r>
              <a:rPr lang="pl-PL" dirty="0" smtClean="0"/>
              <a:t>Tablice pełne - brak</a:t>
            </a:r>
          </a:p>
          <a:p>
            <a:pPr marL="0" indent="176213">
              <a:buNone/>
            </a:pPr>
            <a:endParaRPr lang="pl-PL" dirty="0" smtClean="0"/>
          </a:p>
          <a:p>
            <a:pPr marL="0" indent="176213">
              <a:buNone/>
            </a:pPr>
            <a:r>
              <a:rPr lang="pl-PL" dirty="0" smtClean="0"/>
              <a:t>Pytanie:</a:t>
            </a:r>
            <a:endParaRPr lang="pl-PL" dirty="0"/>
          </a:p>
          <a:p>
            <a:pPr marL="0" indent="176213">
              <a:buNone/>
            </a:pPr>
            <a:r>
              <a:rPr lang="pl-PL" b="1" dirty="0" smtClean="0"/>
              <a:t>582.543.2 </a:t>
            </a:r>
            <a:r>
              <a:rPr lang="pl-PL" dirty="0" err="1" smtClean="0"/>
              <a:t>Carex</a:t>
            </a:r>
            <a:r>
              <a:rPr lang="pl-PL" dirty="0" smtClean="0"/>
              <a:t> (turzyca) (rodzaj)</a:t>
            </a:r>
          </a:p>
          <a:p>
            <a:pPr marL="0" indent="176213">
              <a:buNone/>
            </a:pPr>
            <a:r>
              <a:rPr lang="pl-PL" b="1" dirty="0"/>
              <a:t>582.543.2 </a:t>
            </a:r>
            <a:r>
              <a:rPr lang="pl-PL" dirty="0" smtClean="0"/>
              <a:t>Turzyca (</a:t>
            </a:r>
            <a:r>
              <a:rPr lang="pl-PL" dirty="0"/>
              <a:t>rodzaj</a:t>
            </a:r>
            <a:r>
              <a:rPr lang="pl-PL" dirty="0" smtClean="0"/>
              <a:t>) (</a:t>
            </a:r>
            <a:r>
              <a:rPr lang="pl-PL" dirty="0" err="1" smtClean="0"/>
              <a:t>Carex</a:t>
            </a:r>
            <a:r>
              <a:rPr lang="pl-PL" dirty="0" smtClean="0"/>
              <a:t>)</a:t>
            </a:r>
            <a:endParaRPr lang="pl-PL" dirty="0"/>
          </a:p>
          <a:p>
            <a:pPr marL="0" indent="176213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62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375</TotalTime>
  <Words>410</Words>
  <Application>Microsoft Office PowerPoint</Application>
  <PresentationFormat>Pokaz na ekranie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Soho</vt:lpstr>
      <vt:lpstr>UDC MRF translator – problemy  Działy 58,59, 633/635</vt:lpstr>
      <vt:lpstr>Źródła:</vt:lpstr>
      <vt:lpstr>Źródła:</vt:lpstr>
      <vt:lpstr>Źródła:</vt:lpstr>
      <vt:lpstr>Problem:</vt:lpstr>
      <vt:lpstr>Posiadamy tylko formę łacińską</vt:lpstr>
      <vt:lpstr>Forma łacińska z dopowiedzeniem</vt:lpstr>
      <vt:lpstr>Forma łacińska z dopowiedzeniem</vt:lpstr>
      <vt:lpstr>Forma łacińska z dopowiedzeniem</vt:lpstr>
      <vt:lpstr>Termin angielski i łaciński</vt:lpstr>
      <vt:lpstr>Termin angielski i łaciński</vt:lpstr>
      <vt:lpstr>Różne sposoby zapisu:</vt:lpstr>
      <vt:lpstr>Pytanie:</vt:lpstr>
      <vt:lpstr>Kolejność zapisu: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633/635</dc:title>
  <dc:creator>a.marsula</dc:creator>
  <cp:lastModifiedBy>Jolanta Hys</cp:lastModifiedBy>
  <cp:revision>40</cp:revision>
  <dcterms:created xsi:type="dcterms:W3CDTF">2014-09-05T09:55:21Z</dcterms:created>
  <dcterms:modified xsi:type="dcterms:W3CDTF">2014-10-24T12:09:41Z</dcterms:modified>
</cp:coreProperties>
</file>