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5" r:id="rId2"/>
    <p:sldId id="287" r:id="rId3"/>
    <p:sldId id="288" r:id="rId4"/>
    <p:sldId id="295" r:id="rId5"/>
    <p:sldId id="296" r:id="rId6"/>
    <p:sldId id="297" r:id="rId7"/>
    <p:sldId id="298" r:id="rId8"/>
    <p:sldId id="299" r:id="rId9"/>
    <p:sldId id="301" r:id="rId10"/>
    <p:sldId id="307" r:id="rId11"/>
    <p:sldId id="304" r:id="rId12"/>
    <p:sldId id="305" r:id="rId13"/>
    <p:sldId id="279" r:id="rId14"/>
    <p:sldId id="265" r:id="rId15"/>
    <p:sldId id="266" r:id="rId16"/>
    <p:sldId id="268" r:id="rId17"/>
    <p:sldId id="267" r:id="rId18"/>
    <p:sldId id="284" r:id="rId19"/>
    <p:sldId id="283" r:id="rId20"/>
    <p:sldId id="280" r:id="rId21"/>
    <p:sldId id="258" r:id="rId22"/>
    <p:sldId id="270" r:id="rId23"/>
    <p:sldId id="269" r:id="rId24"/>
    <p:sldId id="281" r:id="rId25"/>
    <p:sldId id="271" r:id="rId26"/>
    <p:sldId id="276" r:id="rId27"/>
    <p:sldId id="277" r:id="rId28"/>
    <p:sldId id="278" r:id="rId29"/>
    <p:sldId id="282" r:id="rId30"/>
    <p:sldId id="274" r:id="rId31"/>
    <p:sldId id="275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oliniow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D766DA6-C454-45BB-AA6C-517AE57EB8D0}" type="datetimeFigureOut">
              <a:rPr lang="pl-PL" smtClean="0"/>
              <a:t>2014-10-28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B5E9F6-E02C-4B15-A91F-AA8ADAAFAFD6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c-hub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cc.org/udcsummary/php/index.php?lang=pl&amp;pr=Y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spotkanie redaktorów</a:t>
            </a:r>
          </a:p>
          <a:p>
            <a:r>
              <a:rPr lang="pl-PL" dirty="0" smtClean="0"/>
              <a:t>30 września 2014 </a:t>
            </a:r>
            <a:r>
              <a:rPr lang="pl-PL" smtClean="0"/>
              <a:t>r</a:t>
            </a:r>
            <a:r>
              <a:rPr lang="pl-PL" smtClean="0"/>
              <a:t>.</a:t>
            </a:r>
            <a:endParaRPr lang="pl-PL" dirty="0" smtClean="0"/>
          </a:p>
          <a:p>
            <a:endParaRPr lang="pl-PL" dirty="0" smtClean="0"/>
          </a:p>
          <a:p>
            <a:r>
              <a:rPr lang="pl-PL" b="0" i="1" cap="none" dirty="0" smtClean="0"/>
              <a:t>Jolanta </a:t>
            </a:r>
            <a:r>
              <a:rPr lang="pl-PL" b="0" i="1" cap="none" dirty="0" err="1" smtClean="0"/>
              <a:t>Hys</a:t>
            </a:r>
            <a:endParaRPr lang="pl-PL" b="0" i="1" cap="none" dirty="0" smtClean="0"/>
          </a:p>
          <a:p>
            <a:r>
              <a:rPr lang="pl-PL" b="0" i="1" cap="none" dirty="0" smtClean="0"/>
              <a:t>Joanna Kwiatkowska</a:t>
            </a:r>
            <a:endParaRPr lang="pl-PL" b="0" i="1" cap="none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UDC MRF – adaptacja na język polski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14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UDC </a:t>
            </a:r>
            <a:r>
              <a:rPr lang="pl-PL" dirty="0"/>
              <a:t>MRF </a:t>
            </a:r>
            <a:r>
              <a:rPr lang="pl-PL" dirty="0" smtClean="0"/>
              <a:t>translator a UDC online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r>
              <a:rPr lang="pl-PL" b="1" dirty="0" smtClean="0"/>
              <a:t>UDC MRF translator </a:t>
            </a:r>
            <a:r>
              <a:rPr lang="pl-PL" dirty="0" smtClean="0"/>
              <a:t>– plik wzorcowy UKD w języku angielskim, przygotowany do tłumaczeń na języki narodowe</a:t>
            </a:r>
          </a:p>
          <a:p>
            <a:endParaRPr lang="pl-PL" dirty="0"/>
          </a:p>
          <a:p>
            <a:r>
              <a:rPr lang="pl-PL" b="1" dirty="0"/>
              <a:t>UDC online </a:t>
            </a:r>
            <a:r>
              <a:rPr lang="pl-PL" dirty="0"/>
              <a:t>– plik wzorcowy UKD, dostępny online w trzech językach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61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UDC online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Wersja </a:t>
            </a:r>
            <a:r>
              <a:rPr lang="pl-PL" dirty="0"/>
              <a:t>kompletna pliku wzorcowego zawiera obecnie 70.626 symboli UKD wraz z odpowiednikami słownymi w języku angielskim. </a:t>
            </a:r>
            <a:endParaRPr lang="pl-PL" dirty="0" smtClean="0"/>
          </a:p>
          <a:p>
            <a:r>
              <a:rPr lang="pl-PL" dirty="0" smtClean="0"/>
              <a:t>Pełne</a:t>
            </a:r>
            <a:r>
              <a:rPr lang="pl-PL" dirty="0"/>
              <a:t>, z płatnym dostępem wydanie pliku wzorcowego UKD zostało przygotowane w języku angielskim, czeskim, holenderskim. </a:t>
            </a:r>
            <a:endParaRPr lang="pl-PL" dirty="0" smtClean="0"/>
          </a:p>
          <a:p>
            <a:r>
              <a:rPr lang="pl-PL" dirty="0" smtClean="0"/>
              <a:t>Trwają </a:t>
            </a:r>
            <a:r>
              <a:rPr lang="pl-PL" dirty="0"/>
              <a:t>prace nad tłumaczeniem i udostępnieniem online wersji językowej niemieckiej, francuskiej, estońskiej, hiszpańskiej, chorwackiej i </a:t>
            </a:r>
            <a:r>
              <a:rPr lang="pl-PL" b="1" dirty="0"/>
              <a:t>polskiej.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6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UDC online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dirty="0"/>
              <a:t>W 2013 roku do wersji angielskiej, holenderskiej i czeskiej został uruchomiony płatny dostęp. </a:t>
            </a:r>
            <a:endParaRPr lang="pl-PL" dirty="0" smtClean="0"/>
          </a:p>
          <a:p>
            <a:r>
              <a:rPr lang="pl-PL" dirty="0" smtClean="0"/>
              <a:t>UKD </a:t>
            </a:r>
            <a:r>
              <a:rPr lang="pl-PL" dirty="0"/>
              <a:t>online prezentuje aktualne symbole UKD wraz z ich odpowiednikami słownymi, notami stosowania, przykładami stosowania i odsyłaczami. </a:t>
            </a:r>
            <a:endParaRPr lang="pl-PL" dirty="0" smtClean="0"/>
          </a:p>
          <a:p>
            <a:r>
              <a:rPr lang="pl-PL" dirty="0" smtClean="0"/>
              <a:t>W UKD </a:t>
            </a:r>
            <a:r>
              <a:rPr lang="pl-PL" dirty="0"/>
              <a:t>online prezentowane są symbole usunięte z bieżącego pliku wzorcowego. Jest ich ok. 11 tysięcy. Zamieszczanie ich online usprawnia melioracje i przygotowanie tablic przejścia.</a:t>
            </a:r>
          </a:p>
          <a:p>
            <a:pPr marL="0" indent="0" eaLnBrk="0" fontAlgn="base" hangingPunct="0">
              <a:buNone/>
            </a:pPr>
            <a:r>
              <a:rPr lang="pl-PL" b="1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pl-PL" b="1" dirty="0">
                <a:solidFill>
                  <a:srgbClr val="002060"/>
                </a:solidFill>
                <a:hlinkClick r:id="rId2"/>
              </a:rPr>
              <a:t>://www.udc-hub.com/</a:t>
            </a:r>
            <a:endParaRPr lang="pl-PL" b="1" dirty="0" smtClean="0">
              <a:solidFill>
                <a:srgbClr val="002060"/>
              </a:solidFill>
              <a:effectLst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153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</a:t>
            </a:r>
            <a:r>
              <a:rPr lang="pl-PL" sz="2700" dirty="0" smtClean="0"/>
              <a:t>polski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Noty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Przyjęto </a:t>
            </a:r>
            <a:r>
              <a:rPr lang="pl-PL" dirty="0"/>
              <a:t>pewien wzór (sposób) zapisu not i uwag </a:t>
            </a:r>
            <a:r>
              <a:rPr lang="pl-PL" dirty="0" smtClean="0"/>
              <a:t>stosowania.</a:t>
            </a:r>
          </a:p>
          <a:p>
            <a:r>
              <a:rPr lang="pl-PL" dirty="0" smtClean="0"/>
              <a:t>Wzorcową jest terminologia </a:t>
            </a:r>
            <a:r>
              <a:rPr lang="pl-PL" dirty="0"/>
              <a:t>używana w wersji polskiej tablic pełnych FID.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9868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Noty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Autofit/>
          </a:bodyPr>
          <a:lstStyle/>
          <a:p>
            <a:r>
              <a:rPr lang="pl-PL" sz="1800" dirty="0"/>
              <a:t> </a:t>
            </a:r>
            <a:r>
              <a:rPr lang="en-US" sz="1800" b="1" dirty="0" smtClean="0"/>
              <a:t>913</a:t>
            </a:r>
            <a:r>
              <a:rPr lang="en-US" sz="1800" i="1" dirty="0" smtClean="0"/>
              <a:t> </a:t>
            </a:r>
            <a:r>
              <a:rPr lang="en-US" sz="1800" i="1" dirty="0"/>
              <a:t>Details by common auxiliaries of place (Table 1e)</a:t>
            </a:r>
            <a:endParaRPr lang="pl-PL" sz="1800" i="1" dirty="0"/>
          </a:p>
          <a:p>
            <a:pPr marL="0" indent="0">
              <a:buNone/>
            </a:pPr>
            <a:r>
              <a:rPr lang="pl-PL" sz="1800" b="1" dirty="0" smtClean="0"/>
              <a:t>	Rozbudowa </a:t>
            </a:r>
            <a:r>
              <a:rPr lang="pl-PL" sz="1800" b="1" dirty="0"/>
              <a:t>za pomocą poddziałów wspólnych miejsca (Tablica 1e</a:t>
            </a:r>
            <a:r>
              <a:rPr lang="pl-PL" sz="1800" b="1" dirty="0" smtClean="0"/>
              <a:t>)</a:t>
            </a:r>
          </a:p>
          <a:p>
            <a:pPr marL="0" indent="0">
              <a:buNone/>
            </a:pPr>
            <a:endParaRPr lang="pl-PL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1800" dirty="0"/>
              <a:t> </a:t>
            </a:r>
            <a:r>
              <a:rPr lang="en-US" sz="1800" b="1" dirty="0" smtClean="0"/>
              <a:t>338.48-52</a:t>
            </a:r>
            <a:r>
              <a:rPr lang="en-US" sz="1800" i="1" dirty="0" smtClean="0"/>
              <a:t> </a:t>
            </a:r>
            <a:r>
              <a:rPr lang="en-US" sz="1800" i="1" dirty="0"/>
              <a:t>Details by colon combination with the subdivision of &lt;796&gt;</a:t>
            </a:r>
            <a:endParaRPr lang="pl-PL" sz="1800" i="1" dirty="0"/>
          </a:p>
          <a:p>
            <a:pPr marL="0" indent="0">
              <a:buNone/>
            </a:pPr>
            <a:r>
              <a:rPr lang="pl-PL" sz="1800" b="1" dirty="0" smtClean="0"/>
              <a:t>	Rozbudowa </a:t>
            </a:r>
            <a:r>
              <a:rPr lang="pl-PL" sz="1800" b="1" dirty="0"/>
              <a:t>przez zestawienie za pomocą dwukropka </a:t>
            </a:r>
            <a:r>
              <a:rPr lang="en-US" sz="1800" b="1" dirty="0" smtClean="0"/>
              <a:t>z </a:t>
            </a:r>
            <a:r>
              <a:rPr lang="en-US" sz="1800" b="1" dirty="0" err="1"/>
              <a:t>symbolami</a:t>
            </a:r>
            <a:r>
              <a:rPr lang="en-US" sz="1800" b="1" dirty="0"/>
              <a:t> </a:t>
            </a:r>
            <a:r>
              <a:rPr lang="en-US" sz="1800" b="1" dirty="0" smtClean="0"/>
              <a:t>z </a:t>
            </a:r>
            <a:r>
              <a:rPr lang="en-US" sz="1800" b="1" dirty="0" err="1"/>
              <a:t>działu</a:t>
            </a:r>
            <a:r>
              <a:rPr lang="en-US" sz="1800" b="1" dirty="0"/>
              <a:t> &lt;796&gt;</a:t>
            </a:r>
            <a:endParaRPr lang="pl-PL" sz="18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pl-PL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pl-PL" sz="1800" dirty="0"/>
          </a:p>
          <a:p>
            <a:pPr marL="0" lvl="0" indent="0">
              <a:buNone/>
            </a:pPr>
            <a:r>
              <a:rPr lang="pl-PL" sz="1800" dirty="0"/>
              <a:t>Pozostałe </a:t>
            </a:r>
            <a:r>
              <a:rPr lang="pl-PL" sz="1800" dirty="0" err="1"/>
              <a:t>application</a:t>
            </a:r>
            <a:r>
              <a:rPr lang="pl-PL" sz="1800" dirty="0"/>
              <a:t> </a:t>
            </a:r>
            <a:r>
              <a:rPr lang="pl-PL" sz="1800" dirty="0" err="1"/>
              <a:t>note</a:t>
            </a:r>
            <a:r>
              <a:rPr lang="pl-PL" sz="1800" dirty="0"/>
              <a:t> i </a:t>
            </a:r>
            <a:r>
              <a:rPr lang="pl-PL" sz="1800" dirty="0" err="1"/>
              <a:t>scope</a:t>
            </a:r>
            <a:r>
              <a:rPr lang="pl-PL" sz="1800" dirty="0"/>
              <a:t> </a:t>
            </a:r>
            <a:r>
              <a:rPr lang="pl-PL" sz="1800" dirty="0" err="1"/>
              <a:t>note</a:t>
            </a:r>
            <a:r>
              <a:rPr lang="pl-PL" sz="1800" dirty="0"/>
              <a:t> tłumaczymy wzorując się na zapisach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</a:t>
            </a:r>
            <a:r>
              <a:rPr lang="pl-PL" sz="1800" dirty="0"/>
              <a:t>tablicach </a:t>
            </a:r>
            <a:r>
              <a:rPr lang="pl-PL" sz="1800" dirty="0" smtClean="0"/>
              <a:t>pełnych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72508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Noty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50392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i="1" dirty="0" smtClean="0"/>
              <a:t>	</a:t>
            </a:r>
          </a:p>
          <a:p>
            <a:pPr marL="0" indent="0">
              <a:buNone/>
            </a:pPr>
            <a:endParaRPr lang="pl-PL" sz="2400" i="1" dirty="0" smtClean="0"/>
          </a:p>
          <a:p>
            <a:r>
              <a:rPr lang="en-US" sz="2400" b="1" dirty="0" smtClean="0"/>
              <a:t>7.021.32</a:t>
            </a:r>
            <a:r>
              <a:rPr lang="en-US" sz="2400" i="1" dirty="0" smtClean="0"/>
              <a:t> </a:t>
            </a:r>
            <a:r>
              <a:rPr lang="en-US" sz="2400" i="1" dirty="0"/>
              <a:t>Details by common auxiliaries of materials (Table 1k, </a:t>
            </a:r>
            <a:r>
              <a:rPr lang="en-US" sz="2400" i="1" dirty="0" smtClean="0"/>
              <a:t>&lt;-</a:t>
            </a:r>
            <a:r>
              <a:rPr lang="en-US" sz="2400" i="1" dirty="0"/>
              <a:t>03&gt;)</a:t>
            </a:r>
            <a:endParaRPr lang="pl-PL" sz="2400" i="1" dirty="0"/>
          </a:p>
          <a:p>
            <a:pPr marL="0" indent="0">
              <a:buNone/>
            </a:pPr>
            <a:r>
              <a:rPr lang="pl-PL" sz="2400" b="1" dirty="0" smtClean="0"/>
              <a:t>	Rozbudowa </a:t>
            </a:r>
            <a:r>
              <a:rPr lang="pl-PL" sz="2400" b="1" dirty="0"/>
              <a:t>za pomocą poddziałów wspólnych </a:t>
            </a:r>
            <a:r>
              <a:rPr lang="pl-PL" sz="2400" b="1" dirty="0">
                <a:solidFill>
                  <a:srgbClr val="7030A0"/>
                </a:solidFill>
              </a:rPr>
              <a:t>&lt;-03&gt; </a:t>
            </a:r>
            <a:r>
              <a:rPr lang="pl-PL" sz="2400" b="1" dirty="0" smtClean="0">
                <a:solidFill>
                  <a:srgbClr val="7030A0"/>
                </a:solidFill>
              </a:rPr>
              <a:t>Materiały </a:t>
            </a:r>
            <a:r>
              <a:rPr lang="pl-PL" sz="2400" b="1" dirty="0">
                <a:solidFill>
                  <a:srgbClr val="7030A0"/>
                </a:solidFill>
              </a:rPr>
              <a:t>(Tablica 1k</a:t>
            </a:r>
            <a:r>
              <a:rPr lang="pl-PL" sz="2400" b="1" dirty="0" smtClean="0">
                <a:solidFill>
                  <a:srgbClr val="7030A0"/>
                </a:solidFill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7630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</a:t>
            </a:r>
            <a:br>
              <a:rPr lang="pl-PL" sz="2700" dirty="0"/>
            </a:br>
            <a:r>
              <a:rPr lang="pl-PL" dirty="0"/>
              <a:t>Noty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2200" dirty="0"/>
              <a:t>Do uwag przejmowane są pełne nazwy poddziałów, np</a:t>
            </a:r>
            <a:r>
              <a:rPr lang="pl-PL" sz="2200" dirty="0" smtClean="0"/>
              <a:t>.:</a:t>
            </a:r>
          </a:p>
          <a:p>
            <a:pPr lvl="0"/>
            <a:endParaRPr lang="pl-PL" sz="2200" dirty="0"/>
          </a:p>
          <a:p>
            <a:pPr marL="0" indent="0">
              <a:buNone/>
            </a:pPr>
            <a:r>
              <a:rPr lang="pl-PL" sz="2200" i="1" dirty="0"/>
              <a:t>	</a:t>
            </a:r>
            <a:r>
              <a:rPr lang="en-US" sz="2200" b="1" dirty="0"/>
              <a:t>7.031.3</a:t>
            </a:r>
            <a:r>
              <a:rPr lang="en-US" sz="2200" i="1" dirty="0"/>
              <a:t> Details by common auxiliaries of ethnic grouping (Table </a:t>
            </a:r>
            <a:r>
              <a:rPr lang="pl-PL" sz="2200" i="1" dirty="0"/>
              <a:t>	</a:t>
            </a:r>
            <a:r>
              <a:rPr lang="en-US" sz="2200" i="1" dirty="0"/>
              <a:t>1f), common auxiliaries of place (Table 1e) and/or common </a:t>
            </a:r>
            <a:r>
              <a:rPr lang="en-US" sz="2200" i="1" dirty="0" smtClean="0"/>
              <a:t>auxiliaries </a:t>
            </a:r>
            <a:r>
              <a:rPr lang="en-US" sz="2200" i="1" dirty="0"/>
              <a:t>of time (Table 1g)</a:t>
            </a:r>
            <a:endParaRPr lang="pl-PL" sz="2200" i="1" dirty="0"/>
          </a:p>
          <a:p>
            <a:pPr marL="0" indent="0">
              <a:buNone/>
            </a:pPr>
            <a:endParaRPr lang="pl-PL" sz="2200" dirty="0"/>
          </a:p>
          <a:p>
            <a:pPr marL="0" indent="0">
              <a:buNone/>
            </a:pPr>
            <a:r>
              <a:rPr lang="pl-PL" sz="2200" b="1" dirty="0"/>
              <a:t>	Rozbudowa za pomocą </a:t>
            </a:r>
            <a:r>
              <a:rPr lang="pl-PL" sz="2200" b="1" dirty="0">
                <a:solidFill>
                  <a:srgbClr val="7030A0"/>
                </a:solidFill>
              </a:rPr>
              <a:t>poddziałów wspólnych rasy, </a:t>
            </a:r>
            <a:r>
              <a:rPr lang="pl-PL" sz="2200" b="1" dirty="0" smtClean="0">
                <a:solidFill>
                  <a:srgbClr val="7030A0"/>
                </a:solidFill>
              </a:rPr>
              <a:t>narodowości </a:t>
            </a:r>
            <a:r>
              <a:rPr lang="pl-PL" sz="2200" b="1" dirty="0">
                <a:solidFill>
                  <a:srgbClr val="7030A0"/>
                </a:solidFill>
              </a:rPr>
              <a:t>i grupy etnicznej </a:t>
            </a:r>
            <a:r>
              <a:rPr lang="pl-PL" sz="2200" b="1" dirty="0"/>
              <a:t>(Tablica 1f), poddziałów </a:t>
            </a:r>
            <a:r>
              <a:rPr lang="pl-PL" sz="2200" b="1" dirty="0" smtClean="0"/>
              <a:t>wspólnych </a:t>
            </a:r>
            <a:r>
              <a:rPr lang="pl-PL" sz="2200" b="1" dirty="0"/>
              <a:t>miejsca (Tablica 1e) i/lub poddziałów wspólnych </a:t>
            </a:r>
            <a:r>
              <a:rPr lang="pl-PL" sz="2200" b="1" dirty="0" smtClean="0"/>
              <a:t>czasu </a:t>
            </a:r>
            <a:r>
              <a:rPr lang="pl-PL" sz="2200" b="1" dirty="0"/>
              <a:t>(Tablica 1g)</a:t>
            </a:r>
            <a:endParaRPr lang="pl-PL" sz="2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9133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dirty="0" smtClean="0"/>
              <a:t>Noty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u="sng" dirty="0" smtClean="0"/>
              <a:t>Noty </a:t>
            </a:r>
            <a:r>
              <a:rPr lang="pl-PL" u="sng" dirty="0"/>
              <a:t>dotyczące rozbudowy za pomocą poddziałów </a:t>
            </a:r>
            <a:r>
              <a:rPr lang="pl-PL" u="sng" dirty="0" smtClean="0"/>
              <a:t>specjalnych, np.: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  <a:p>
            <a:pPr marL="0" indent="0">
              <a:buNone/>
            </a:pPr>
            <a:r>
              <a:rPr lang="en-US" sz="2800" b="1" dirty="0" smtClean="0"/>
              <a:t>06.01</a:t>
            </a:r>
            <a:r>
              <a:rPr lang="en-US" sz="2800" b="1" dirty="0"/>
              <a:t>/.05 </a:t>
            </a:r>
            <a:r>
              <a:rPr lang="en-US" sz="2800" i="1" dirty="0"/>
              <a:t>Special auxiliary numbers for organizations and associations</a:t>
            </a:r>
            <a:endParaRPr lang="pl-PL" sz="2800" i="1" dirty="0"/>
          </a:p>
          <a:p>
            <a:pPr marL="0" indent="0">
              <a:buNone/>
            </a:pPr>
            <a:r>
              <a:rPr lang="pl-PL" sz="2800" b="1" dirty="0"/>
              <a:t>	Poddziały specjalne do symbolu 06 Organizacje. Stowarzyszenia</a:t>
            </a:r>
            <a:endParaRPr lang="pl-PL" sz="2800" dirty="0"/>
          </a:p>
          <a:p>
            <a:pPr marL="0" indent="0">
              <a:buNone/>
            </a:pPr>
            <a:r>
              <a:rPr lang="pl-PL" b="1" dirty="0" smtClean="0"/>
              <a:t>663.03</a:t>
            </a:r>
            <a:r>
              <a:rPr lang="pl-PL" dirty="0" smtClean="0"/>
              <a:t> </a:t>
            </a:r>
            <a:r>
              <a:rPr lang="pl-PL" i="1" dirty="0" smtClean="0"/>
              <a:t>Special </a:t>
            </a:r>
            <a:r>
              <a:rPr lang="pl-PL" i="1" dirty="0" err="1"/>
              <a:t>auxiliaries</a:t>
            </a:r>
            <a:r>
              <a:rPr lang="pl-PL" i="1" dirty="0"/>
              <a:t> &lt;663.03&gt; </a:t>
            </a:r>
            <a:r>
              <a:rPr lang="pl-PL" i="1" dirty="0" err="1"/>
              <a:t>are</a:t>
            </a:r>
            <a:r>
              <a:rPr lang="pl-PL" i="1" dirty="0"/>
              <a:t> </a:t>
            </a:r>
            <a:r>
              <a:rPr lang="pl-PL" i="1" dirty="0" err="1"/>
              <a:t>applicable</a:t>
            </a:r>
            <a:r>
              <a:rPr lang="pl-PL" i="1" dirty="0"/>
              <a:t> </a:t>
            </a:r>
            <a:r>
              <a:rPr lang="pl-PL" i="1" dirty="0" err="1"/>
              <a:t>only</a:t>
            </a:r>
            <a:r>
              <a:rPr lang="pl-PL" i="1" dirty="0"/>
              <a:t> in &lt;663.1&gt;/.5</a:t>
            </a:r>
          </a:p>
          <a:p>
            <a:pPr marL="0" indent="0">
              <a:buNone/>
            </a:pPr>
            <a:r>
              <a:rPr lang="pl-PL" b="1" dirty="0" smtClean="0"/>
              <a:t>	Poddziały </a:t>
            </a:r>
            <a:r>
              <a:rPr lang="pl-PL" b="1" dirty="0"/>
              <a:t>specjalne &lt;663.03&gt; są stosowane tylko przy symbolu </a:t>
            </a:r>
            <a:r>
              <a:rPr lang="pl-PL" b="1" dirty="0" smtClean="0"/>
              <a:t>	&lt;</a:t>
            </a:r>
            <a:r>
              <a:rPr lang="pl-PL" b="1" dirty="0"/>
              <a:t>663.1&gt;/.5</a:t>
            </a:r>
            <a:endParaRPr lang="pl-PL" dirty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/>
              <a:t>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4488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dirty="0" smtClean="0"/>
              <a:t>Noty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663.9</a:t>
            </a:r>
            <a:r>
              <a:rPr lang="pl-PL" dirty="0"/>
              <a:t> </a:t>
            </a:r>
            <a:r>
              <a:rPr lang="pl-PL" i="1" dirty="0"/>
              <a:t>Special </a:t>
            </a:r>
            <a:r>
              <a:rPr lang="pl-PL" i="1" dirty="0" err="1"/>
              <a:t>auxiliaries</a:t>
            </a:r>
            <a:r>
              <a:rPr lang="pl-PL" i="1" dirty="0"/>
              <a:t> &lt;663.03&gt; and &lt;663.05&gt; </a:t>
            </a:r>
            <a:r>
              <a:rPr lang="pl-PL" i="1" dirty="0" err="1"/>
              <a:t>are</a:t>
            </a:r>
            <a:r>
              <a:rPr lang="pl-PL" i="1" dirty="0"/>
              <a:t> not </a:t>
            </a:r>
            <a:r>
              <a:rPr lang="pl-PL" i="1" dirty="0" err="1"/>
              <a:t>applicable</a:t>
            </a:r>
            <a:r>
              <a:rPr lang="pl-PL" i="1" dirty="0"/>
              <a:t> </a:t>
            </a:r>
            <a:r>
              <a:rPr lang="pl-PL" i="1" dirty="0" err="1"/>
              <a:t>at</a:t>
            </a:r>
            <a:r>
              <a:rPr lang="pl-PL" i="1" dirty="0"/>
              <a:t> 	&lt;663.9&gt; 	and </a:t>
            </a:r>
            <a:r>
              <a:rPr lang="pl-PL" i="1" dirty="0" err="1"/>
              <a:t>its</a:t>
            </a:r>
            <a:r>
              <a:rPr lang="pl-PL" i="1" dirty="0"/>
              <a:t> </a:t>
            </a:r>
            <a:r>
              <a:rPr lang="pl-PL" i="1" dirty="0" err="1"/>
              <a:t>subdivisions</a:t>
            </a:r>
            <a:endParaRPr lang="pl-PL" i="1" dirty="0"/>
          </a:p>
          <a:p>
            <a:pPr marL="0" indent="0">
              <a:buNone/>
            </a:pPr>
            <a:r>
              <a:rPr lang="pl-PL" b="1" dirty="0"/>
              <a:t>	Poddziałów specjalnych &lt;663.03&gt; nie stosuje się przy symbolu 	&lt;663.9&gt; z rozbudową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	68</a:t>
            </a:r>
            <a:r>
              <a:rPr lang="pl-PL" dirty="0"/>
              <a:t> </a:t>
            </a:r>
            <a:r>
              <a:rPr lang="pl-PL" i="1" dirty="0" err="1"/>
              <a:t>Details</a:t>
            </a:r>
            <a:r>
              <a:rPr lang="pl-PL" i="1" dirty="0"/>
              <a:t> by </a:t>
            </a:r>
            <a:r>
              <a:rPr lang="pl-PL" i="1" dirty="0" err="1"/>
              <a:t>special</a:t>
            </a:r>
            <a:r>
              <a:rPr lang="pl-PL" i="1" dirty="0"/>
              <a:t> </a:t>
            </a:r>
            <a:r>
              <a:rPr lang="pl-PL" i="1" dirty="0" err="1"/>
              <a:t>auxiliaries</a:t>
            </a:r>
            <a:r>
              <a:rPr lang="pl-PL" i="1" dirty="0"/>
              <a:t> &lt;62-1/-9&gt;. </a:t>
            </a:r>
            <a:r>
              <a:rPr lang="pl-PL" b="1" i="1" dirty="0" err="1"/>
              <a:t>Exception</a:t>
            </a:r>
            <a:r>
              <a:rPr lang="pl-PL" b="1" i="1" dirty="0"/>
              <a:t>:</a:t>
            </a:r>
            <a:r>
              <a:rPr lang="pl-PL" i="1" dirty="0"/>
              <a:t> </a:t>
            </a:r>
            <a:r>
              <a:rPr lang="pl-PL" i="1" dirty="0" err="1"/>
              <a:t>auxiliaries</a:t>
            </a:r>
            <a:r>
              <a:rPr lang="pl-PL" i="1" dirty="0"/>
              <a:t> 	&lt;62-1&gt; </a:t>
            </a:r>
            <a:r>
              <a:rPr lang="pl-PL" i="1" dirty="0" err="1"/>
              <a:t>are</a:t>
            </a:r>
            <a:r>
              <a:rPr lang="pl-PL" i="1" dirty="0"/>
              <a:t> 	not </a:t>
            </a:r>
            <a:r>
              <a:rPr lang="pl-PL" i="1" dirty="0" err="1"/>
              <a:t>applicable</a:t>
            </a:r>
            <a:r>
              <a:rPr lang="pl-PL" i="1" dirty="0"/>
              <a:t> </a:t>
            </a:r>
            <a:r>
              <a:rPr lang="pl-PL" i="1" dirty="0" err="1"/>
              <a:t>under</a:t>
            </a:r>
            <a:r>
              <a:rPr lang="pl-PL" i="1" dirty="0"/>
              <a:t> &lt;687&gt; and &lt;62-3&gt; and &lt;62-	6&gt; </a:t>
            </a:r>
            <a:r>
              <a:rPr lang="pl-PL" i="1" dirty="0" err="1"/>
              <a:t>are</a:t>
            </a:r>
            <a:r>
              <a:rPr lang="pl-PL" i="1" dirty="0"/>
              <a:t> not </a:t>
            </a:r>
            <a:r>
              <a:rPr lang="pl-PL" i="1" dirty="0" err="1"/>
              <a:t>applicable</a:t>
            </a:r>
            <a:r>
              <a:rPr lang="pl-PL" i="1" dirty="0"/>
              <a:t> 	</a:t>
            </a:r>
            <a:r>
              <a:rPr lang="pl-PL" i="1" dirty="0" err="1"/>
              <a:t>under</a:t>
            </a:r>
            <a:r>
              <a:rPr lang="pl-PL" i="1" dirty="0"/>
              <a:t> &lt;681.6&gt;</a:t>
            </a:r>
          </a:p>
          <a:p>
            <a:pPr marL="0" indent="0">
              <a:buNone/>
            </a:pPr>
            <a:r>
              <a:rPr lang="pl-PL" b="1" dirty="0"/>
              <a:t>	Rozbudowa za pomocą poddziałów specjalnych &lt;62-1/-9&gt;. 	Wyjątki: poddziałów &lt;62-1&gt; nie stosuje się przy symbolu 	&lt;687&gt;, a 	poddziałów &lt;62-3&gt; i &lt;62-6&gt; nie stosuje się przy symbolu 	&lt;681.6&gt;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346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2700" dirty="0" smtClean="0"/>
              <a:t/>
            </a:r>
            <a:br>
              <a:rPr lang="pl-PL" sz="2700" dirty="0" smtClean="0"/>
            </a:br>
            <a:r>
              <a:rPr lang="pl-PL" dirty="0" smtClean="0"/>
              <a:t>Odsyłacze zob.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-057.4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 clerical, administrative staff and officials, </a:t>
            </a:r>
            <a:r>
              <a:rPr lang="en-US" u="sng" dirty="0"/>
              <a:t>see &lt;-057.3</a:t>
            </a:r>
            <a:r>
              <a:rPr lang="en-US" u="sng" dirty="0" smtClean="0"/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Urzędnicy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administracyjny</a:t>
            </a:r>
            <a:r>
              <a:rPr lang="en-US" dirty="0"/>
              <a:t> </a:t>
            </a:r>
            <a:r>
              <a:rPr lang="en-US" u="sng" dirty="0" err="1"/>
              <a:t>zob</a:t>
            </a:r>
            <a:r>
              <a:rPr lang="en-US" u="sng" dirty="0"/>
              <a:t>. &lt;-057.3&gt;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754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Tablice pełne w języku polskim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W </a:t>
            </a:r>
            <a:r>
              <a:rPr lang="pl-PL" dirty="0"/>
              <a:t>drugiej połowie 20 wieku </a:t>
            </a:r>
            <a:r>
              <a:rPr lang="pl-PL" dirty="0" smtClean="0"/>
              <a:t>opublikowano w Polsce, </a:t>
            </a:r>
            <a:r>
              <a:rPr lang="pl-PL" dirty="0"/>
              <a:t>autoryzowane przez FID, tablice </a:t>
            </a:r>
            <a:r>
              <a:rPr lang="pl-PL" dirty="0" smtClean="0"/>
              <a:t>pełne i pośrednie Uniwersalnej </a:t>
            </a:r>
            <a:r>
              <a:rPr lang="pl-PL" dirty="0"/>
              <a:t>Klasyfikacji Dziesiętnej. </a:t>
            </a:r>
            <a:endParaRPr lang="pl-PL" dirty="0" smtClean="0"/>
          </a:p>
          <a:p>
            <a:r>
              <a:rPr lang="pl-PL" dirty="0" smtClean="0"/>
              <a:t>Były </a:t>
            </a:r>
            <a:r>
              <a:rPr lang="pl-PL" dirty="0"/>
              <a:t>to Uniwersalna Klasyfikacja Dziesiętna (wersja pełna - licencja FID 327) w 38 tomach; </a:t>
            </a:r>
            <a:endParaRPr lang="pl-PL" dirty="0" smtClean="0"/>
          </a:p>
          <a:p>
            <a:r>
              <a:rPr lang="pl-PL" dirty="0" smtClean="0"/>
              <a:t>Uniwersalna </a:t>
            </a:r>
            <a:r>
              <a:rPr lang="pl-PL" dirty="0"/>
              <a:t>Klasyfikacja Dziesiętna (wersja pełna - licencja FID 607) z opublikowanymi wybranymi działami </a:t>
            </a:r>
            <a:endParaRPr lang="pl-PL" dirty="0" smtClean="0"/>
          </a:p>
          <a:p>
            <a:r>
              <a:rPr lang="pl-PL" dirty="0" smtClean="0"/>
              <a:t>Uniwersalna </a:t>
            </a:r>
            <a:r>
              <a:rPr lang="pl-PL" dirty="0"/>
              <a:t>Klasyfikacja Dziesiętna (wersja pośrednia - FID 502</a:t>
            </a:r>
            <a:r>
              <a:rPr lang="pl-PL" dirty="0" smtClean="0"/>
              <a:t>).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 smtClean="0"/>
              <a:t>Od </a:t>
            </a:r>
            <a:r>
              <a:rPr lang="pl-PL" b="1" dirty="0"/>
              <a:t>tego czasu prac nad tłumaczeniem pełnego pliku wzorcowego już nie podejmowano. Nie podejmowano również, zarówno ze względów organizacyjnych, finansowych, jak i merytorycznych, prac nad aktualizacją pełnego wydania tablic UKD w języku polskim. </a:t>
            </a:r>
          </a:p>
        </p:txBody>
      </p:sp>
    </p:spTree>
    <p:extLst>
      <p:ext uri="{BB962C8B-B14F-4D97-AF65-F5344CB8AC3E}">
        <p14:creationId xmlns:p14="http://schemas.microsoft.com/office/powerpoint/2010/main" val="5645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br>
              <a:rPr lang="pl-PL" sz="2700" dirty="0"/>
            </a:br>
            <a:r>
              <a:rPr lang="pl-PL" dirty="0" smtClean="0"/>
              <a:t>Praktyka tłumaczenia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przypadkach wątpliwych posiłkowano się tłumaczeniami odpowiedników słownych z wersji polskiej tablic pełnych UKD oraz zasadami języka polskiego.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Nie </a:t>
            </a:r>
            <a:r>
              <a:rPr lang="pl-PL" dirty="0"/>
              <a:t>zdecydowano się na zawsze dosłowne tłumaczenie z języka angielskiego na język polski. </a:t>
            </a:r>
          </a:p>
        </p:txBody>
      </p:sp>
    </p:spTree>
    <p:extLst>
      <p:ext uri="{BB962C8B-B14F-4D97-AF65-F5344CB8AC3E}">
        <p14:creationId xmlns:p14="http://schemas.microsoft.com/office/powerpoint/2010/main" val="3928927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332657"/>
            <a:ext cx="7306971" cy="792088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br>
              <a:rPr lang="pl-PL" sz="2700" dirty="0"/>
            </a:br>
            <a:r>
              <a:rPr lang="pl-PL" dirty="0" smtClean="0"/>
              <a:t>Praktyka tłumaczenia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557160" cy="4392488"/>
          </a:xfrm>
        </p:spPr>
        <p:txBody>
          <a:bodyPr>
            <a:normAutofit fontScale="77500" lnSpcReduction="2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Rozszerzenie tłumaczenia o odpowiedniki przydatne w wyszukiwaniu, np.: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b="1" dirty="0" smtClean="0"/>
              <a:t>341.322.5 </a:t>
            </a:r>
            <a:r>
              <a:rPr lang="pl-PL" i="1" dirty="0" smtClean="0"/>
              <a:t>War </a:t>
            </a:r>
            <a:r>
              <a:rPr lang="pl-PL" i="1" dirty="0" err="1" smtClean="0"/>
              <a:t>crimes</a:t>
            </a:r>
            <a:r>
              <a:rPr lang="pl-PL" i="1" dirty="0" smtClean="0"/>
              <a:t> </a:t>
            </a:r>
          </a:p>
          <a:p>
            <a:pPr marL="0" indent="0">
              <a:buNone/>
            </a:pPr>
            <a:r>
              <a:rPr lang="pl-PL" dirty="0" smtClean="0"/>
              <a:t>Zbrodnie wojenne. Przestępstwa wojenne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b="1" dirty="0"/>
              <a:t>32 </a:t>
            </a:r>
            <a:r>
              <a:rPr lang="pl-PL" i="1" dirty="0" err="1"/>
              <a:t>Politics</a:t>
            </a:r>
            <a:endParaRPr lang="pl-PL" i="1" dirty="0"/>
          </a:p>
          <a:p>
            <a:pPr marL="0" indent="0">
              <a:buNone/>
            </a:pPr>
            <a:r>
              <a:rPr lang="pl-PL" dirty="0"/>
              <a:t>Nauki polityczne. </a:t>
            </a:r>
            <a:r>
              <a:rPr lang="pl-PL" dirty="0" smtClean="0"/>
              <a:t>Polityka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Użytkownicy wyszukują przez obydwa terminy, aby nie ograniczać możliwości wyszukiwawczych zostały zastosowane obydwa zapisy.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05169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4400" dirty="0"/>
              <a:t/>
            </a:r>
            <a:br>
              <a:rPr lang="pl-PL" sz="4400" dirty="0"/>
            </a:br>
            <a:r>
              <a:rPr lang="pl-PL" dirty="0" smtClean="0"/>
              <a:t>Praktyka tłumaczenia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400" dirty="0" smtClean="0"/>
              <a:t>Rozszerzenie tłumaczenia, dostosowane do polskiego piśmiennictwa</a:t>
            </a:r>
          </a:p>
          <a:p>
            <a:pPr marL="0" indent="0">
              <a:buNone/>
            </a:pPr>
            <a:r>
              <a:rPr lang="pl-PL" sz="2400" b="1" dirty="0" smtClean="0"/>
              <a:t>	330.162 </a:t>
            </a:r>
            <a:r>
              <a:rPr lang="en-US" sz="2400" i="1" dirty="0" smtClean="0"/>
              <a:t>Community </a:t>
            </a:r>
            <a:r>
              <a:rPr lang="en-US" sz="2400" i="1" dirty="0"/>
              <a:t>spirit. Solidarity. Economic </a:t>
            </a:r>
            <a:r>
              <a:rPr lang="pl-PL" sz="2400" i="1" dirty="0" smtClean="0"/>
              <a:t>	</a:t>
            </a:r>
            <a:r>
              <a:rPr lang="en-US" sz="2400" i="1" dirty="0" smtClean="0"/>
              <a:t>morality</a:t>
            </a:r>
            <a:r>
              <a:rPr lang="en-US" sz="2400" i="1" dirty="0"/>
              <a:t>. </a:t>
            </a:r>
            <a:r>
              <a:rPr lang="en-US" sz="2400" i="1" dirty="0" smtClean="0"/>
              <a:t>Care</a:t>
            </a:r>
            <a:endParaRPr lang="pl-PL" sz="2400" i="1" dirty="0" smtClean="0"/>
          </a:p>
          <a:p>
            <a:pPr marL="0" indent="0">
              <a:buNone/>
            </a:pPr>
            <a:r>
              <a:rPr lang="pl-PL" sz="2400" dirty="0" smtClean="0"/>
              <a:t>	Duch </a:t>
            </a:r>
            <a:r>
              <a:rPr lang="pl-PL" sz="2400" dirty="0"/>
              <a:t>wspólnoty. Solidarność ekonomiczna. Etyka </a:t>
            </a:r>
            <a:r>
              <a:rPr lang="pl-PL" sz="2400" dirty="0" smtClean="0"/>
              <a:t>	gospodarcza</a:t>
            </a:r>
            <a:r>
              <a:rPr lang="pl-PL" sz="2400" dirty="0"/>
              <a:t>. </a:t>
            </a:r>
            <a:r>
              <a:rPr lang="pl-PL" sz="2400" b="1" dirty="0"/>
              <a:t>Etyka biznesu</a:t>
            </a:r>
          </a:p>
        </p:txBody>
      </p:sp>
    </p:spTree>
    <p:extLst>
      <p:ext uri="{BB962C8B-B14F-4D97-AF65-F5344CB8AC3E}">
        <p14:creationId xmlns:p14="http://schemas.microsoft.com/office/powerpoint/2010/main" val="3256031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4400" dirty="0"/>
              <a:t/>
            </a:r>
            <a:br>
              <a:rPr lang="pl-PL" sz="4400" dirty="0"/>
            </a:br>
            <a:r>
              <a:rPr lang="pl-PL" dirty="0" smtClean="0"/>
              <a:t>Praktyka tłumaczenia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Preferowane tłumaczenie dostosowane do terminologii stosowanej w piśmiennictwie </a:t>
            </a:r>
            <a:r>
              <a:rPr lang="pl-PL" dirty="0" smtClean="0"/>
              <a:t>polskim, np</a:t>
            </a:r>
            <a:r>
              <a:rPr lang="pl-PL" dirty="0"/>
              <a:t>.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39</a:t>
            </a:r>
            <a:r>
              <a:rPr lang="pl-PL" dirty="0" smtClean="0"/>
              <a:t> </a:t>
            </a:r>
            <a:r>
              <a:rPr lang="pl-PL" i="1" dirty="0" err="1" smtClean="0"/>
              <a:t>Cultural</a:t>
            </a:r>
            <a:r>
              <a:rPr lang="pl-PL" i="1" dirty="0" smtClean="0"/>
              <a:t> </a:t>
            </a:r>
            <a:r>
              <a:rPr lang="pl-PL" i="1" dirty="0" err="1" smtClean="0"/>
              <a:t>anthropology</a:t>
            </a:r>
            <a:endParaRPr lang="pl-PL" i="1" dirty="0" smtClean="0"/>
          </a:p>
          <a:p>
            <a:pPr marL="0" indent="0">
              <a:buNone/>
            </a:pPr>
            <a:r>
              <a:rPr lang="pl-PL" dirty="0" smtClean="0"/>
              <a:t>W jęz. polskim zamiennie Antropologia społeczna = Antropologia kulturowa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21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br>
              <a:rPr lang="pl-PL" sz="2700" dirty="0"/>
            </a:br>
            <a:r>
              <a:rPr lang="pl-PL" dirty="0" smtClean="0"/>
              <a:t>Praktyka tłumaczenia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 trakcie tłumaczenia posiłkowano się słownikami terminologicznymi fachowymi. </a:t>
            </a:r>
            <a:endParaRPr lang="pl-PL" dirty="0" smtClean="0"/>
          </a:p>
          <a:p>
            <a:r>
              <a:rPr lang="pl-PL" dirty="0" smtClean="0"/>
              <a:t>Uznano</a:t>
            </a:r>
            <a:r>
              <a:rPr lang="pl-PL" dirty="0"/>
              <a:t>, że w uzasadnionych przypadkach wersja polska tłumaczenia zostanie rozszerzona w stosunku do UDC MRF o terminologię w sposób optymalny precyzującą i lokującą dane wyrażenie języka angielskiego w języku polskim. </a:t>
            </a:r>
            <a:endParaRPr lang="pl-PL" dirty="0" smtClean="0"/>
          </a:p>
          <a:p>
            <a:r>
              <a:rPr lang="pl-PL" dirty="0" smtClean="0"/>
              <a:t>Na </a:t>
            </a:r>
            <a:r>
              <a:rPr lang="pl-PL" dirty="0"/>
              <a:t>przykład działy </a:t>
            </a:r>
            <a:r>
              <a:rPr lang="pl-PL" i="1" dirty="0"/>
              <a:t>58 Botanika</a:t>
            </a:r>
            <a:r>
              <a:rPr lang="pl-PL" dirty="0"/>
              <a:t>, </a:t>
            </a:r>
            <a:r>
              <a:rPr lang="pl-PL" i="1" dirty="0"/>
              <a:t>59 Zoologia</a:t>
            </a:r>
            <a:r>
              <a:rPr lang="pl-PL" dirty="0"/>
              <a:t> i </a:t>
            </a:r>
            <a:r>
              <a:rPr lang="pl-PL" i="1" dirty="0"/>
              <a:t>63 Rolnictwo</a:t>
            </a:r>
            <a:r>
              <a:rPr lang="pl-PL" dirty="0"/>
              <a:t> zostały uzupełnione odpowiednikami słownymi w języku polskim i łacińskim. W sytuacjach niejednoznacznych terminologicznie, tylko językiem łacińskim.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51665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4400" dirty="0"/>
              <a:t/>
            </a:r>
            <a:br>
              <a:rPr lang="pl-PL" sz="4400" dirty="0"/>
            </a:br>
            <a:r>
              <a:rPr lang="pl-PL" dirty="0" smtClean="0"/>
              <a:t>Liczba gramatyczna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r>
              <a:rPr lang="pl-PL" sz="2400" dirty="0" smtClean="0"/>
              <a:t>Zgodność z plikiem MRF</a:t>
            </a:r>
          </a:p>
          <a:p>
            <a:endParaRPr lang="pl-PL" sz="2400" dirty="0" smtClean="0"/>
          </a:p>
          <a:p>
            <a:r>
              <a:rPr lang="pl-PL" sz="2400" dirty="0" smtClean="0"/>
              <a:t>Odmienne </a:t>
            </a:r>
            <a:r>
              <a:rPr lang="pl-PL" sz="2400" dirty="0"/>
              <a:t>od wersji angielskiej użycie liczby gramatycznej uwarunkowane jest prawidłami języka polskiego.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3921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4400" dirty="0"/>
              <a:t/>
            </a:r>
            <a:br>
              <a:rPr lang="pl-PL" sz="4400" dirty="0"/>
            </a:br>
            <a:r>
              <a:rPr lang="pl-PL" dirty="0" smtClean="0"/>
              <a:t>Liczba </a:t>
            </a:r>
            <a:r>
              <a:rPr lang="pl-PL" dirty="0"/>
              <a:t>gramatyczna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316.362.31-058.832-055.1</a:t>
            </a:r>
            <a:r>
              <a:rPr lang="pl-PL" dirty="0" smtClean="0"/>
              <a:t> </a:t>
            </a:r>
            <a:r>
              <a:rPr lang="pl-PL" i="1" dirty="0"/>
              <a:t>Single </a:t>
            </a:r>
            <a:r>
              <a:rPr lang="pl-PL" i="1" dirty="0" err="1"/>
              <a:t>father</a:t>
            </a:r>
            <a:r>
              <a:rPr lang="pl-PL" i="1" dirty="0"/>
              <a:t> </a:t>
            </a:r>
            <a:r>
              <a:rPr lang="pl-PL" i="1" dirty="0" smtClean="0"/>
              <a:t>family</a:t>
            </a:r>
          </a:p>
          <a:p>
            <a:pPr marL="0" indent="0">
              <a:buNone/>
            </a:pPr>
            <a:r>
              <a:rPr lang="pl-PL" b="1" dirty="0"/>
              <a:t>Samotni </a:t>
            </a:r>
            <a:r>
              <a:rPr lang="pl-PL" b="1" dirty="0" smtClean="0"/>
              <a:t>ojcowie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 smtClean="0"/>
              <a:t>314.1</a:t>
            </a:r>
            <a:r>
              <a:rPr lang="pl-PL" dirty="0" smtClean="0"/>
              <a:t> </a:t>
            </a:r>
            <a:r>
              <a:rPr lang="pl-PL" i="1" dirty="0" err="1" smtClean="0"/>
              <a:t>Demography</a:t>
            </a:r>
            <a:r>
              <a:rPr lang="pl-PL" i="1" dirty="0"/>
              <a:t>. </a:t>
            </a:r>
            <a:r>
              <a:rPr lang="pl-PL" i="1" dirty="0" err="1"/>
              <a:t>Population</a:t>
            </a:r>
            <a:r>
              <a:rPr lang="pl-PL" i="1" dirty="0"/>
              <a:t> </a:t>
            </a:r>
            <a:r>
              <a:rPr lang="pl-PL" i="1" dirty="0" err="1" smtClean="0"/>
              <a:t>studi</a:t>
            </a:r>
            <a:r>
              <a:rPr lang="pl-PL" i="1" u="sng" dirty="0" err="1" smtClean="0"/>
              <a:t>es</a:t>
            </a:r>
            <a:endParaRPr lang="pl-PL" i="1" u="sng" dirty="0" smtClean="0"/>
          </a:p>
          <a:p>
            <a:pPr marL="0" indent="0">
              <a:buNone/>
            </a:pPr>
            <a:r>
              <a:rPr lang="pl-PL" dirty="0" smtClean="0"/>
              <a:t>Demografia. </a:t>
            </a:r>
            <a:r>
              <a:rPr lang="pl-PL" b="1" dirty="0" smtClean="0"/>
              <a:t>Badani</a:t>
            </a:r>
            <a:r>
              <a:rPr lang="pl-PL" b="1" u="sng" dirty="0" smtClean="0"/>
              <a:t>e </a:t>
            </a:r>
            <a:r>
              <a:rPr lang="pl-PL" b="1" dirty="0" smtClean="0"/>
              <a:t>ludności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64924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br>
              <a:rPr lang="pl-PL" sz="2700" dirty="0"/>
            </a:br>
            <a:r>
              <a:rPr lang="pl-PL" dirty="0" smtClean="0"/>
              <a:t>Odpowiedniki w języku oryginału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2400" dirty="0" smtClean="0"/>
              <a:t>Jeżeli w jęz. polskim nie ma odpowiednika słownego dla terminu angielskiego (m.in. dla nazw własnych) zostawiamy go w języku oryginału, np.: </a:t>
            </a:r>
          </a:p>
          <a:p>
            <a:endParaRPr lang="pl-PL" sz="2400" dirty="0" smtClean="0"/>
          </a:p>
          <a:p>
            <a:pPr marL="0" indent="0">
              <a:buNone/>
            </a:pPr>
            <a:r>
              <a:rPr lang="pl-PL" sz="2400" b="1" dirty="0" smtClean="0"/>
              <a:t>	(</a:t>
            </a:r>
            <a:r>
              <a:rPr lang="pl-PL" sz="2400" b="1" dirty="0"/>
              <a:t>430.121.5) </a:t>
            </a:r>
            <a:r>
              <a:rPr lang="pl-PL" sz="2400" i="1" dirty="0" err="1"/>
              <a:t>Regierungsbezirk</a:t>
            </a:r>
            <a:r>
              <a:rPr lang="pl-PL" sz="2400" i="1" dirty="0"/>
              <a:t> </a:t>
            </a:r>
            <a:r>
              <a:rPr lang="pl-PL" sz="2400" i="1" u="sng" dirty="0"/>
              <a:t>Darmstadt</a:t>
            </a:r>
          </a:p>
          <a:p>
            <a:pPr marL="0" indent="0">
              <a:buNone/>
            </a:pPr>
            <a:r>
              <a:rPr lang="pl-PL" sz="2400" dirty="0" smtClean="0"/>
              <a:t>	Rejencja </a:t>
            </a:r>
            <a:r>
              <a:rPr lang="pl-PL" sz="2400" u="sng" dirty="0"/>
              <a:t>Darmstadt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330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64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4400" dirty="0"/>
              <a:t/>
            </a:r>
            <a:br>
              <a:rPr lang="pl-PL" sz="4400" dirty="0"/>
            </a:br>
            <a:r>
              <a:rPr lang="pl-PL" dirty="0" smtClean="0"/>
              <a:t>Nazwy </a:t>
            </a:r>
            <a:r>
              <a:rPr lang="pl-PL" dirty="0"/>
              <a:t>jednostek administracyjnych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Nazwy jednostek administracyjnych (podział administracyjny), np.: rejencje, hrabstwa, dystrykty, prowincje itd.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800" b="1" dirty="0"/>
              <a:t>(430.121.5) </a:t>
            </a:r>
            <a:r>
              <a:rPr lang="pl-PL" sz="2800" i="1" u="sng" dirty="0" err="1"/>
              <a:t>Regierungsbezirk</a:t>
            </a:r>
            <a:r>
              <a:rPr lang="pl-PL" sz="2800" i="1" dirty="0"/>
              <a:t> Darmstadt</a:t>
            </a:r>
          </a:p>
          <a:p>
            <a:pPr marL="0" indent="0">
              <a:buNone/>
            </a:pPr>
            <a:r>
              <a:rPr lang="pl-PL" sz="2800" u="sng" dirty="0"/>
              <a:t>Rejencja</a:t>
            </a:r>
            <a:r>
              <a:rPr lang="pl-PL" sz="2800" dirty="0"/>
              <a:t> Darmstadt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3437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4400" dirty="0"/>
              <a:t/>
            </a:r>
            <a:br>
              <a:rPr lang="pl-PL" sz="4400" dirty="0"/>
            </a:br>
            <a:r>
              <a:rPr lang="pl-PL" dirty="0" smtClean="0"/>
              <a:t>Źródła - dobór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K</a:t>
            </a:r>
            <a:r>
              <a:rPr lang="pl-PL" dirty="0" smtClean="0"/>
              <a:t>orzystanie z literatury fachowej w zależności </a:t>
            </a:r>
            <a:br>
              <a:rPr lang="pl-PL" dirty="0" smtClean="0"/>
            </a:br>
            <a:r>
              <a:rPr lang="pl-PL" dirty="0" smtClean="0"/>
              <a:t>od tematyki tłumaczonego działu (encyklopedie, podręczniki itp.)</a:t>
            </a:r>
          </a:p>
          <a:p>
            <a:r>
              <a:rPr lang="pl-PL" dirty="0"/>
              <a:t>Dla terminologii poszczególnych dziedzin zastosowano odpowiedni dobór źródeł. Poza kompendiami o charakterze uniwersalnym, wykorzystano kompendia </a:t>
            </a:r>
            <a:r>
              <a:rPr lang="pl-PL" dirty="0" smtClean="0"/>
              <a:t>dziedzinowe.</a:t>
            </a:r>
          </a:p>
          <a:p>
            <a:r>
              <a:rPr lang="pl-PL" dirty="0" smtClean="0"/>
              <a:t>Ze </a:t>
            </a:r>
            <a:r>
              <a:rPr lang="pl-PL" dirty="0"/>
              <a:t>względu na nie zawsze dostateczne ustalenia terminologii polskiej pozostaje do wyjaśnienia wiele wątpliwości. </a:t>
            </a:r>
            <a:endParaRPr lang="pl-PL" dirty="0" smtClean="0"/>
          </a:p>
          <a:p>
            <a:r>
              <a:rPr lang="pl-PL" dirty="0" smtClean="0"/>
              <a:t>Tłumaczenie </a:t>
            </a:r>
            <a:r>
              <a:rPr lang="pl-PL" dirty="0"/>
              <a:t>z pewnością musi zostać skonsultowane, ze względu na ewentualne niedokładności i nieścisłości w zastosowanej terminologii fachowej.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608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UDC MRF – adaptacja na język polski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2013 r. Konsorcjum UKD zainicjowało (na szerszą skalę) tłumaczenia pliku wzorcowego na języki narodowe (po sukcesie UDC </a:t>
            </a:r>
            <a:r>
              <a:rPr lang="pl-PL" dirty="0" err="1" smtClean="0"/>
              <a:t>Summary</a:t>
            </a:r>
            <a:r>
              <a:rPr lang="pl-PL" dirty="0" smtClean="0"/>
              <a:t>).</a:t>
            </a:r>
          </a:p>
          <a:p>
            <a:pPr marL="0" indent="0">
              <a:buNone/>
            </a:pPr>
            <a:r>
              <a:rPr lang="pl-PL" sz="2000" dirty="0">
                <a:hlinkClick r:id="rId2"/>
              </a:rPr>
              <a:t>http://</a:t>
            </a:r>
            <a:r>
              <a:rPr lang="pl-PL" sz="2000" dirty="0" smtClean="0">
                <a:hlinkClick r:id="rId2"/>
              </a:rPr>
              <a:t>www.udcc.org/udcsummary/php/index.php?lang=pl&amp;pr=Y</a:t>
            </a:r>
            <a:r>
              <a:rPr lang="pl-PL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447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br>
              <a:rPr lang="pl-PL" sz="2700" dirty="0"/>
            </a:br>
            <a:r>
              <a:rPr lang="pl-PL" dirty="0" smtClean="0"/>
              <a:t>Noty dla translatora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z</a:t>
            </a:r>
            <a:r>
              <a:rPr lang="pl-PL" dirty="0" smtClean="0"/>
              <a:t>apisywane w celu konsultacji, bądź powrotu do tłumaczonego terminu (uwagi wewnętrzne), np.: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	728.82 </a:t>
            </a:r>
            <a:r>
              <a:rPr lang="en-US" i="1" dirty="0"/>
              <a:t>Châteaux, unfortified castles. Country </a:t>
            </a:r>
            <a:r>
              <a:rPr lang="pl-PL" i="1" dirty="0" smtClean="0"/>
              <a:t>	</a:t>
            </a:r>
            <a:r>
              <a:rPr lang="en-US" i="1" dirty="0" smtClean="0"/>
              <a:t>seats</a:t>
            </a:r>
            <a:r>
              <a:rPr lang="en-US" i="1" dirty="0"/>
              <a:t>, </a:t>
            </a:r>
            <a:r>
              <a:rPr lang="en-US" i="1" dirty="0" smtClean="0"/>
              <a:t>mansions</a:t>
            </a:r>
            <a:endParaRPr lang="pl-PL" i="1" dirty="0" smtClean="0"/>
          </a:p>
          <a:p>
            <a:pPr marL="0" indent="0">
              <a:buNone/>
            </a:pPr>
            <a:r>
              <a:rPr lang="pl-PL" b="1" dirty="0" smtClean="0"/>
              <a:t>	Zamki</a:t>
            </a:r>
            <a:endParaRPr lang="pl-PL" b="1" dirty="0"/>
          </a:p>
          <a:p>
            <a:pPr marL="0" indent="0">
              <a:buNone/>
            </a:pPr>
            <a:r>
              <a:rPr lang="pl-PL" dirty="0" err="1"/>
              <a:t>Translator's</a:t>
            </a:r>
            <a:r>
              <a:rPr lang="pl-PL" dirty="0"/>
              <a:t> </a:t>
            </a:r>
            <a:r>
              <a:rPr lang="pl-PL" dirty="0" smtClean="0"/>
              <a:t>Notes: </a:t>
            </a:r>
            <a:r>
              <a:rPr lang="pl-PL" b="1" dirty="0"/>
              <a:t>Pałace. Dwory</a:t>
            </a:r>
            <a:r>
              <a:rPr lang="pl-PL" dirty="0"/>
              <a:t/>
            </a:r>
            <a:br>
              <a:rPr lang="pl-PL" dirty="0"/>
            </a:br>
            <a:endParaRPr lang="pl-PL" b="1" dirty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i="1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34794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 </a:t>
            </a:r>
            <a:r>
              <a:rPr lang="pl-PL" sz="4400" dirty="0"/>
              <a:t/>
            </a:r>
            <a:br>
              <a:rPr lang="pl-PL" sz="4400" dirty="0"/>
            </a:br>
            <a:r>
              <a:rPr lang="pl-PL" dirty="0" smtClean="0"/>
              <a:t>Komentarze do redaktora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zgłaszanie </a:t>
            </a:r>
            <a:r>
              <a:rPr lang="pl-PL" dirty="0"/>
              <a:t>uwag (dostrzeżonych błędów) do redakcji </a:t>
            </a:r>
            <a:r>
              <a:rPr lang="pl-PL" dirty="0" smtClean="0"/>
              <a:t>pliku wzorcowego MRF (uwagi zewnętrzne), np.: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 smtClean="0"/>
              <a:t>634.45</a:t>
            </a:r>
            <a:r>
              <a:rPr lang="pl-PL" dirty="0" smtClean="0"/>
              <a:t> "</a:t>
            </a:r>
            <a:r>
              <a:rPr lang="pl-PL" dirty="0" err="1" smtClean="0"/>
              <a:t>Diaspyros</a:t>
            </a:r>
            <a:r>
              <a:rPr lang="pl-PL" dirty="0"/>
              <a:t>" </a:t>
            </a:r>
            <a:r>
              <a:rPr lang="pl-PL" dirty="0" err="1"/>
              <a:t>should</a:t>
            </a:r>
            <a:r>
              <a:rPr lang="pl-PL" dirty="0"/>
              <a:t> be "</a:t>
            </a:r>
            <a:r>
              <a:rPr lang="pl-PL" dirty="0" err="1" smtClean="0"/>
              <a:t>Diospyros</a:t>
            </a:r>
            <a:r>
              <a:rPr lang="pl-PL" dirty="0" smtClean="0"/>
              <a:t>”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b="1" dirty="0" smtClean="0"/>
              <a:t>519.213</a:t>
            </a:r>
            <a:r>
              <a:rPr lang="pl-PL" dirty="0" smtClean="0"/>
              <a:t> </a:t>
            </a:r>
            <a:r>
              <a:rPr lang="en-US" dirty="0"/>
              <a:t>The Including is repeated in the subdivision of 519.213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89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0"/>
            <a:ext cx="8656640" cy="987552"/>
          </a:xfrm>
        </p:spPr>
        <p:txBody>
          <a:bodyPr>
            <a:noAutofit/>
          </a:bodyPr>
          <a:lstStyle/>
          <a:p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Struktura rekordu wzorcowego UDC MRF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323528" y="1268760"/>
            <a:ext cx="8595360" cy="493776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01&gt; 001 UDC-number</a:t>
            </a:r>
            <a:br>
              <a:rPr lang="en-US" dirty="0"/>
            </a:br>
            <a:r>
              <a:rPr lang="en-US" dirty="0"/>
              <a:t>&lt;02&gt; 100 Description</a:t>
            </a:r>
            <a:br>
              <a:rPr lang="en-US" dirty="0"/>
            </a:br>
            <a:r>
              <a:rPr lang="en-US" dirty="0"/>
              <a:t>&lt;03&gt; 105 Verbal examples (i.e. 'Including')</a:t>
            </a:r>
            <a:br>
              <a:rPr lang="en-US" dirty="0"/>
            </a:br>
            <a:r>
              <a:rPr lang="en-US" dirty="0"/>
              <a:t>&lt;04&gt; 110 Scope note</a:t>
            </a:r>
            <a:br>
              <a:rPr lang="en-US" dirty="0"/>
            </a:br>
            <a:r>
              <a:rPr lang="en-US" dirty="0"/>
              <a:t>&lt;05&gt; 111 Application note</a:t>
            </a:r>
            <a:br>
              <a:rPr lang="en-US" dirty="0"/>
            </a:br>
            <a:r>
              <a:rPr lang="en-US" dirty="0"/>
              <a:t>&lt;06&gt; 115 Example of combination: full notation (built up from the subfields and &lt;01&gt;)</a:t>
            </a:r>
            <a:br>
              <a:rPr lang="en-US" dirty="0"/>
            </a:br>
            <a:r>
              <a:rPr lang="en-US" dirty="0"/>
              <a:t>&lt;07&gt; 011 Instruction for parallel division</a:t>
            </a:r>
            <a:br>
              <a:rPr lang="en-US" dirty="0"/>
            </a:br>
            <a:r>
              <a:rPr lang="en-US" dirty="0"/>
              <a:t>&lt;08&gt; 120 Example of parallel division</a:t>
            </a:r>
            <a:br>
              <a:rPr lang="en-US" dirty="0"/>
            </a:br>
            <a:r>
              <a:rPr lang="en-US" dirty="0"/>
              <a:t>&lt;09&gt; 125 References</a:t>
            </a:r>
            <a:endParaRPr lang="pl-PL" dirty="0"/>
          </a:p>
          <a:p>
            <a:r>
              <a:rPr lang="pl-PL" dirty="0"/>
              <a:t>W wersji rozszerzonej umieszczono ponadto następujące pola dla eksportu: </a:t>
            </a:r>
          </a:p>
          <a:p>
            <a:pPr marL="0" indent="0">
              <a:buNone/>
            </a:pPr>
            <a:r>
              <a:rPr lang="en-US" dirty="0"/>
              <a:t>&lt;10&gt;	002	Table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&lt;11&gt;	003	Type of special auxiliary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&lt;12&gt;	010	Parallel derivation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&lt;13&gt;	114	General information note (equivalent to what was before 2009 Editorial annotation)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&lt;14&gt;	952	Instructions for the use of special characters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8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UDC MRF </a:t>
            </a:r>
            <a:r>
              <a:rPr lang="pl-PL" dirty="0" smtClean="0"/>
              <a:t>– adaptacja na język polski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Na </a:t>
            </a:r>
            <a:r>
              <a:rPr lang="pl-PL" dirty="0"/>
              <a:t>wstępnym etapie do UDC MRF translator </a:t>
            </a:r>
            <a:r>
              <a:rPr lang="pl-PL" dirty="0" smtClean="0"/>
              <a:t>zostały </a:t>
            </a:r>
            <a:r>
              <a:rPr lang="pl-PL" dirty="0"/>
              <a:t>załadowane polskie odpowiedniki słowne do symboli UKD, umieszczone w UDC </a:t>
            </a:r>
            <a:r>
              <a:rPr lang="pl-PL" dirty="0" err="1"/>
              <a:t>Summary</a:t>
            </a:r>
            <a:r>
              <a:rPr lang="pl-PL" dirty="0"/>
              <a:t> oraz część odpowiedników słownych ze sformatowanych dla tych potrzeb tablic skróconych UKD (UDC-P058).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Dzięki </a:t>
            </a:r>
            <a:r>
              <a:rPr lang="pl-PL" dirty="0"/>
              <a:t>temu baza tłumacza UKD zawierała na początku prac </a:t>
            </a:r>
            <a:r>
              <a:rPr lang="pl-PL" u="sng" dirty="0"/>
              <a:t>5372</a:t>
            </a:r>
            <a:r>
              <a:rPr lang="pl-PL" dirty="0"/>
              <a:t> rekordy pliku wzorcowego UKD z odpowiednikami słownymi w języku polskim.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689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UDC MRF – adaptacja na język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pl-PL" dirty="0"/>
              <a:t>Przygotowano formatowanie tablic skróconych, które następnie zostały załadowane do UDC MRF translator. Oznaczało to w praktyce dopisanie oznaczeń literowych. Były to skróty wyrażeń literowych, które umieszczone przed wybranymi wyrażeniami z tablic skróconych, np. AN (oznaczającym Application </a:t>
            </a:r>
            <a:r>
              <a:rPr lang="pl-PL" dirty="0" err="1"/>
              <a:t>Note</a:t>
            </a:r>
            <a:r>
              <a:rPr lang="pl-PL" dirty="0"/>
              <a:t>), INCL (oznaczającym </a:t>
            </a:r>
            <a:r>
              <a:rPr lang="pl-PL" dirty="0" err="1"/>
              <a:t>Including</a:t>
            </a:r>
            <a:r>
              <a:rPr lang="pl-PL" dirty="0"/>
              <a:t>), itd. pozwoliły na prawidłową interpretację tych zapisów przez system informatyczny. Np.:</a:t>
            </a:r>
          </a:p>
          <a:p>
            <a:r>
              <a:rPr lang="pl-PL" dirty="0"/>
              <a:t>801.6	Prozodia: metryka, rytm, rym i wersyfikacja </a:t>
            </a:r>
          </a:p>
          <a:p>
            <a:pPr marL="0" indent="0">
              <a:buNone/>
            </a:pPr>
            <a:r>
              <a:rPr lang="pl-PL" dirty="0"/>
              <a:t>AN: Prozodię poszczególnych języków klasyfikuje się symbolem złożonym, dodając po dwukropku symbol odpowiedniego języka lub literatury</a:t>
            </a:r>
          </a:p>
          <a:p>
            <a:r>
              <a:rPr lang="pl-PL" dirty="0"/>
              <a:t>801.7	Nauki pomocnicze filologii </a:t>
            </a:r>
          </a:p>
          <a:p>
            <a:pPr marL="0" indent="0">
              <a:buNone/>
            </a:pPr>
            <a:r>
              <a:rPr lang="pl-PL" dirty="0"/>
              <a:t>INCL: Hermeneutyka. Krytyka tekstów. Egzegeza. Tekstologia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252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polski– statystyka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 </a:t>
            </a:r>
            <a:r>
              <a:rPr lang="pl-PL" sz="2200" dirty="0" smtClean="0"/>
              <a:t>(3 marca 2013 r.)</a:t>
            </a:r>
            <a:endParaRPr lang="pl-PL" sz="2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75763969"/>
              </p:ext>
            </p:extLst>
          </p:nvPr>
        </p:nvGraphicFramePr>
        <p:xfrm>
          <a:off x="1835696" y="2492896"/>
          <a:ext cx="4968552" cy="2621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0650"/>
                <a:gridCol w="1058951"/>
                <a:gridCol w="1058951"/>
              </a:tblGrid>
              <a:tr h="7132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Field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English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Polish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289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err="1">
                          <a:effectLst/>
                        </a:rPr>
                        <a:t>Caption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70626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none" dirty="0">
                          <a:effectLst/>
                        </a:rPr>
                        <a:t>5372</a:t>
                      </a:r>
                      <a:endParaRPr lang="pl-PL" sz="1600" b="1" u="none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289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Including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10436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1279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289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Scope Note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1370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174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289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Application </a:t>
                      </a:r>
                      <a:r>
                        <a:rPr lang="pl-PL" sz="1200" dirty="0" err="1">
                          <a:effectLst/>
                        </a:rPr>
                        <a:t>Note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1391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721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err="1">
                          <a:effectLst/>
                        </a:rPr>
                        <a:t>Examples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6942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158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70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700" dirty="0"/>
              <a:t>UDC MRF – adaptacja na język polski- </a:t>
            </a:r>
            <a:r>
              <a:rPr lang="pl-PL" sz="2700" dirty="0" smtClean="0"/>
              <a:t>statystyka </a:t>
            </a:r>
            <a:r>
              <a:rPr lang="pl-PL" sz="2200" dirty="0" smtClean="0"/>
              <a:t>(24 września 2014)</a:t>
            </a:r>
            <a:endParaRPr lang="pl-PL" sz="2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29690824"/>
              </p:ext>
            </p:extLst>
          </p:nvPr>
        </p:nvGraphicFramePr>
        <p:xfrm>
          <a:off x="899592" y="2276872"/>
          <a:ext cx="6408712" cy="2855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382"/>
                <a:gridCol w="2162665"/>
                <a:gridCol w="2162665"/>
              </a:tblGrid>
              <a:tr h="752870">
                <a:tc>
                  <a:txBody>
                    <a:bodyPr/>
                    <a:lstStyle/>
                    <a:p>
                      <a:r>
                        <a:rPr lang="pl-PL" b="1" dirty="0"/>
                        <a:t>Field</a:t>
                      </a:r>
                      <a:endParaRPr lang="pl-PL" dirty="0"/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/>
                        <a:t>English</a:t>
                      </a:r>
                      <a:endParaRPr lang="pl-PL"/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/>
                        <a:t>Polish</a:t>
                      </a:r>
                      <a:endParaRPr lang="pl-PL"/>
                    </a:p>
                  </a:txBody>
                  <a:tcPr marL="19050" marR="19050" marT="19050" marB="19050" anchor="ctr"/>
                </a:tc>
              </a:tr>
              <a:tr h="305477">
                <a:tc>
                  <a:txBody>
                    <a:bodyPr/>
                    <a:lstStyle/>
                    <a:p>
                      <a:r>
                        <a:rPr lang="pl-PL"/>
                        <a:t>Caption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70626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22113</a:t>
                      </a:r>
                    </a:p>
                  </a:txBody>
                  <a:tcPr marL="19050" marR="19050" marT="19050" marB="19050" anchor="ctr"/>
                </a:tc>
              </a:tr>
              <a:tr h="305477">
                <a:tc>
                  <a:txBody>
                    <a:bodyPr/>
                    <a:lstStyle/>
                    <a:p>
                      <a:r>
                        <a:rPr lang="pl-PL"/>
                        <a:t>Including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10421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1901</a:t>
                      </a:r>
                    </a:p>
                  </a:txBody>
                  <a:tcPr marL="19050" marR="19050" marT="19050" marB="19050" anchor="ctr"/>
                </a:tc>
              </a:tr>
              <a:tr h="305477">
                <a:tc>
                  <a:txBody>
                    <a:bodyPr/>
                    <a:lstStyle/>
                    <a:p>
                      <a:r>
                        <a:rPr lang="pl-PL"/>
                        <a:t>Scope Note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1364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407</a:t>
                      </a:r>
                    </a:p>
                  </a:txBody>
                  <a:tcPr marL="19050" marR="19050" marT="19050" marB="19050" anchor="ctr"/>
                </a:tc>
              </a:tr>
              <a:tr h="305477">
                <a:tc>
                  <a:txBody>
                    <a:bodyPr/>
                    <a:lstStyle/>
                    <a:p>
                      <a:r>
                        <a:rPr lang="pl-PL"/>
                        <a:t>Application Note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1355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549</a:t>
                      </a:r>
                    </a:p>
                  </a:txBody>
                  <a:tcPr marL="19050" marR="19050" marT="19050" marB="19050" anchor="ctr"/>
                </a:tc>
              </a:tr>
              <a:tr h="761527">
                <a:tc>
                  <a:txBody>
                    <a:bodyPr/>
                    <a:lstStyle/>
                    <a:p>
                      <a:r>
                        <a:rPr lang="pl-PL"/>
                        <a:t>Information Note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/>
                        <a:t>546</a:t>
                      </a: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213</a:t>
                      </a: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48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UDC MRF – adaptacja na język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4294967295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Przystępując </a:t>
            </a:r>
            <a:r>
              <a:rPr lang="pl-PL" dirty="0"/>
              <a:t>do prac mających na celu przełożenie pliku wzorcowego UKD na język polski przyjęto pewne ustalenia, regulujące ten proces. </a:t>
            </a:r>
            <a:endParaRPr lang="pl-PL" dirty="0" smtClean="0"/>
          </a:p>
          <a:p>
            <a:r>
              <a:rPr lang="pl-PL" dirty="0" smtClean="0"/>
              <a:t>Uznano</a:t>
            </a:r>
            <a:r>
              <a:rPr lang="pl-PL" dirty="0"/>
              <a:t>, że prace translatorskie mają trojaki charakter. Po pierwsze jest to aktualizacja działów UKD, które od drugiej połowy 20 wieku nie uległy poważniejszym zmianom.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Po </a:t>
            </a:r>
            <a:r>
              <a:rPr lang="pl-PL" dirty="0"/>
              <a:t>drugie jest to tłumaczenie działów UKD nowo wprowadzonych bądź znacznie zmodyfikowanych.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Po </a:t>
            </a:r>
            <a:r>
              <a:rPr lang="pl-PL" dirty="0"/>
              <a:t>trzecie jest to adaptacja pliku wzorcowego UKD do potrzeb określonej instytucji, czy szerzej określonego kręgu kulturowego.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32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Miej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360</TotalTime>
  <Words>1124</Words>
  <Application>Microsoft Office PowerPoint</Application>
  <PresentationFormat>Pokaz na ekranie (4:3)</PresentationFormat>
  <Paragraphs>216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Miejski</vt:lpstr>
      <vt:lpstr>UDC MRF – adaptacja na język polski</vt:lpstr>
      <vt:lpstr>Tablice pełne w języku polskim</vt:lpstr>
      <vt:lpstr>UDC MRF – adaptacja na język polski</vt:lpstr>
      <vt:lpstr> Struktura rekordu wzorcowego UDC MRF</vt:lpstr>
      <vt:lpstr>UDC MRF – adaptacja na język polski</vt:lpstr>
      <vt:lpstr>UDC MRF – adaptacja na język polski</vt:lpstr>
      <vt:lpstr>UDC MRF – adaptacja na język polski– statystyka   (3 marca 2013 r.)</vt:lpstr>
      <vt:lpstr>UDC MRF – adaptacja na język polski- statystyka (24 września 2014)</vt:lpstr>
      <vt:lpstr>UDC MRF – adaptacja na język polski</vt:lpstr>
      <vt:lpstr>UDC MRF translator a UDC online</vt:lpstr>
      <vt:lpstr>UDC online</vt:lpstr>
      <vt:lpstr>UDC online</vt:lpstr>
      <vt:lpstr>UDC MRF – adaptacja na język polski Noty</vt:lpstr>
      <vt:lpstr>UDC MRF – adaptacja na język polski Noty</vt:lpstr>
      <vt:lpstr>UDC MRF – adaptacja na język polski Noty</vt:lpstr>
      <vt:lpstr>UDC MRF – adaptacja na język polski Noty</vt:lpstr>
      <vt:lpstr>UDC MRF – adaptacja na język polski  Noty</vt:lpstr>
      <vt:lpstr>UDC MRF – adaptacja na język polski  Noty</vt:lpstr>
      <vt:lpstr>UDC MRF – adaptacja na język polski  Odsyłacze zob. </vt:lpstr>
      <vt:lpstr>UDC MRF – adaptacja na język polski  Praktyka tłumaczenia</vt:lpstr>
      <vt:lpstr>UDC MRF – adaptacja na język polski  Praktyka tłumaczenia</vt:lpstr>
      <vt:lpstr>UDC MRF – adaptacja na język polski  Praktyka tłumaczenia</vt:lpstr>
      <vt:lpstr>UDC MRF – adaptacja na język polski  Praktyka tłumaczenia</vt:lpstr>
      <vt:lpstr>UDC MRF – adaptacja na język polski  Praktyka tłumaczenia</vt:lpstr>
      <vt:lpstr>UDC MRF – adaptacja na język polski  Liczba gramatyczna</vt:lpstr>
      <vt:lpstr>UDC MRF – adaptacja na język polski  Liczba gramatyczna</vt:lpstr>
      <vt:lpstr>UDC MRF – adaptacja na język polski  Odpowiedniki w języku oryginału</vt:lpstr>
      <vt:lpstr>UDC MRF – adaptacja na język polski  Nazwy jednostek administracyjnych </vt:lpstr>
      <vt:lpstr>UDC MRF – adaptacja na język polski  Źródła - dobór</vt:lpstr>
      <vt:lpstr>UDC MRF – adaptacja na język polski  Noty dla translatora</vt:lpstr>
      <vt:lpstr>UDC MRF – adaptacja na język polski  Komentarze do redaktora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Reference File</dc:title>
  <dc:creator>a.marsula</dc:creator>
  <cp:lastModifiedBy>Jolanta Hys</cp:lastModifiedBy>
  <cp:revision>63</cp:revision>
  <dcterms:created xsi:type="dcterms:W3CDTF">2014-09-24T11:43:27Z</dcterms:created>
  <dcterms:modified xsi:type="dcterms:W3CDTF">2014-10-28T10:31:35Z</dcterms:modified>
</cp:coreProperties>
</file>