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2" r:id="rId3"/>
    <p:sldId id="275" r:id="rId4"/>
    <p:sldId id="316" r:id="rId5"/>
    <p:sldId id="368" r:id="rId6"/>
    <p:sldId id="317" r:id="rId7"/>
    <p:sldId id="325" r:id="rId8"/>
    <p:sldId id="326" r:id="rId9"/>
    <p:sldId id="318" r:id="rId10"/>
    <p:sldId id="319" r:id="rId11"/>
    <p:sldId id="320" r:id="rId12"/>
    <p:sldId id="332" r:id="rId13"/>
    <p:sldId id="321" r:id="rId14"/>
    <p:sldId id="322" r:id="rId15"/>
    <p:sldId id="289" r:id="rId16"/>
    <p:sldId id="292" r:id="rId17"/>
    <p:sldId id="341" r:id="rId18"/>
    <p:sldId id="342" r:id="rId19"/>
    <p:sldId id="338" r:id="rId20"/>
    <p:sldId id="361" r:id="rId21"/>
    <p:sldId id="335" r:id="rId22"/>
    <p:sldId id="356" r:id="rId23"/>
    <p:sldId id="334" r:id="rId24"/>
    <p:sldId id="339" r:id="rId25"/>
    <p:sldId id="330" r:id="rId26"/>
    <p:sldId id="331" r:id="rId27"/>
    <p:sldId id="268" r:id="rId28"/>
    <p:sldId id="350" r:id="rId29"/>
    <p:sldId id="351" r:id="rId30"/>
    <p:sldId id="352" r:id="rId31"/>
    <p:sldId id="362" r:id="rId32"/>
    <p:sldId id="363" r:id="rId33"/>
    <p:sldId id="364" r:id="rId34"/>
    <p:sldId id="306" r:id="rId35"/>
    <p:sldId id="366" r:id="rId36"/>
    <p:sldId id="309" r:id="rId37"/>
    <p:sldId id="358" r:id="rId38"/>
    <p:sldId id="359" r:id="rId39"/>
    <p:sldId id="312" r:id="rId40"/>
    <p:sldId id="305" r:id="rId41"/>
    <p:sldId id="304" r:id="rId42"/>
    <p:sldId id="307" r:id="rId43"/>
    <p:sldId id="367" r:id="rId44"/>
    <p:sldId id="276" r:id="rId45"/>
    <p:sldId id="294" r:id="rId4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Dokumenty!$B$1</c:f>
              <c:strCache>
                <c:ptCount val="1"/>
                <c:pt idx="0">
                  <c:v>Liczba dokumentów</c:v>
                </c:pt>
              </c:strCache>
            </c:strRef>
          </c:tx>
          <c:invertIfNegative val="0"/>
          <c:cat>
            <c:strRef>
              <c:f>Dokumenty!$A$2:$A$5</c:f>
              <c:strCache>
                <c:ptCount val="4"/>
                <c:pt idx="0">
                  <c:v>Czerwiec 2012 r.</c:v>
                </c:pt>
                <c:pt idx="1">
                  <c:v>Czerwiec 2013 r.</c:v>
                </c:pt>
                <c:pt idx="2">
                  <c:v>Czerwiec 2014 r.</c:v>
                </c:pt>
                <c:pt idx="3">
                  <c:v>Kwiecień 2015 r.</c:v>
                </c:pt>
              </c:strCache>
            </c:strRef>
          </c:cat>
          <c:val>
            <c:numRef>
              <c:f>Dokumenty!$B$2:$B$5</c:f>
              <c:numCache>
                <c:formatCode>General</c:formatCode>
                <c:ptCount val="4"/>
                <c:pt idx="0">
                  <c:v>11163</c:v>
                </c:pt>
                <c:pt idx="1">
                  <c:v>12849</c:v>
                </c:pt>
                <c:pt idx="2">
                  <c:v>14098</c:v>
                </c:pt>
                <c:pt idx="3">
                  <c:v>14937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5256960"/>
        <c:axId val="95258496"/>
      </c:barChart>
      <c:catAx>
        <c:axId val="95256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95258496"/>
        <c:crosses val="autoZero"/>
        <c:auto val="1"/>
        <c:lblAlgn val="ctr"/>
        <c:lblOffset val="100"/>
        <c:noMultiLvlLbl val="0"/>
      </c:catAx>
      <c:valAx>
        <c:axId val="95258496"/>
        <c:scaling>
          <c:orientation val="minMax"/>
          <c:max val="15000"/>
          <c:min val="11000"/>
        </c:scaling>
        <c:delete val="0"/>
        <c:axPos val="l"/>
        <c:numFmt formatCode="General" sourceLinked="1"/>
        <c:majorTickMark val="none"/>
        <c:minorTickMark val="none"/>
        <c:tickLblPos val="nextTo"/>
        <c:crossAx val="95256960"/>
        <c:crosses val="autoZero"/>
        <c:crossBetween val="between"/>
        <c:majorUnit val="1000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Odwiedziny!$B$1</c:f>
              <c:strCache>
                <c:ptCount val="1"/>
                <c:pt idx="0">
                  <c:v>Liczba odwiedzin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35263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96897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161967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221587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Odwiedziny!$A$2:$A$5</c:f>
              <c:strCache>
                <c:ptCount val="4"/>
                <c:pt idx="0">
                  <c:v>Czerwiec 2012 r.</c:v>
                </c:pt>
                <c:pt idx="1">
                  <c:v>Czerwiec 2013 r.</c:v>
                </c:pt>
                <c:pt idx="2">
                  <c:v>Czerwiec 2014 r.</c:v>
                </c:pt>
                <c:pt idx="3">
                  <c:v>Kwiecień 2015 r.</c:v>
                </c:pt>
              </c:strCache>
            </c:strRef>
          </c:cat>
          <c:val>
            <c:numRef>
              <c:f>Odwiedziny!$B$2:$B$5</c:f>
              <c:numCache>
                <c:formatCode>General</c:formatCode>
                <c:ptCount val="4"/>
                <c:pt idx="0">
                  <c:v>35263</c:v>
                </c:pt>
                <c:pt idx="1">
                  <c:v>96897</c:v>
                </c:pt>
                <c:pt idx="2">
                  <c:v>161967</c:v>
                </c:pt>
                <c:pt idx="3">
                  <c:v>221587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540288"/>
        <c:axId val="110544768"/>
      </c:barChart>
      <c:catAx>
        <c:axId val="110540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544768"/>
        <c:crosses val="autoZero"/>
        <c:auto val="1"/>
        <c:lblAlgn val="ctr"/>
        <c:lblOffset val="100"/>
        <c:noMultiLvlLbl val="0"/>
      </c:catAx>
      <c:valAx>
        <c:axId val="11054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054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C23F85-0EFC-48F0-BE55-E65F6CABE216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77C3FA6-BA09-4829-B9E9-9B43FF89957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marc/classification/eccdhom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k.bn.org.pl/cgi-bin/KHW/makwww.exe?BM=3" TargetMode="External"/><Relationship Id="rId2" Type="http://schemas.openxmlformats.org/officeDocument/2006/relationships/hyperlink" Target="http://www.bn.org.pl/dla-bibliotekarzy/ukd/poradnik-uk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n.org.pl/dla-bibliotekarzy/ukd/biuletyn-uk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n.org.pl/dla-bibliotekarzy/zebid-bn/oferta-szkoleniowa/opracowanie-rzeczowe-dokumentow-z-wykorzystaniem-ukd---poziom-zaawansowan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j.kwiatkowska@bn.org.p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357504"/>
            <a:ext cx="4536504" cy="234283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Działalność metodyczna </a:t>
            </a:r>
            <a:b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informacyjna </a:t>
            </a:r>
            <a:b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 Pracowni UKD </a:t>
            </a:r>
            <a:b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 Bibliotece Narodowej</a:t>
            </a:r>
            <a:endParaRPr lang="pl-P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44009" y="3315810"/>
            <a:ext cx="3399160" cy="1146150"/>
          </a:xfrm>
        </p:spPr>
        <p:txBody>
          <a:bodyPr>
            <a:normAutofit fontScale="70000" lnSpcReduction="20000"/>
          </a:bodyPr>
          <a:lstStyle/>
          <a:p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</a:rPr>
              <a:t>Joanna Kwiatkowska</a:t>
            </a:r>
          </a:p>
          <a:p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</a:rPr>
              <a:t>Biblioteka Narodowa</a:t>
            </a:r>
          </a:p>
          <a:p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Konferencja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Deskryptory </a:t>
            </a:r>
            <a:r>
              <a:rPr lang="pl-PL" i="1" dirty="0">
                <a:solidFill>
                  <a:schemeClr val="bg1">
                    <a:lumMod val="50000"/>
                  </a:schemeClr>
                </a:solidFill>
              </a:rPr>
              <a:t>Biblioteki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Narodowej</a:t>
            </a:r>
            <a:endParaRPr lang="pl-PL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20-21 kwietnia 2015 r.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Poradnik UKD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– </a:t>
            </a:r>
            <a:r>
              <a:rPr lang="pl-PL" sz="2800" dirty="0" smtClean="0">
                <a:solidFill>
                  <a:srgbClr val="0000CC"/>
                </a:solidFill>
                <a:cs typeface="Trebuchet MS" pitchFamily="34" charset="0"/>
              </a:rPr>
              <a:t>dziedziny </a:t>
            </a:r>
            <a:r>
              <a:rPr lang="pl-PL" sz="2800" dirty="0" smtClean="0">
                <a:solidFill>
                  <a:srgbClr val="0000CC"/>
                </a:solidFill>
                <a:cs typeface="Trebuchet MS" pitchFamily="34" charset="0"/>
              </a:rPr>
              <a:t>pokrewne</a:t>
            </a:r>
            <a:r>
              <a:rPr lang="pl-PL" sz="2800" dirty="0" smtClean="0">
                <a:solidFill>
                  <a:srgbClr val="0070C0"/>
                </a:solidFill>
                <a:cs typeface="Trebuchet MS" pitchFamily="34" charset="0"/>
              </a:rPr>
              <a:t/>
            </a:r>
            <a:br>
              <a:rPr lang="pl-PL" sz="2800" dirty="0" smtClean="0">
                <a:solidFill>
                  <a:srgbClr val="0070C0"/>
                </a:solidFill>
                <a:cs typeface="Trebuchet MS" pitchFamily="34" charset="0"/>
              </a:rPr>
            </a:br>
            <a:endParaRPr lang="pl-PL" sz="2800" dirty="0" smtClean="0">
              <a:solidFill>
                <a:srgbClr val="0070C0"/>
              </a:solidFill>
              <a:cs typeface="Trebuchet MS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3" y="1923678"/>
            <a:ext cx="3816424" cy="245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6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Poradnik UKD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- </a:t>
            </a:r>
            <a:r>
              <a:rPr lang="pl-PL" sz="2800" dirty="0" smtClean="0">
                <a:solidFill>
                  <a:srgbClr val="0000CC"/>
                </a:solidFill>
                <a:cs typeface="Trebuchet MS" pitchFamily="34" charset="0"/>
              </a:rPr>
              <a:t>rozbudowa za pomocą poddziałów analitycznych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9" y="2643758"/>
            <a:ext cx="648134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9702"/>
            <a:ext cx="23042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Poradnik UKD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- </a:t>
            </a:r>
            <a:r>
              <a:rPr lang="pl-PL" sz="2800" dirty="0" smtClean="0">
                <a:solidFill>
                  <a:srgbClr val="006600"/>
                </a:solidFill>
                <a:cs typeface="Trebuchet MS" pitchFamily="34" charset="0"/>
              </a:rPr>
              <a:t>zapis pionowy – zasady ogólne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851670"/>
            <a:ext cx="3672407" cy="252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Poradnik UKD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- </a:t>
            </a:r>
            <a:r>
              <a:rPr lang="pl-PL" sz="2800" dirty="0" smtClean="0">
                <a:solidFill>
                  <a:srgbClr val="006600"/>
                </a:solidFill>
                <a:cs typeface="Trebuchet MS" pitchFamily="34" charset="0"/>
              </a:rPr>
              <a:t>zapis pionowy – zasady szczegółowe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5" y="1995686"/>
            <a:ext cx="3384375" cy="23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3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Poradnik 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UKD - </a:t>
            </a:r>
            <a:r>
              <a:rPr lang="pl-PL" sz="2800" dirty="0" smtClean="0">
                <a:solidFill>
                  <a:srgbClr val="006600"/>
                </a:solidFill>
                <a:cs typeface="Trebuchet MS" pitchFamily="34" charset="0"/>
              </a:rPr>
              <a:t>zapis </a:t>
            </a:r>
            <a:r>
              <a:rPr lang="pl-PL" sz="2800" dirty="0">
                <a:solidFill>
                  <a:srgbClr val="006600"/>
                </a:solidFill>
                <a:cs typeface="Trebuchet MS" pitchFamily="34" charset="0"/>
              </a:rPr>
              <a:t>pionowy </a:t>
            </a:r>
            <a:r>
              <a:rPr lang="pl-PL" sz="2800" dirty="0" smtClean="0">
                <a:solidFill>
                  <a:srgbClr val="006600"/>
                </a:solidFill>
                <a:cs typeface="Trebuchet MS" pitchFamily="34" charset="0"/>
              </a:rPr>
              <a:t>- o</a:t>
            </a:r>
            <a:r>
              <a:rPr lang="pl-PL" sz="2800" dirty="0" smtClean="0">
                <a:solidFill>
                  <a:srgbClr val="006600"/>
                </a:solidFill>
              </a:rPr>
              <a:t>dwołania </a:t>
            </a:r>
            <a:r>
              <a:rPr lang="pl-PL" sz="2800" dirty="0">
                <a:solidFill>
                  <a:srgbClr val="006600"/>
                </a:solidFill>
              </a:rPr>
              <a:t>do Biuletynów UKD</a:t>
            </a:r>
            <a:endParaRPr lang="pl-PL" sz="2800" dirty="0" smtClean="0">
              <a:solidFill>
                <a:srgbClr val="006600"/>
              </a:solidFill>
              <a:cs typeface="Trebuchet MS" pitchFamily="34" charset="0"/>
            </a:endParaRPr>
          </a:p>
        </p:txBody>
      </p:sp>
      <p:sp>
        <p:nvSpPr>
          <p:cNvPr id="54274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pl-PL" sz="2000" dirty="0" smtClean="0"/>
          </a:p>
          <a:p>
            <a:pPr eaLnBrk="1" hangingPunct="1">
              <a:buFont typeface="Wingdings 2" pitchFamily="18" charset="2"/>
              <a:buNone/>
            </a:pPr>
            <a:endParaRPr lang="pl-PL" sz="2000" dirty="0" smtClean="0"/>
          </a:p>
          <a:p>
            <a:pPr marL="68580" indent="0">
              <a:buNone/>
            </a:pPr>
            <a:endParaRPr lang="pl-PL" sz="2000" dirty="0"/>
          </a:p>
          <a:p>
            <a:pPr marL="68580" indent="0">
              <a:buNone/>
            </a:pPr>
            <a:endParaRPr lang="pl-PL" sz="2000" dirty="0" smtClean="0"/>
          </a:p>
          <a:p>
            <a:endParaRPr lang="pl-PL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7694"/>
            <a:ext cx="4536504" cy="14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z="3100" dirty="0" smtClean="0">
                <a:solidFill>
                  <a:schemeClr val="bg1">
                    <a:lumMod val="50000"/>
                  </a:schemeClr>
                </a:solidFill>
              </a:rPr>
              <a:t>Kartoteka wzorcowa </a:t>
            </a:r>
            <a:r>
              <a:rPr lang="pl-PL" altLang="pl-PL" sz="3100" dirty="0" smtClean="0">
                <a:solidFill>
                  <a:schemeClr val="bg1">
                    <a:lumMod val="50000"/>
                  </a:schemeClr>
                </a:solidFill>
              </a:rPr>
              <a:t>UKD</a:t>
            </a: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altLang="pl-PL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pl-PL" sz="1800" dirty="0" smtClean="0">
                <a:solidFill>
                  <a:schemeClr val="tx1"/>
                </a:solidFill>
              </a:rPr>
              <a:t>przygotowana </a:t>
            </a:r>
            <a:r>
              <a:rPr lang="pl-PL" sz="1800" dirty="0">
                <a:solidFill>
                  <a:schemeClr val="tx1"/>
                </a:solidFill>
              </a:rPr>
              <a:t>przez Pracownię UKD </a:t>
            </a:r>
            <a:r>
              <a:rPr lang="pl-PL" sz="1800" dirty="0" smtClean="0">
                <a:solidFill>
                  <a:schemeClr val="tx1"/>
                </a:solidFill>
              </a:rPr>
              <a:t>- oparta </a:t>
            </a:r>
            <a:r>
              <a:rPr lang="pl-PL" sz="1800" dirty="0" smtClean="0">
                <a:solidFill>
                  <a:schemeClr val="tx1"/>
                </a:solidFill>
              </a:rPr>
              <a:t/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na </a:t>
            </a:r>
            <a:r>
              <a:rPr lang="pl-PL" sz="1800" dirty="0">
                <a:solidFill>
                  <a:schemeClr val="tx1"/>
                </a:solidFill>
              </a:rPr>
              <a:t>tablicach </a:t>
            </a:r>
            <a:r>
              <a:rPr lang="pl-PL" sz="1800" i="1" dirty="0">
                <a:solidFill>
                  <a:schemeClr val="tx1"/>
                </a:solidFill>
              </a:rPr>
              <a:t>Uniwersalna Klasyfikacja Dziesiętna: publikacja nr UDC-P058 autoryzowana przez Konsorcjum UKD nr licencji UDC-2005/06. Wydanie skrócone </a:t>
            </a:r>
            <a:r>
              <a:rPr lang="pl-PL" sz="1800" i="1" dirty="0" smtClean="0">
                <a:solidFill>
                  <a:schemeClr val="tx1"/>
                </a:solidFill>
              </a:rPr>
              <a:t/>
            </a:r>
            <a:br>
              <a:rPr lang="pl-PL" sz="1800" i="1" dirty="0" smtClean="0">
                <a:solidFill>
                  <a:schemeClr val="tx1"/>
                </a:solidFill>
              </a:rPr>
            </a:br>
            <a:r>
              <a:rPr lang="pl-PL" sz="1800" i="1" dirty="0" smtClean="0">
                <a:solidFill>
                  <a:schemeClr val="tx1"/>
                </a:solidFill>
              </a:rPr>
              <a:t>dla </a:t>
            </a:r>
            <a:r>
              <a:rPr lang="pl-PL" sz="1800" i="1" dirty="0">
                <a:solidFill>
                  <a:schemeClr val="tx1"/>
                </a:solidFill>
              </a:rPr>
              <a:t>bieżącej bibliografii narodowej i bibliotek </a:t>
            </a:r>
            <a:r>
              <a:rPr lang="pl-PL" sz="1800" i="1" dirty="0" smtClean="0">
                <a:solidFill>
                  <a:schemeClr val="tx1"/>
                </a:solidFill>
              </a:rPr>
              <a:t>publicznych</a:t>
            </a:r>
            <a:endParaRPr lang="pl-PL" sz="1800" i="1" dirty="0">
              <a:solidFill>
                <a:schemeClr val="tx1"/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pl-PL" sz="1800" dirty="0" smtClean="0">
                <a:solidFill>
                  <a:schemeClr val="tx1"/>
                </a:solidFill>
              </a:rPr>
              <a:t>od </a:t>
            </a:r>
            <a:r>
              <a:rPr lang="pl-PL" sz="1800" dirty="0">
                <a:solidFill>
                  <a:schemeClr val="tx1"/>
                </a:solidFill>
              </a:rPr>
              <a:t>listopada 2011 r. dostępna online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pl-PL" sz="1800" dirty="0" smtClean="0">
                <a:solidFill>
                  <a:schemeClr val="tx1"/>
                </a:solidFill>
              </a:rPr>
              <a:t>aktualizowana </a:t>
            </a:r>
            <a:r>
              <a:rPr lang="pl-PL" sz="1800" dirty="0">
                <a:solidFill>
                  <a:schemeClr val="tx1"/>
                </a:solidFill>
              </a:rPr>
              <a:t>co </a:t>
            </a:r>
            <a:r>
              <a:rPr lang="pl-PL" sz="1800" dirty="0" smtClean="0">
                <a:solidFill>
                  <a:schemeClr val="tx1"/>
                </a:solidFill>
              </a:rPr>
              <a:t>miesiąc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pl-PL" sz="2000" dirty="0">
              <a:solidFill>
                <a:schemeClr val="tx1"/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pl-P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z="3100" dirty="0">
                <a:solidFill>
                  <a:schemeClr val="bg1">
                    <a:lumMod val="50000"/>
                  </a:schemeClr>
                </a:solidFill>
              </a:rPr>
              <a:t>Kartoteka wzorcowa </a:t>
            </a:r>
            <a:r>
              <a:rPr lang="pl-PL" altLang="pl-PL" sz="3100" dirty="0" smtClean="0">
                <a:solidFill>
                  <a:schemeClr val="bg1">
                    <a:lumMod val="50000"/>
                  </a:schemeClr>
                </a:solidFill>
              </a:rPr>
              <a:t>UKD</a:t>
            </a: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altLang="pl-PL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06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1800" dirty="0" smtClean="0">
                <a:solidFill>
                  <a:schemeClr val="tx1"/>
                </a:solidFill>
              </a:rPr>
              <a:t>kontrolowana przez Pracownię UKD - wszystkie symbole wprowadzone do rekordów bibliograficznych </a:t>
            </a:r>
            <a:r>
              <a:rPr lang="pl-PL" altLang="pl-PL" sz="1800" i="1" dirty="0" smtClean="0">
                <a:solidFill>
                  <a:schemeClr val="tx1"/>
                </a:solidFill>
              </a:rPr>
              <a:t>Przewodnika Bibliograficznego </a:t>
            </a:r>
            <a:r>
              <a:rPr lang="pl-PL" altLang="pl-PL" sz="1800" dirty="0" smtClean="0">
                <a:solidFill>
                  <a:schemeClr val="tx1"/>
                </a:solidFill>
              </a:rPr>
              <a:t>(pole 080) mają odwzorowanie w rekordach wzorcowych</a:t>
            </a:r>
          </a:p>
          <a:p>
            <a:r>
              <a:rPr lang="pl-PL" altLang="pl-PL" sz="1800" dirty="0" smtClean="0">
                <a:solidFill>
                  <a:schemeClr val="tx1"/>
                </a:solidFill>
              </a:rPr>
              <a:t>nie jest automatycznie powiązana z rekordami bibliograficznymi, stanowi rodzaj słownika UKD zbudowanego zgodnie z metodą zapisu pionowego</a:t>
            </a:r>
          </a:p>
        </p:txBody>
      </p:sp>
    </p:spTree>
    <p:extLst>
      <p:ext uri="{BB962C8B-B14F-4D97-AF65-F5344CB8AC3E}">
        <p14:creationId xmlns:p14="http://schemas.microsoft.com/office/powerpoint/2010/main" val="42598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z="3100" dirty="0" smtClean="0">
                <a:solidFill>
                  <a:schemeClr val="bg1">
                    <a:lumMod val="50000"/>
                  </a:schemeClr>
                </a:solidFill>
              </a:rPr>
              <a:t>Kartoteka wzorcowa UKD – </a:t>
            </a:r>
            <a:r>
              <a:rPr lang="pl-PL" altLang="pl-PL" sz="3100" dirty="0" smtClean="0">
                <a:solidFill>
                  <a:schemeClr val="bg1">
                    <a:lumMod val="50000"/>
                  </a:schemeClr>
                </a:solidFill>
              </a:rPr>
              <a:t>struktura</a:t>
            </a: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altLang="pl-PL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742739"/>
            <a:ext cx="6777317" cy="2845235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pl-PL" sz="2900" dirty="0" smtClean="0">
                <a:solidFill>
                  <a:schemeClr val="tx1"/>
                </a:solidFill>
              </a:rPr>
              <a:t>Adaptacja </a:t>
            </a:r>
            <a:r>
              <a:rPr lang="pl-PL" sz="2900" dirty="0">
                <a:solidFill>
                  <a:schemeClr val="tx1"/>
                </a:solidFill>
              </a:rPr>
              <a:t>formatu dla klasyfikacji MARC 21 Format for </a:t>
            </a:r>
            <a:r>
              <a:rPr lang="pl-PL" sz="2900" dirty="0" err="1">
                <a:solidFill>
                  <a:schemeClr val="tx1"/>
                </a:solidFill>
              </a:rPr>
              <a:t>Classification</a:t>
            </a:r>
            <a:r>
              <a:rPr lang="pl-PL" sz="2900" dirty="0">
                <a:solidFill>
                  <a:schemeClr val="tx1"/>
                </a:solidFill>
              </a:rPr>
              <a:t> </a:t>
            </a:r>
            <a:r>
              <a:rPr lang="pl-PL" sz="2900" dirty="0" smtClean="0">
                <a:solidFill>
                  <a:schemeClr val="tx1"/>
                </a:solidFill>
              </a:rPr>
              <a:t>Data</a:t>
            </a:r>
          </a:p>
          <a:p>
            <a:pPr marL="0" indent="35560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pl-PL" sz="19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pl-PL" sz="1900" dirty="0" smtClean="0">
                <a:solidFill>
                  <a:schemeClr val="tx1"/>
                </a:solidFill>
                <a:hlinkClick r:id="rId2"/>
              </a:rPr>
              <a:t>www.loc.gov/marc/classification/eccdhome.html</a:t>
            </a:r>
            <a:endParaRPr lang="pl-PL" sz="1900" dirty="0" smtClean="0">
              <a:solidFill>
                <a:schemeClr val="tx1"/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pl-PL" sz="2100" dirty="0" smtClean="0">
              <a:solidFill>
                <a:schemeClr val="tx1"/>
              </a:solidFill>
            </a:endParaRPr>
          </a:p>
          <a:p>
            <a:pPr marL="0" indent="35560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pl-PL" sz="2900" b="1" dirty="0" smtClean="0">
                <a:solidFill>
                  <a:schemeClr val="tx1"/>
                </a:solidFill>
              </a:rPr>
              <a:t>153</a:t>
            </a:r>
            <a:r>
              <a:rPr lang="pl-PL" sz="2900" dirty="0" smtClean="0">
                <a:solidFill>
                  <a:schemeClr val="tx1"/>
                </a:solidFill>
              </a:rPr>
              <a:t> % </a:t>
            </a:r>
            <a:r>
              <a:rPr lang="pl-PL" sz="2900" b="1" dirty="0" smtClean="0">
                <a:solidFill>
                  <a:schemeClr val="tx1"/>
                </a:solidFill>
              </a:rPr>
              <a:t>a</a:t>
            </a:r>
            <a:r>
              <a:rPr lang="pl-PL" sz="2900" dirty="0" smtClean="0">
                <a:solidFill>
                  <a:schemeClr val="tx1"/>
                </a:solidFill>
              </a:rPr>
              <a:t> %</a:t>
            </a:r>
            <a:r>
              <a:rPr lang="pl-PL" sz="2900" b="1" dirty="0" smtClean="0">
                <a:solidFill>
                  <a:schemeClr val="tx1"/>
                </a:solidFill>
              </a:rPr>
              <a:t> j</a:t>
            </a:r>
          </a:p>
          <a:p>
            <a:pPr marL="0" indent="35560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pl-PL" sz="2900" b="1" dirty="0" smtClean="0">
                <a:solidFill>
                  <a:schemeClr val="tx1"/>
                </a:solidFill>
              </a:rPr>
              <a:t>353</a:t>
            </a:r>
            <a:r>
              <a:rPr lang="pl-PL" sz="2900" dirty="0" smtClean="0">
                <a:solidFill>
                  <a:schemeClr val="tx1"/>
                </a:solidFill>
              </a:rPr>
              <a:t> </a:t>
            </a:r>
            <a:r>
              <a:rPr lang="pl-PL" sz="2900" dirty="0">
                <a:solidFill>
                  <a:schemeClr val="tx1"/>
                </a:solidFill>
              </a:rPr>
              <a:t>% </a:t>
            </a:r>
            <a:r>
              <a:rPr lang="pl-PL" sz="2900" b="1" dirty="0">
                <a:solidFill>
                  <a:schemeClr val="tx1"/>
                </a:solidFill>
              </a:rPr>
              <a:t>i</a:t>
            </a:r>
            <a:r>
              <a:rPr lang="pl-PL" sz="2900" dirty="0" smtClean="0">
                <a:solidFill>
                  <a:schemeClr val="tx1"/>
                </a:solidFill>
              </a:rPr>
              <a:t> </a:t>
            </a:r>
            <a:r>
              <a:rPr lang="pl-PL" sz="2900" dirty="0">
                <a:solidFill>
                  <a:schemeClr val="tx1"/>
                </a:solidFill>
              </a:rPr>
              <a:t>%</a:t>
            </a:r>
            <a:r>
              <a:rPr lang="pl-PL" sz="2900" b="1" dirty="0">
                <a:solidFill>
                  <a:schemeClr val="tx1"/>
                </a:solidFill>
              </a:rPr>
              <a:t> a</a:t>
            </a:r>
          </a:p>
          <a:p>
            <a:pPr marL="0" indent="35560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pl-PL" sz="2900" b="1" dirty="0" smtClean="0">
                <a:solidFill>
                  <a:schemeClr val="tx1"/>
                </a:solidFill>
              </a:rPr>
              <a:t>453</a:t>
            </a:r>
            <a:r>
              <a:rPr lang="pl-PL" sz="2900" dirty="0" smtClean="0">
                <a:solidFill>
                  <a:schemeClr val="tx1"/>
                </a:solidFill>
              </a:rPr>
              <a:t> </a:t>
            </a:r>
            <a:r>
              <a:rPr lang="pl-PL" sz="2900" dirty="0">
                <a:solidFill>
                  <a:schemeClr val="tx1"/>
                </a:solidFill>
              </a:rPr>
              <a:t>% </a:t>
            </a:r>
            <a:r>
              <a:rPr lang="pl-PL" sz="2900" b="1" dirty="0" err="1" smtClean="0">
                <a:solidFill>
                  <a:schemeClr val="tx1"/>
                </a:solidFill>
              </a:rPr>
              <a:t>wj</a:t>
            </a:r>
            <a:r>
              <a:rPr lang="pl-PL" sz="2900" dirty="0" smtClean="0">
                <a:solidFill>
                  <a:schemeClr val="tx1"/>
                </a:solidFill>
              </a:rPr>
              <a:t> </a:t>
            </a:r>
            <a:r>
              <a:rPr lang="pl-PL" sz="2900" dirty="0">
                <a:solidFill>
                  <a:schemeClr val="tx1"/>
                </a:solidFill>
              </a:rPr>
              <a:t>%</a:t>
            </a:r>
            <a:r>
              <a:rPr lang="pl-PL" sz="2900" b="1" dirty="0">
                <a:solidFill>
                  <a:schemeClr val="tx1"/>
                </a:solidFill>
              </a:rPr>
              <a:t> </a:t>
            </a:r>
            <a:r>
              <a:rPr lang="pl-PL" sz="2900" b="1" dirty="0" smtClean="0">
                <a:solidFill>
                  <a:schemeClr val="tx1"/>
                </a:solidFill>
              </a:rPr>
              <a:t>a</a:t>
            </a:r>
          </a:p>
          <a:p>
            <a:pPr marL="0" indent="35560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pl-PL" sz="2900" b="1" dirty="0" smtClean="0">
                <a:solidFill>
                  <a:schemeClr val="tx1"/>
                </a:solidFill>
              </a:rPr>
              <a:t>553 </a:t>
            </a:r>
            <a:r>
              <a:rPr lang="pl-PL" sz="2900" dirty="0">
                <a:solidFill>
                  <a:schemeClr val="tx1"/>
                </a:solidFill>
              </a:rPr>
              <a:t>% </a:t>
            </a:r>
            <a:r>
              <a:rPr lang="pl-PL" sz="2900" b="1" dirty="0" err="1" smtClean="0">
                <a:solidFill>
                  <a:schemeClr val="tx1"/>
                </a:solidFill>
              </a:rPr>
              <a:t>wl</a:t>
            </a:r>
            <a:r>
              <a:rPr lang="pl-PL" sz="2900" dirty="0" smtClean="0">
                <a:solidFill>
                  <a:schemeClr val="tx1"/>
                </a:solidFill>
              </a:rPr>
              <a:t> </a:t>
            </a:r>
            <a:r>
              <a:rPr lang="pl-PL" sz="2900" dirty="0">
                <a:solidFill>
                  <a:schemeClr val="tx1"/>
                </a:solidFill>
              </a:rPr>
              <a:t>%</a:t>
            </a:r>
            <a:r>
              <a:rPr lang="pl-PL" sz="2900" b="1" dirty="0">
                <a:solidFill>
                  <a:schemeClr val="tx1"/>
                </a:solidFill>
              </a:rPr>
              <a:t> </a:t>
            </a:r>
            <a:r>
              <a:rPr lang="pl-PL" sz="2900" b="1" dirty="0" smtClean="0">
                <a:solidFill>
                  <a:schemeClr val="tx1"/>
                </a:solidFill>
              </a:rPr>
              <a:t>a</a:t>
            </a:r>
          </a:p>
          <a:p>
            <a:pPr marL="0" indent="35560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pl-PL" sz="2900" b="1" dirty="0" smtClean="0">
                <a:solidFill>
                  <a:schemeClr val="tx1"/>
                </a:solidFill>
              </a:rPr>
              <a:t>680 </a:t>
            </a:r>
            <a:r>
              <a:rPr lang="pl-PL" sz="2900" dirty="0">
                <a:solidFill>
                  <a:schemeClr val="tx1"/>
                </a:solidFill>
              </a:rPr>
              <a:t>%</a:t>
            </a:r>
            <a:r>
              <a:rPr lang="pl-PL" sz="2900" b="1" dirty="0">
                <a:solidFill>
                  <a:schemeClr val="tx1"/>
                </a:solidFill>
              </a:rPr>
              <a:t> </a:t>
            </a:r>
            <a:r>
              <a:rPr lang="pl-PL" sz="2900" b="1" dirty="0" smtClean="0">
                <a:solidFill>
                  <a:schemeClr val="tx1"/>
                </a:solidFill>
              </a:rPr>
              <a:t>i</a:t>
            </a:r>
          </a:p>
          <a:p>
            <a:pPr marL="0" indent="35560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pl-PL" sz="2900" b="1" dirty="0" smtClean="0">
                <a:solidFill>
                  <a:schemeClr val="tx1"/>
                </a:solidFill>
              </a:rPr>
              <a:t>753 </a:t>
            </a:r>
            <a:r>
              <a:rPr lang="pl-PL" sz="2900" dirty="0">
                <a:solidFill>
                  <a:schemeClr val="tx1"/>
                </a:solidFill>
              </a:rPr>
              <a:t>% </a:t>
            </a:r>
            <a:r>
              <a:rPr lang="pl-PL" sz="2900" b="1" dirty="0">
                <a:solidFill>
                  <a:schemeClr val="tx1"/>
                </a:solidFill>
              </a:rPr>
              <a:t>a</a:t>
            </a:r>
            <a:r>
              <a:rPr lang="pl-PL" sz="2900" dirty="0" smtClean="0">
                <a:solidFill>
                  <a:schemeClr val="tx1"/>
                </a:solidFill>
              </a:rPr>
              <a:t> </a:t>
            </a:r>
            <a:r>
              <a:rPr lang="pl-PL" sz="2900" dirty="0">
                <a:solidFill>
                  <a:schemeClr val="tx1"/>
                </a:solidFill>
              </a:rPr>
              <a:t>%</a:t>
            </a:r>
            <a:r>
              <a:rPr lang="pl-PL" sz="2900" b="1" dirty="0">
                <a:solidFill>
                  <a:schemeClr val="tx1"/>
                </a:solidFill>
              </a:rPr>
              <a:t> </a:t>
            </a:r>
            <a:r>
              <a:rPr lang="pl-PL" sz="2900" b="1" dirty="0" smtClean="0">
                <a:solidFill>
                  <a:schemeClr val="tx1"/>
                </a:solidFill>
              </a:rPr>
              <a:t>e </a:t>
            </a:r>
            <a:r>
              <a:rPr lang="pl-PL" sz="2900" dirty="0">
                <a:solidFill>
                  <a:schemeClr val="tx1"/>
                </a:solidFill>
              </a:rPr>
              <a:t>%</a:t>
            </a:r>
            <a:r>
              <a:rPr lang="pl-PL" sz="2900" b="1" dirty="0">
                <a:solidFill>
                  <a:schemeClr val="tx1"/>
                </a:solidFill>
              </a:rPr>
              <a:t> </a:t>
            </a:r>
            <a:r>
              <a:rPr lang="pl-PL" sz="2900" b="1" dirty="0" smtClean="0">
                <a:solidFill>
                  <a:schemeClr val="tx1"/>
                </a:solidFill>
              </a:rPr>
              <a:t>i </a:t>
            </a:r>
            <a:r>
              <a:rPr lang="pl-PL" sz="2900" dirty="0">
                <a:solidFill>
                  <a:schemeClr val="tx1"/>
                </a:solidFill>
              </a:rPr>
              <a:t>%</a:t>
            </a:r>
            <a:r>
              <a:rPr lang="pl-PL" sz="2900" b="1" dirty="0">
                <a:solidFill>
                  <a:schemeClr val="tx1"/>
                </a:solidFill>
              </a:rPr>
              <a:t> </a:t>
            </a:r>
            <a:r>
              <a:rPr lang="pl-PL" sz="2900" b="1" dirty="0" smtClean="0">
                <a:solidFill>
                  <a:schemeClr val="tx1"/>
                </a:solidFill>
              </a:rPr>
              <a:t>u</a:t>
            </a:r>
          </a:p>
          <a:p>
            <a:pPr marL="0" indent="35560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pl-PL" sz="2900" b="1" dirty="0" smtClean="0">
                <a:solidFill>
                  <a:schemeClr val="tx1"/>
                </a:solidFill>
              </a:rPr>
              <a:t>761 </a:t>
            </a:r>
            <a:r>
              <a:rPr lang="pl-PL" sz="2900" dirty="0">
                <a:solidFill>
                  <a:schemeClr val="tx1"/>
                </a:solidFill>
              </a:rPr>
              <a:t>%</a:t>
            </a:r>
            <a:r>
              <a:rPr lang="pl-PL" sz="2900" b="1" dirty="0">
                <a:solidFill>
                  <a:schemeClr val="tx1"/>
                </a:solidFill>
              </a:rPr>
              <a:t> i </a:t>
            </a:r>
            <a:r>
              <a:rPr lang="pl-PL" sz="2900" dirty="0">
                <a:solidFill>
                  <a:schemeClr val="tx1"/>
                </a:solidFill>
              </a:rPr>
              <a:t>%</a:t>
            </a:r>
            <a:r>
              <a:rPr lang="pl-PL" sz="2900" b="1" dirty="0">
                <a:solidFill>
                  <a:schemeClr val="tx1"/>
                </a:solidFill>
              </a:rPr>
              <a:t> </a:t>
            </a:r>
            <a:r>
              <a:rPr lang="pl-PL" sz="2900" b="1" dirty="0" smtClean="0">
                <a:solidFill>
                  <a:schemeClr val="tx1"/>
                </a:solidFill>
              </a:rPr>
              <a:t>e</a:t>
            </a:r>
            <a:endParaRPr lang="pl-PL" sz="29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pl-PL" sz="1800" b="1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pl-PL" sz="18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pl-PL" sz="18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pl-PL" sz="18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pl-PL" sz="18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pl-PL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  <a:t>Kartoteka wzorcowa UKD – materiały metodyczne</a:t>
            </a:r>
          </a:p>
        </p:txBody>
      </p:sp>
      <p:sp>
        <p:nvSpPr>
          <p:cNvPr id="47106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altLang="pl-PL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altLang="pl-PL" sz="1800" b="1" dirty="0" smtClean="0">
                <a:solidFill>
                  <a:schemeClr val="tx1"/>
                </a:solidFill>
              </a:rPr>
              <a:t>680</a:t>
            </a:r>
            <a:r>
              <a:rPr lang="pl-PL" altLang="pl-PL" sz="1800" dirty="0" smtClean="0">
                <a:solidFill>
                  <a:schemeClr val="tx1"/>
                </a:solidFill>
              </a:rPr>
              <a:t> % </a:t>
            </a:r>
            <a:r>
              <a:rPr lang="pl-PL" altLang="pl-PL" sz="1800" b="1" dirty="0" smtClean="0">
                <a:solidFill>
                  <a:schemeClr val="tx1"/>
                </a:solidFill>
              </a:rPr>
              <a:t>i</a:t>
            </a:r>
            <a:r>
              <a:rPr lang="pl-PL" altLang="pl-PL" sz="1800" dirty="0" smtClean="0">
                <a:solidFill>
                  <a:schemeClr val="tx1"/>
                </a:solidFill>
              </a:rPr>
              <a:t> Nota stosowania </a:t>
            </a:r>
          </a:p>
          <a:p>
            <a:pPr marL="0" indent="0">
              <a:buNone/>
            </a:pP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b="1" dirty="0" smtClean="0">
                <a:solidFill>
                  <a:schemeClr val="tx1"/>
                </a:solidFill>
              </a:rPr>
              <a:t>753</a:t>
            </a:r>
            <a:r>
              <a:rPr lang="pl-PL" altLang="pl-PL" sz="1800" dirty="0" smtClean="0">
                <a:solidFill>
                  <a:schemeClr val="tx1"/>
                </a:solidFill>
              </a:rPr>
              <a:t> </a:t>
            </a:r>
            <a:r>
              <a:rPr lang="pl-PL" altLang="pl-PL" sz="1800" dirty="0">
                <a:solidFill>
                  <a:schemeClr val="tx1"/>
                </a:solidFill>
              </a:rPr>
              <a:t>% </a:t>
            </a:r>
            <a:r>
              <a:rPr lang="pl-PL" altLang="pl-PL" sz="1800" b="1" dirty="0" smtClean="0">
                <a:solidFill>
                  <a:schemeClr val="tx1"/>
                </a:solidFill>
              </a:rPr>
              <a:t>a</a:t>
            </a:r>
            <a:r>
              <a:rPr lang="pl-PL" altLang="pl-PL" sz="1800" dirty="0" smtClean="0">
                <a:solidFill>
                  <a:schemeClr val="tx1"/>
                </a:solidFill>
              </a:rPr>
              <a:t> Odpowiednik słowny </a:t>
            </a:r>
            <a:r>
              <a:rPr lang="pl-PL" altLang="pl-PL" sz="1800" dirty="0">
                <a:solidFill>
                  <a:schemeClr val="tx1"/>
                </a:solidFill>
              </a:rPr>
              <a:t>% </a:t>
            </a:r>
            <a:r>
              <a:rPr lang="pl-PL" altLang="pl-PL" sz="1800" b="1" dirty="0" smtClean="0">
                <a:solidFill>
                  <a:schemeClr val="tx1"/>
                </a:solidFill>
              </a:rPr>
              <a:t>e</a:t>
            </a:r>
            <a:r>
              <a:rPr lang="pl-PL" altLang="pl-PL" sz="1800" dirty="0" smtClean="0">
                <a:solidFill>
                  <a:schemeClr val="tx1"/>
                </a:solidFill>
              </a:rPr>
              <a:t> Termin indeksowy – Zobacz rozbudowa % </a:t>
            </a:r>
            <a:r>
              <a:rPr lang="pl-PL" altLang="pl-PL" sz="1800" b="1" dirty="0" smtClean="0">
                <a:solidFill>
                  <a:schemeClr val="tx1"/>
                </a:solidFill>
              </a:rPr>
              <a:t>i </a:t>
            </a:r>
            <a:r>
              <a:rPr lang="pl-PL" altLang="pl-PL" sz="1800" dirty="0" smtClean="0">
                <a:solidFill>
                  <a:schemeClr val="tx1"/>
                </a:solidFill>
              </a:rPr>
              <a:t>Tekst objaśniający %</a:t>
            </a:r>
            <a:r>
              <a:rPr lang="pl-PL" altLang="pl-PL" sz="1800" b="1" dirty="0" smtClean="0">
                <a:solidFill>
                  <a:schemeClr val="tx1"/>
                </a:solidFill>
              </a:rPr>
              <a:t> u </a:t>
            </a:r>
            <a:r>
              <a:rPr lang="pl-PL" altLang="pl-PL" sz="1800" dirty="0" smtClean="0"/>
              <a:t>L</a:t>
            </a:r>
            <a:r>
              <a:rPr lang="pl-PL" altLang="pl-PL" sz="1800" dirty="0" smtClean="0">
                <a:solidFill>
                  <a:schemeClr val="tx1"/>
                </a:solidFill>
              </a:rPr>
              <a:t>inki</a:t>
            </a:r>
          </a:p>
          <a:p>
            <a:pPr marL="0" indent="0">
              <a:buNone/>
            </a:pP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b="1" dirty="0" smtClean="0">
                <a:solidFill>
                  <a:schemeClr val="tx1"/>
                </a:solidFill>
              </a:rPr>
              <a:t>761</a:t>
            </a:r>
            <a:r>
              <a:rPr lang="pl-PL" altLang="pl-PL" sz="1800" dirty="0" smtClean="0">
                <a:solidFill>
                  <a:schemeClr val="tx1"/>
                </a:solidFill>
              </a:rPr>
              <a:t> % </a:t>
            </a:r>
            <a:r>
              <a:rPr lang="pl-PL" altLang="pl-PL" sz="1800" b="1" dirty="0" smtClean="0">
                <a:solidFill>
                  <a:schemeClr val="tx1"/>
                </a:solidFill>
              </a:rPr>
              <a:t>i</a:t>
            </a:r>
            <a:r>
              <a:rPr lang="pl-PL" altLang="pl-PL" sz="1800" dirty="0" smtClean="0">
                <a:solidFill>
                  <a:schemeClr val="tx1"/>
                </a:solidFill>
              </a:rPr>
              <a:t> Instrukcja dalszego podziału i łączenia symboli </a:t>
            </a:r>
            <a:r>
              <a:rPr lang="pl-PL" altLang="pl-PL" sz="1800" dirty="0" smtClean="0"/>
              <a:t>% </a:t>
            </a:r>
            <a:r>
              <a:rPr lang="pl-PL" altLang="pl-PL" sz="1800" b="1" dirty="0" smtClean="0">
                <a:solidFill>
                  <a:schemeClr val="tx1"/>
                </a:solidFill>
              </a:rPr>
              <a:t>e</a:t>
            </a:r>
            <a:r>
              <a:rPr lang="pl-PL" altLang="pl-PL" sz="1800" dirty="0" smtClean="0"/>
              <a:t> P</a:t>
            </a:r>
            <a:r>
              <a:rPr lang="pl-PL" altLang="pl-PL" sz="1800" dirty="0" smtClean="0">
                <a:solidFill>
                  <a:schemeClr val="tx1"/>
                </a:solidFill>
              </a:rPr>
              <a:t>rzykłady rozbudowy</a:t>
            </a:r>
          </a:p>
        </p:txBody>
      </p:sp>
    </p:spTree>
    <p:extLst>
      <p:ext uri="{BB962C8B-B14F-4D97-AF65-F5344CB8AC3E}">
        <p14:creationId xmlns:p14="http://schemas.microsoft.com/office/powerpoint/2010/main" val="19755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z="3100" dirty="0">
                <a:solidFill>
                  <a:schemeClr val="bg1">
                    <a:lumMod val="50000"/>
                  </a:schemeClr>
                </a:solidFill>
              </a:rPr>
              <a:t>Kartoteka wzorcowa UKD - pole </a:t>
            </a:r>
            <a:r>
              <a:rPr lang="pl-PL" altLang="pl-PL" sz="3100" b="1" dirty="0" smtClean="0">
                <a:solidFill>
                  <a:schemeClr val="bg1">
                    <a:lumMod val="50000"/>
                  </a:schemeClr>
                </a:solidFill>
              </a:rPr>
              <a:t>680</a:t>
            </a:r>
            <a:r>
              <a:rPr lang="pl-PL" altLang="pl-PL" sz="3100" dirty="0" smtClean="0">
                <a:solidFill>
                  <a:schemeClr val="bg1">
                    <a:lumMod val="50000"/>
                  </a:schemeClr>
                </a:solidFill>
              </a:rPr>
              <a:t> % </a:t>
            </a:r>
            <a:r>
              <a:rPr lang="pl-PL" altLang="pl-PL" sz="3100" b="1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2786081"/>
            <a:ext cx="6777037" cy="5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</a:rPr>
              <a:t>Metodyka</a:t>
            </a:r>
            <a:endParaRPr lang="pl-PL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</a:rPr>
              <a:t>Informacja</a:t>
            </a:r>
            <a:endParaRPr lang="pl-PL" sz="3200" dirty="0">
              <a:solidFill>
                <a:schemeClr val="bg1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</a:rPr>
              <a:t>Konsultacja</a:t>
            </a:r>
            <a:endParaRPr lang="pl-PL" sz="3200" dirty="0">
              <a:solidFill>
                <a:schemeClr val="bg1">
                  <a:lumMod val="50000"/>
                </a:schemeClr>
              </a:solidFill>
            </a:endParaRPr>
          </a:p>
          <a:p>
            <a:pPr marL="68580" indent="0"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1619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altLang="pl-PL" sz="28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altLang="pl-PL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altLang="pl-PL" sz="28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altLang="pl-PL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altLang="pl-PL" sz="2800" spc="-20" dirty="0">
                <a:solidFill>
                  <a:schemeClr val="bg1">
                    <a:lumMod val="50000"/>
                  </a:schemeClr>
                </a:solidFill>
              </a:rPr>
              <a:t>Kartoteka wzorcowa UKD </a:t>
            </a:r>
            <a:r>
              <a:rPr lang="pl-PL" altLang="pl-PL" sz="2800" spc="-2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pl-PL" altLang="pl-PL" sz="2800" spc="-20" dirty="0">
                <a:solidFill>
                  <a:schemeClr val="bg1">
                    <a:lumMod val="50000"/>
                  </a:schemeClr>
                </a:solidFill>
              </a:rPr>
              <a:t>pole </a:t>
            </a:r>
            <a:r>
              <a:rPr lang="pl-PL" altLang="pl-PL" sz="2800" b="1" spc="-20" dirty="0">
                <a:solidFill>
                  <a:schemeClr val="bg1">
                    <a:lumMod val="50000"/>
                  </a:schemeClr>
                </a:solidFill>
              </a:rPr>
              <a:t>753</a:t>
            </a:r>
            <a:r>
              <a:rPr lang="pl-PL" altLang="pl-PL" sz="2800" spc="-2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altLang="pl-PL" sz="2800" spc="-20" dirty="0" smtClean="0">
                <a:solidFill>
                  <a:schemeClr val="bg1">
                    <a:lumMod val="50000"/>
                  </a:schemeClr>
                </a:solidFill>
              </a:rPr>
              <a:t>% </a:t>
            </a:r>
            <a:r>
              <a:rPr lang="pl-PL" altLang="pl-PL" sz="2800" b="1" spc="-2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pl-PL" altLang="pl-PL" sz="2800" spc="-2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pl-PL" altLang="pl-PL" sz="2800" spc="-20" dirty="0">
                <a:solidFill>
                  <a:schemeClr val="bg1">
                    <a:lumMod val="50000"/>
                  </a:schemeClr>
                </a:solidFill>
              </a:rPr>
              <a:t>dodawanie </a:t>
            </a:r>
            <a:r>
              <a:rPr lang="pl-PL" altLang="pl-PL" sz="2800" spc="-20" dirty="0" smtClean="0">
                <a:solidFill>
                  <a:schemeClr val="bg1">
                    <a:lumMod val="50000"/>
                  </a:schemeClr>
                </a:solidFill>
              </a:rPr>
              <a:t>odpowiedników słownych</a:t>
            </a:r>
            <a:endParaRPr lang="pl-PL" sz="2800" spc="-2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2119" y="2254250"/>
            <a:ext cx="543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5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altLang="pl-PL" sz="28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altLang="pl-PL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altLang="pl-PL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altLang="pl-PL" sz="28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altLang="pl-PL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altLang="pl-PL" sz="2700" dirty="0">
                <a:solidFill>
                  <a:schemeClr val="bg1">
                    <a:lumMod val="50000"/>
                  </a:schemeClr>
                </a:solidFill>
              </a:rPr>
              <a:t>Kartoteka wzorcowa UKD - pole </a:t>
            </a:r>
            <a:r>
              <a:rPr lang="pl-PL" altLang="pl-PL" sz="2700" b="1" dirty="0">
                <a:solidFill>
                  <a:schemeClr val="bg1">
                    <a:lumMod val="50000"/>
                  </a:schemeClr>
                </a:solidFill>
              </a:rPr>
              <a:t>753</a:t>
            </a:r>
            <a:r>
              <a:rPr lang="pl-PL" altLang="pl-PL" sz="2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altLang="pl-PL" sz="2700" dirty="0" smtClean="0">
                <a:solidFill>
                  <a:schemeClr val="bg1">
                    <a:lumMod val="50000"/>
                  </a:schemeClr>
                </a:solidFill>
              </a:rPr>
              <a:t>% </a:t>
            </a:r>
            <a:r>
              <a:rPr lang="pl-PL" altLang="pl-PL" sz="2700" b="1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br>
              <a:rPr lang="pl-PL" altLang="pl-PL" sz="27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altLang="pl-PL" sz="2700" dirty="0" smtClean="0">
                <a:solidFill>
                  <a:schemeClr val="bg1">
                    <a:lumMod val="50000"/>
                  </a:schemeClr>
                </a:solidFill>
              </a:rPr>
              <a:t>– Termin indeksowy - Zobacz rozbudowę</a:t>
            </a:r>
            <a:endParaRPr lang="pl-PL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2315201"/>
            <a:ext cx="6777037" cy="148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1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Kartoteka wzorcowa UKD – pole </a:t>
            </a:r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753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% </a:t>
            </a:r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- odwołania do Biuletynów UKD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2455270"/>
            <a:ext cx="6777037" cy="12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solidFill>
                  <a:schemeClr val="bg1">
                    <a:lumMod val="50000"/>
                  </a:schemeClr>
                </a:solidFill>
              </a:rPr>
              <a:t>Kartoteka wzorcowa </a:t>
            </a: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  <a:t>UKD - pole </a:t>
            </a:r>
            <a: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</a:rPr>
              <a:t>761</a:t>
            </a: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  <a:t> % </a:t>
            </a:r>
            <a: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  <a:t>% </a:t>
            </a:r>
            <a:r>
              <a:rPr lang="pl-PL" altLang="pl-PL" sz="2800" b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endParaRPr lang="pl-PL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2434864"/>
            <a:ext cx="6777037" cy="124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2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solidFill>
                  <a:schemeClr val="bg1">
                    <a:lumMod val="50000"/>
                  </a:schemeClr>
                </a:solidFill>
              </a:rPr>
              <a:t>Kartoteka wzorcowa </a:t>
            </a: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</a:rPr>
              <a:t>UKD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– metoda tworzenia haseł indeksowych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pl-PL" sz="1800" dirty="0" smtClean="0"/>
          </a:p>
          <a:p>
            <a:r>
              <a:rPr lang="pl-PL" sz="1800" dirty="0" smtClean="0">
                <a:solidFill>
                  <a:schemeClr val="tx1"/>
                </a:solidFill>
              </a:rPr>
              <a:t>Hasła </a:t>
            </a:r>
            <a:r>
              <a:rPr lang="pl-PL" sz="1800" dirty="0">
                <a:solidFill>
                  <a:schemeClr val="tx1"/>
                </a:solidFill>
              </a:rPr>
              <a:t>indeksowe – dział </a:t>
            </a:r>
            <a:r>
              <a:rPr lang="pl-PL" sz="1800" b="1" dirty="0">
                <a:solidFill>
                  <a:schemeClr val="tx1"/>
                </a:solidFill>
              </a:rPr>
              <a:t>34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Prawo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- </a:t>
            </a:r>
            <a:r>
              <a:rPr lang="pl-PL" sz="1800" i="1" dirty="0" smtClean="0">
                <a:solidFill>
                  <a:schemeClr val="tx1"/>
                </a:solidFill>
              </a:rPr>
              <a:t>BUKD </a:t>
            </a:r>
            <a:r>
              <a:rPr lang="pl-PL" sz="1800" i="1" dirty="0">
                <a:solidFill>
                  <a:schemeClr val="tx1"/>
                </a:solidFill>
              </a:rPr>
              <a:t>nr 3/2014</a:t>
            </a:r>
          </a:p>
          <a:p>
            <a:r>
              <a:rPr lang="pl-PL" sz="1800" dirty="0" smtClean="0">
                <a:solidFill>
                  <a:schemeClr val="tx1"/>
                </a:solidFill>
              </a:rPr>
              <a:t>Hasła </a:t>
            </a:r>
            <a:r>
              <a:rPr lang="pl-PL" sz="1800" dirty="0">
                <a:solidFill>
                  <a:schemeClr val="tx1"/>
                </a:solidFill>
              </a:rPr>
              <a:t>indeksowe – dział </a:t>
            </a:r>
            <a:r>
              <a:rPr lang="pl-PL" sz="1800" b="1" dirty="0">
                <a:solidFill>
                  <a:schemeClr val="tx1"/>
                </a:solidFill>
              </a:rPr>
              <a:t>2</a:t>
            </a:r>
            <a:r>
              <a:rPr lang="pl-PL" sz="1800" dirty="0">
                <a:solidFill>
                  <a:schemeClr val="tx1"/>
                </a:solidFill>
              </a:rPr>
              <a:t> Religia. </a:t>
            </a:r>
            <a:r>
              <a:rPr lang="pl-PL" sz="1800" dirty="0" smtClean="0">
                <a:solidFill>
                  <a:schemeClr val="tx1"/>
                </a:solidFill>
              </a:rPr>
              <a:t>Teologia </a:t>
            </a:r>
            <a:r>
              <a:rPr lang="pl-PL" sz="1800" dirty="0">
                <a:solidFill>
                  <a:schemeClr val="tx1"/>
                </a:solidFill>
              </a:rPr>
              <a:t/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- </a:t>
            </a:r>
            <a:r>
              <a:rPr lang="pl-PL" sz="1800" i="1" dirty="0" smtClean="0">
                <a:solidFill>
                  <a:schemeClr val="tx1"/>
                </a:solidFill>
              </a:rPr>
              <a:t>BUKD </a:t>
            </a:r>
            <a:r>
              <a:rPr lang="pl-PL" sz="1800" i="1" dirty="0">
                <a:solidFill>
                  <a:schemeClr val="tx1"/>
                </a:solidFill>
              </a:rPr>
              <a:t>nr 4/2013</a:t>
            </a:r>
          </a:p>
          <a:p>
            <a:r>
              <a:rPr lang="pl-PL" sz="1800" dirty="0">
                <a:solidFill>
                  <a:schemeClr val="tx1"/>
                </a:solidFill>
              </a:rPr>
              <a:t>Hasła indeksowe – dział </a:t>
            </a:r>
            <a:r>
              <a:rPr lang="pl-PL" sz="1800" b="1" dirty="0">
                <a:solidFill>
                  <a:schemeClr val="tx1"/>
                </a:solidFill>
              </a:rPr>
              <a:t>7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Sztuka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- </a:t>
            </a:r>
            <a:r>
              <a:rPr lang="pl-PL" sz="1800" i="1" dirty="0" smtClean="0">
                <a:solidFill>
                  <a:schemeClr val="tx1"/>
                </a:solidFill>
              </a:rPr>
              <a:t>BUKD </a:t>
            </a:r>
            <a:r>
              <a:rPr lang="pl-PL" sz="1800" i="1" dirty="0">
                <a:solidFill>
                  <a:schemeClr val="tx1"/>
                </a:solidFill>
              </a:rPr>
              <a:t>nr 5/2011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97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Kartoteka wzorcowa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UKD – liczba dokumentów (rekordów wzorcowych)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229337"/>
              </p:ext>
            </p:extLst>
          </p:nvPr>
        </p:nvGraphicFramePr>
        <p:xfrm>
          <a:off x="1042988" y="1743075"/>
          <a:ext cx="6777037" cy="263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1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Kartoteka wzorcowa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UKD – statystyka odwiedzin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979519"/>
              </p:ext>
            </p:extLst>
          </p:nvPr>
        </p:nvGraphicFramePr>
        <p:xfrm>
          <a:off x="1042988" y="1743075"/>
          <a:ext cx="6777037" cy="263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1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Biuletyn </a:t>
            </a: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UKD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800" dirty="0" smtClean="0"/>
          </a:p>
          <a:p>
            <a:r>
              <a:rPr lang="pl-PL" sz="1800" dirty="0" smtClean="0">
                <a:solidFill>
                  <a:schemeClr val="tx1"/>
                </a:solidFill>
              </a:rPr>
              <a:t>dwumiesięcznik redagowany w Pracowni UKD, wydawany </a:t>
            </a:r>
            <a:r>
              <a:rPr lang="pl-PL" sz="1800" dirty="0">
                <a:solidFill>
                  <a:schemeClr val="tx1"/>
                </a:solidFill>
              </a:rPr>
              <a:t>w wersji </a:t>
            </a:r>
            <a:r>
              <a:rPr lang="pl-PL" sz="1800" dirty="0" smtClean="0">
                <a:solidFill>
                  <a:schemeClr val="tx1"/>
                </a:solidFill>
              </a:rPr>
              <a:t>elektronicznej od 2008 r. </a:t>
            </a:r>
          </a:p>
          <a:p>
            <a:r>
              <a:rPr lang="pl-PL" sz="1800" dirty="0">
                <a:solidFill>
                  <a:schemeClr val="tx1"/>
                </a:solidFill>
              </a:rPr>
              <a:t>w</a:t>
            </a:r>
            <a:r>
              <a:rPr lang="pl-PL" sz="1800" dirty="0" smtClean="0">
                <a:solidFill>
                  <a:schemeClr val="tx1"/>
                </a:solidFill>
              </a:rPr>
              <a:t> latach 2008-2010 prezentował zapis poziomy UKD</a:t>
            </a:r>
          </a:p>
          <a:p>
            <a:r>
              <a:rPr lang="pl-PL" sz="1800" dirty="0">
                <a:solidFill>
                  <a:schemeClr val="tx1"/>
                </a:solidFill>
              </a:rPr>
              <a:t>od </a:t>
            </a:r>
            <a:r>
              <a:rPr lang="pl-PL" sz="1800" dirty="0" smtClean="0">
                <a:solidFill>
                  <a:schemeClr val="tx1"/>
                </a:solidFill>
              </a:rPr>
              <a:t>2011 r. prezentuje </a:t>
            </a:r>
            <a:r>
              <a:rPr lang="pl-PL" sz="1800" u="sng" dirty="0">
                <a:solidFill>
                  <a:schemeClr val="tx1"/>
                </a:solidFill>
              </a:rPr>
              <a:t>zapis </a:t>
            </a:r>
            <a:r>
              <a:rPr lang="pl-PL" sz="1800" u="sng" dirty="0" smtClean="0">
                <a:solidFill>
                  <a:schemeClr val="tx1"/>
                </a:solidFill>
              </a:rPr>
              <a:t>pionowy </a:t>
            </a:r>
            <a:r>
              <a:rPr lang="pl-PL" sz="1800" u="sng" dirty="0">
                <a:solidFill>
                  <a:schemeClr val="tx1"/>
                </a:solidFill>
              </a:rPr>
              <a:t>UKD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28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Biuletyn UKD – prezentacja poszczególnych działów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800" dirty="0" smtClean="0"/>
          </a:p>
          <a:p>
            <a:r>
              <a:rPr lang="pl-PL" sz="1800" dirty="0" smtClean="0"/>
              <a:t>Dział</a:t>
            </a:r>
            <a:r>
              <a:rPr lang="pl-PL" sz="1800" b="1" dirty="0" smtClean="0"/>
              <a:t> 2 </a:t>
            </a:r>
            <a:r>
              <a:rPr lang="pl-PL" sz="1800" dirty="0" smtClean="0"/>
              <a:t>Religia. Teologia - </a:t>
            </a:r>
            <a:r>
              <a:rPr lang="pl-PL" sz="1800" i="1" dirty="0" smtClean="0"/>
              <a:t>BUKD nr 1/2013</a:t>
            </a:r>
          </a:p>
          <a:p>
            <a:r>
              <a:rPr lang="pl-PL" sz="1800" dirty="0" smtClean="0"/>
              <a:t>Dział </a:t>
            </a:r>
            <a:r>
              <a:rPr lang="pl-PL" sz="1800" b="1" dirty="0" smtClean="0"/>
              <a:t>338.48</a:t>
            </a:r>
            <a:r>
              <a:rPr lang="pl-PL" sz="1800" dirty="0" smtClean="0"/>
              <a:t> Turystyka. Dział </a:t>
            </a:r>
            <a:r>
              <a:rPr lang="pl-PL" sz="1800" b="1" dirty="0" smtClean="0"/>
              <a:t>91</a:t>
            </a:r>
            <a:r>
              <a:rPr lang="pl-PL" sz="1800" dirty="0" smtClean="0"/>
              <a:t> Geografia. Dział </a:t>
            </a:r>
            <a:r>
              <a:rPr lang="pl-PL" sz="1800" b="1" dirty="0" smtClean="0"/>
              <a:t>796/799</a:t>
            </a:r>
            <a:r>
              <a:rPr lang="pl-PL" sz="1800" dirty="0" smtClean="0"/>
              <a:t> Sport - </a:t>
            </a:r>
            <a:r>
              <a:rPr lang="pl-PL" sz="1800" i="1" dirty="0" smtClean="0"/>
              <a:t>BUKD nr 1/2014</a:t>
            </a:r>
          </a:p>
          <a:p>
            <a:r>
              <a:rPr lang="pl-PL" sz="1800" dirty="0" smtClean="0"/>
              <a:t>Dział </a:t>
            </a:r>
            <a:r>
              <a:rPr lang="pl-PL" sz="1800" b="1" dirty="0" smtClean="0"/>
              <a:t>61 </a:t>
            </a:r>
            <a:r>
              <a:rPr lang="pl-PL" sz="1800" dirty="0" smtClean="0"/>
              <a:t>Medycyna - </a:t>
            </a:r>
            <a:r>
              <a:rPr lang="pl-PL" sz="1800" i="1" dirty="0" smtClean="0"/>
              <a:t>BUKD nr 4/2012</a:t>
            </a:r>
          </a:p>
          <a:p>
            <a:r>
              <a:rPr lang="pl-PL" sz="1800" dirty="0" smtClean="0"/>
              <a:t>Dział </a:t>
            </a:r>
            <a:r>
              <a:rPr lang="pl-PL" sz="1800" b="1" dirty="0" smtClean="0"/>
              <a:t>94</a:t>
            </a:r>
            <a:r>
              <a:rPr lang="pl-PL" sz="1800" dirty="0" smtClean="0"/>
              <a:t> Historia - </a:t>
            </a:r>
            <a:r>
              <a:rPr lang="pl-PL" sz="1800" i="1" dirty="0" smtClean="0"/>
              <a:t>BUKD nr 6/2011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31925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Biuletyn UKD – 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prezentacja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poddziałów wspólnych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800" dirty="0" smtClean="0"/>
          </a:p>
          <a:p>
            <a:r>
              <a:rPr lang="pl-PL" sz="1800" dirty="0" smtClean="0"/>
              <a:t>Poddziały wspólne czasu - </a:t>
            </a:r>
            <a:r>
              <a:rPr lang="pl-PL" sz="1800" i="1" dirty="0" smtClean="0"/>
              <a:t>BUKD nr 4/2014</a:t>
            </a:r>
          </a:p>
          <a:p>
            <a:r>
              <a:rPr lang="pl-PL" sz="1800" dirty="0" smtClean="0"/>
              <a:t>Poddziały wspólne formy - </a:t>
            </a:r>
            <a:r>
              <a:rPr lang="pl-PL" sz="1800" i="1" dirty="0" smtClean="0"/>
              <a:t>BUKD nr 2/2013</a:t>
            </a:r>
          </a:p>
          <a:p>
            <a:r>
              <a:rPr lang="pl-PL" sz="1800" dirty="0" smtClean="0"/>
              <a:t>Poddziały wspólne rasy, narodowości i grupy etnicznej - </a:t>
            </a:r>
            <a:r>
              <a:rPr lang="pl-PL" sz="1800" i="1" dirty="0" smtClean="0"/>
              <a:t>BUKD nr 6/2012</a:t>
            </a:r>
          </a:p>
        </p:txBody>
      </p:sp>
    </p:spTree>
    <p:extLst>
      <p:ext uri="{BB962C8B-B14F-4D97-AF65-F5344CB8AC3E}">
        <p14:creationId xmlns:p14="http://schemas.microsoft.com/office/powerpoint/2010/main" val="9891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3100" dirty="0">
                <a:solidFill>
                  <a:schemeClr val="bg1">
                    <a:lumMod val="50000"/>
                  </a:schemeClr>
                </a:solidFill>
              </a:rPr>
              <a:t>Informacje na stronie </a:t>
            </a: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BN/Dla bibliotekarzy/UKD</a:t>
            </a:r>
            <a:endParaRPr lang="pl-PL" sz="3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sz="3400" dirty="0" smtClean="0"/>
          </a:p>
          <a:p>
            <a:r>
              <a:rPr lang="pl-PL" sz="2900" dirty="0" smtClean="0">
                <a:solidFill>
                  <a:schemeClr val="bg1">
                    <a:lumMod val="50000"/>
                  </a:schemeClr>
                </a:solidFill>
              </a:rPr>
              <a:t>Poradnik </a:t>
            </a:r>
            <a:r>
              <a:rPr lang="pl-PL" sz="2900" dirty="0">
                <a:solidFill>
                  <a:schemeClr val="bg1">
                    <a:lumMod val="50000"/>
                  </a:schemeClr>
                </a:solidFill>
              </a:rPr>
              <a:t>UKD</a:t>
            </a:r>
          </a:p>
          <a:p>
            <a:pPr marL="109728" indent="0">
              <a:buNone/>
            </a:pPr>
            <a:r>
              <a:rPr lang="pl-PL" sz="1900" dirty="0">
                <a:hlinkClick r:id="rId2"/>
              </a:rPr>
              <a:t>http://</a:t>
            </a:r>
            <a:r>
              <a:rPr lang="pl-PL" sz="1900" dirty="0" smtClean="0">
                <a:hlinkClick r:id="rId2"/>
              </a:rPr>
              <a:t>www.bn.org.pl/dla-bibliotekarzy/ukd/poradnik-ukd</a:t>
            </a:r>
            <a:endParaRPr lang="pl-PL" sz="1900" dirty="0" smtClean="0"/>
          </a:p>
          <a:p>
            <a:pPr marL="109728" indent="0">
              <a:buNone/>
            </a:pPr>
            <a:endParaRPr lang="pl-PL" sz="1900" dirty="0"/>
          </a:p>
          <a:p>
            <a:r>
              <a:rPr lang="pl-PL" sz="2900" dirty="0" smtClean="0">
                <a:solidFill>
                  <a:schemeClr val="bg1">
                    <a:lumMod val="50000"/>
                  </a:schemeClr>
                </a:solidFill>
              </a:rPr>
              <a:t>Kartoteka </a:t>
            </a:r>
            <a:r>
              <a:rPr lang="pl-PL" sz="2900" dirty="0">
                <a:solidFill>
                  <a:schemeClr val="bg1">
                    <a:lumMod val="50000"/>
                  </a:schemeClr>
                </a:solidFill>
              </a:rPr>
              <a:t>wzorcowa UKD</a:t>
            </a:r>
          </a:p>
          <a:p>
            <a:pPr marL="109728" indent="0">
              <a:buNone/>
            </a:pPr>
            <a:r>
              <a:rPr lang="pl-PL" sz="1900" dirty="0">
                <a:hlinkClick r:id="rId3"/>
              </a:rPr>
              <a:t>http://mak.bn.org.pl/cgi-bin/KHW/makwww.exe?BM=3</a:t>
            </a:r>
            <a:r>
              <a:rPr lang="pl-PL" sz="1900" dirty="0"/>
              <a:t> </a:t>
            </a:r>
          </a:p>
          <a:p>
            <a:pPr marL="109728" indent="0">
              <a:buNone/>
            </a:pPr>
            <a:endParaRPr lang="pl-PL" sz="2900" dirty="0"/>
          </a:p>
          <a:p>
            <a:r>
              <a:rPr lang="pl-PL" sz="2900" dirty="0" smtClean="0">
                <a:solidFill>
                  <a:schemeClr val="bg1">
                    <a:lumMod val="50000"/>
                  </a:schemeClr>
                </a:solidFill>
              </a:rPr>
              <a:t>Biuletyn </a:t>
            </a:r>
            <a:r>
              <a:rPr lang="pl-PL" sz="2900" dirty="0">
                <a:solidFill>
                  <a:schemeClr val="bg1">
                    <a:lumMod val="50000"/>
                  </a:schemeClr>
                </a:solidFill>
              </a:rPr>
              <a:t>UKD</a:t>
            </a:r>
          </a:p>
          <a:p>
            <a:pPr marL="109728" indent="0">
              <a:buNone/>
            </a:pPr>
            <a:r>
              <a:rPr lang="pl-PL" sz="1900" dirty="0">
                <a:hlinkClick r:id="rId4"/>
              </a:rPr>
              <a:t>http://www.bn.org.pl/dla-bibliotekarzy/ukd/biuletyn-ukd</a:t>
            </a:r>
            <a:endParaRPr lang="pl-PL" sz="1900" dirty="0"/>
          </a:p>
          <a:p>
            <a:endParaRPr lang="pl-PL" sz="3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92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Biuletyn UKD – prezentacja grup zagadnień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800" dirty="0" smtClean="0"/>
          </a:p>
          <a:p>
            <a:r>
              <a:rPr lang="pl-PL" sz="1800" dirty="0" smtClean="0"/>
              <a:t>Marketing - </a:t>
            </a:r>
            <a:r>
              <a:rPr lang="pl-PL" sz="1800" i="1" dirty="0" smtClean="0"/>
              <a:t>BUKD nr 1/2012</a:t>
            </a:r>
          </a:p>
          <a:p>
            <a:r>
              <a:rPr lang="pl-PL" sz="1800" dirty="0" smtClean="0"/>
              <a:t>Unia Europejska - </a:t>
            </a:r>
            <a:r>
              <a:rPr lang="pl-PL" sz="1800" i="1" dirty="0" smtClean="0"/>
              <a:t>BUKD nr 3/2012</a:t>
            </a:r>
          </a:p>
          <a:p>
            <a:r>
              <a:rPr lang="pl-PL" sz="1800" dirty="0" smtClean="0"/>
              <a:t>Bezpieczeństwo - </a:t>
            </a:r>
            <a:r>
              <a:rPr lang="pl-PL" sz="1800" i="1" dirty="0" smtClean="0"/>
              <a:t>BUKD nr 2/2014</a:t>
            </a:r>
          </a:p>
          <a:p>
            <a:r>
              <a:rPr lang="pl-PL" sz="1800" dirty="0" smtClean="0"/>
              <a:t>Regionalizm - </a:t>
            </a:r>
            <a:r>
              <a:rPr lang="pl-PL" sz="1800" i="1" dirty="0" smtClean="0"/>
              <a:t>BUKD nr 5/2014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27693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solidFill>
                  <a:schemeClr val="bg1">
                    <a:lumMod val="50000"/>
                  </a:schemeClr>
                </a:solidFill>
              </a:rPr>
              <a:t>Biuletyn UKD – część 1. </a:t>
            </a: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Aktualności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9" y="1757838"/>
            <a:ext cx="5401219" cy="26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Biuletyn UKD – część 2. Prezentacja działu/tematu</a:t>
            </a:r>
            <a:endParaRPr lang="pl-PL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51670"/>
            <a:ext cx="4536504" cy="252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9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Biuletyn UKD – odwołania do pliku wzorcowego UKD (MRF)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923678"/>
            <a:ext cx="3960439" cy="245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7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</a:rPr>
              <a:t>Metodyka</a:t>
            </a:r>
            <a:endParaRPr lang="pl-PL" sz="3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bg1">
                    <a:lumMod val="50000"/>
                  </a:schemeClr>
                </a:solidFill>
              </a:rPr>
              <a:t>Informacja</a:t>
            </a:r>
          </a:p>
          <a:p>
            <a:pPr marL="68580" indent="0">
              <a:buNone/>
            </a:pPr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Konsultacja</a:t>
            </a:r>
          </a:p>
          <a:p>
            <a:pPr marL="68580" indent="0"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614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solidFill>
                  <a:schemeClr val="bg1">
                    <a:lumMod val="50000"/>
                  </a:schemeClr>
                </a:solidFill>
              </a:rPr>
              <a:t>Informacje na stronie BN/Dla bibliotekarzy/UKD</a:t>
            </a:r>
            <a:endParaRPr lang="pl-PL" sz="31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923678"/>
            <a:ext cx="3600400" cy="245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>
                <a:solidFill>
                  <a:schemeClr val="bg1">
                    <a:lumMod val="50000"/>
                  </a:schemeClr>
                </a:solidFill>
              </a:rPr>
              <a:t>Szkolenia </a:t>
            </a: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UKD </a:t>
            </a: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zewnętrzne</a:t>
            </a:r>
            <a:b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3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sz="1900" dirty="0" smtClean="0">
              <a:solidFill>
                <a:schemeClr val="tx1"/>
              </a:solidFill>
            </a:endParaRPr>
          </a:p>
          <a:p>
            <a:r>
              <a:rPr lang="pl-PL" sz="1900" dirty="0" smtClean="0">
                <a:solidFill>
                  <a:schemeClr val="tx1"/>
                </a:solidFill>
              </a:rPr>
              <a:t>Szkolenia dla bibliotekarzy z zewnątrz (dwudniowe, organizacja </a:t>
            </a:r>
            <a:r>
              <a:rPr lang="pl-PL" sz="1900" dirty="0" err="1" smtClean="0">
                <a:solidFill>
                  <a:schemeClr val="tx1"/>
                </a:solidFill>
              </a:rPr>
              <a:t>ZEBiD</a:t>
            </a:r>
            <a:r>
              <a:rPr lang="pl-PL" sz="1900" dirty="0" smtClean="0">
                <a:solidFill>
                  <a:schemeClr val="tx1"/>
                </a:solidFill>
              </a:rPr>
              <a:t>):</a:t>
            </a:r>
          </a:p>
          <a:p>
            <a:pPr marL="68580" indent="0">
              <a:buNone/>
            </a:pPr>
            <a:r>
              <a:rPr lang="pl-PL" sz="1900" dirty="0" smtClean="0">
                <a:solidFill>
                  <a:schemeClr val="tx1"/>
                </a:solidFill>
              </a:rPr>
              <a:t>- poziom podstawowy</a:t>
            </a:r>
          </a:p>
          <a:p>
            <a:pPr marL="68580" indent="0">
              <a:buNone/>
            </a:pPr>
            <a:r>
              <a:rPr lang="pl-PL" sz="1900" dirty="0" smtClean="0">
                <a:solidFill>
                  <a:schemeClr val="tx1"/>
                </a:solidFill>
              </a:rPr>
              <a:t>- poziom </a:t>
            </a:r>
            <a:r>
              <a:rPr lang="pl-PL" sz="1900" dirty="0">
                <a:solidFill>
                  <a:schemeClr val="tx1"/>
                </a:solidFill>
              </a:rPr>
              <a:t>zaawansowany</a:t>
            </a:r>
          </a:p>
          <a:p>
            <a:endParaRPr lang="pl-PL" dirty="0"/>
          </a:p>
          <a:p>
            <a:endParaRPr lang="pl-PL" dirty="0" smtClean="0"/>
          </a:p>
          <a:p>
            <a:pPr marL="68580" indent="0">
              <a:buNone/>
            </a:pPr>
            <a:r>
              <a:rPr lang="pl-PL" sz="1100" dirty="0">
                <a:hlinkClick r:id="rId2"/>
              </a:rPr>
              <a:t>http://www.bn.org.pl/dla-bibliotekarzy/zebid-bn/oferta-szkoleniowa/opracowanie-rzeczowe-dokumentow-z-wykorzystaniem-ukd---</a:t>
            </a:r>
            <a:r>
              <a:rPr lang="pl-PL" sz="1100" dirty="0" smtClean="0">
                <a:hlinkClick r:id="rId2"/>
              </a:rPr>
              <a:t>poziom-zaawansowany</a:t>
            </a:r>
            <a:endParaRPr lang="pl-PL" sz="1100" dirty="0" smtClean="0"/>
          </a:p>
          <a:p>
            <a:pPr marL="68580" indent="0">
              <a:buNone/>
            </a:pPr>
            <a:endParaRPr lang="pl-PL" sz="1600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734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solidFill>
                  <a:schemeClr val="bg1">
                    <a:lumMod val="50000"/>
                  </a:schemeClr>
                </a:solidFill>
              </a:rPr>
              <a:t>Szkolenia UKD – poziom </a:t>
            </a: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podstawowy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9" y="1995686"/>
            <a:ext cx="295232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solidFill>
                  <a:schemeClr val="bg1">
                    <a:lumMod val="50000"/>
                  </a:schemeClr>
                </a:solidFill>
              </a:rPr>
              <a:t>Szkolenia UKD – poziom </a:t>
            </a: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zaawansowany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99" y="1851670"/>
            <a:ext cx="3672409" cy="252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>
                <a:solidFill>
                  <a:schemeClr val="bg1">
                    <a:lumMod val="50000"/>
                  </a:schemeClr>
                </a:solidFill>
              </a:rPr>
              <a:t>Szkolenia </a:t>
            </a: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UKD </a:t>
            </a: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wewnętrzne</a:t>
            </a:r>
            <a:b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3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800" dirty="0" smtClean="0"/>
          </a:p>
          <a:p>
            <a:r>
              <a:rPr lang="pl-PL" sz="1800" dirty="0" smtClean="0"/>
              <a:t>Szkolenia </a:t>
            </a:r>
            <a:r>
              <a:rPr lang="pl-PL" sz="1800" dirty="0"/>
              <a:t>dla bibliotekarzy </a:t>
            </a:r>
            <a:r>
              <a:rPr lang="pl-PL" sz="1800" dirty="0" smtClean="0"/>
              <a:t>BN (dwudniowe</a:t>
            </a:r>
            <a:r>
              <a:rPr lang="pl-PL" sz="1800" dirty="0"/>
              <a:t>, organizacja </a:t>
            </a:r>
            <a:r>
              <a:rPr lang="pl-PL" sz="1800" dirty="0" err="1"/>
              <a:t>ZEBiD</a:t>
            </a:r>
            <a:r>
              <a:rPr lang="pl-PL" sz="1800" dirty="0" smtClean="0"/>
              <a:t>)</a:t>
            </a:r>
          </a:p>
          <a:p>
            <a:r>
              <a:rPr lang="pl-PL" sz="1800" dirty="0"/>
              <a:t>Szkolenia </a:t>
            </a:r>
            <a:r>
              <a:rPr lang="pl-PL" sz="1800" dirty="0" smtClean="0"/>
              <a:t>przywarsztatowe</a:t>
            </a:r>
          </a:p>
        </p:txBody>
      </p:sp>
    </p:spTree>
    <p:extLst>
      <p:ext uri="{BB962C8B-B14F-4D97-AF65-F5344CB8AC3E}">
        <p14:creationId xmlns:p14="http://schemas.microsoft.com/office/powerpoint/2010/main" val="10415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Poradnik UKD</a:t>
            </a:r>
            <a:b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000" dirty="0" smtClean="0"/>
          </a:p>
          <a:p>
            <a:r>
              <a:rPr lang="pl-PL" sz="1800" dirty="0" smtClean="0"/>
              <a:t>wersja robocza</a:t>
            </a:r>
          </a:p>
          <a:p>
            <a:r>
              <a:rPr lang="pl-PL" sz="1800" dirty="0"/>
              <a:t>d</a:t>
            </a:r>
            <a:r>
              <a:rPr lang="pl-PL" sz="1800" dirty="0" smtClean="0"/>
              <a:t>ostępny on-</a:t>
            </a:r>
            <a:r>
              <a:rPr lang="pl-PL" sz="1800" dirty="0" err="1" smtClean="0"/>
              <a:t>line</a:t>
            </a:r>
            <a:r>
              <a:rPr lang="pl-PL" sz="1800" b="1" dirty="0" smtClean="0"/>
              <a:t> </a:t>
            </a:r>
          </a:p>
          <a:p>
            <a:r>
              <a:rPr lang="pl-PL" sz="1800" dirty="0" smtClean="0"/>
              <a:t>przeznaczony dla </a:t>
            </a:r>
            <a:r>
              <a:rPr lang="pl-PL" sz="1800" dirty="0"/>
              <a:t>bibliotekarzy stosujących </a:t>
            </a:r>
            <a:r>
              <a:rPr lang="pl-PL" sz="1800" dirty="0">
                <a:solidFill>
                  <a:srgbClr val="0070C0"/>
                </a:solidFill>
              </a:rPr>
              <a:t>zapis pionowy</a:t>
            </a:r>
            <a:r>
              <a:rPr lang="pl-PL" sz="1800" dirty="0"/>
              <a:t> </a:t>
            </a:r>
            <a:r>
              <a:rPr lang="pl-PL" sz="1800" dirty="0">
                <a:solidFill>
                  <a:srgbClr val="0070C0"/>
                </a:solidFill>
              </a:rPr>
              <a:t>UKD</a:t>
            </a:r>
            <a:r>
              <a:rPr lang="pl-PL" sz="1800" dirty="0"/>
              <a:t> (wersja BN</a:t>
            </a:r>
            <a:r>
              <a:rPr lang="pl-PL" sz="1800" dirty="0" smtClean="0"/>
              <a:t>)</a:t>
            </a:r>
          </a:p>
          <a:p>
            <a:pPr lvl="0"/>
            <a:endParaRPr lang="pl-PL" sz="3800" dirty="0"/>
          </a:p>
          <a:p>
            <a:endParaRPr lang="pl-PL" sz="2400" b="1" dirty="0"/>
          </a:p>
          <a:p>
            <a:endParaRPr lang="pl-PL" b="1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541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Artykuły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i="1" dirty="0" smtClean="0"/>
              <a:t>Bibliotekarz</a:t>
            </a:r>
          </a:p>
          <a:p>
            <a:r>
              <a:rPr lang="pl-PL" sz="1800" i="1" dirty="0" smtClean="0"/>
              <a:t>Poradnik Bibliotekarza</a:t>
            </a:r>
          </a:p>
          <a:p>
            <a:r>
              <a:rPr lang="pl-PL" sz="1800" i="1" dirty="0" smtClean="0"/>
              <a:t>Przegląd Biblioteczny</a:t>
            </a:r>
          </a:p>
          <a:p>
            <a:r>
              <a:rPr lang="pl-PL" sz="1800" i="1" dirty="0" smtClean="0"/>
              <a:t>Zagadnienia Informacji Naukowej</a:t>
            </a:r>
          </a:p>
          <a:p>
            <a:r>
              <a:rPr lang="pl-PL" sz="1800" i="1" dirty="0" smtClean="0"/>
              <a:t>Rocznik Biblioteki Narodowej</a:t>
            </a:r>
          </a:p>
          <a:p>
            <a:r>
              <a:rPr lang="pl-PL" sz="1800" i="1" dirty="0" smtClean="0"/>
              <a:t>Praktyka i Teoria Informacji Naukowej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24124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</a:rPr>
              <a:t>Metodyka</a:t>
            </a:r>
            <a:endParaRPr lang="pl-PL" sz="3600" dirty="0">
              <a:solidFill>
                <a:schemeClr val="bg1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Informacja</a:t>
            </a:r>
          </a:p>
          <a:p>
            <a:r>
              <a:rPr lang="pl-PL" sz="3600" b="1" dirty="0">
                <a:solidFill>
                  <a:schemeClr val="bg1">
                    <a:lumMod val="50000"/>
                  </a:schemeClr>
                </a:solidFill>
              </a:rPr>
              <a:t>Konsultacja</a:t>
            </a:r>
          </a:p>
          <a:p>
            <a:pPr marL="68580" indent="0"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5477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>
                <a:solidFill>
                  <a:schemeClr val="bg1">
                    <a:lumMod val="50000"/>
                  </a:schemeClr>
                </a:solidFill>
              </a:rPr>
              <a:t>Zespół ds. </a:t>
            </a: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UKD</a:t>
            </a:r>
            <a:b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3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grono </a:t>
            </a:r>
            <a:r>
              <a:rPr lang="pl-PL" sz="1600" dirty="0"/>
              <a:t>specjalistów i praktyków z bibliotek akademickich, publicznych i pedagogicznych oraz pracowników </a:t>
            </a:r>
            <a:r>
              <a:rPr lang="pl-PL" sz="1600" dirty="0" smtClean="0"/>
              <a:t>BN</a:t>
            </a:r>
          </a:p>
          <a:p>
            <a:endParaRPr lang="pl-PL" sz="1000" dirty="0" smtClean="0"/>
          </a:p>
          <a:p>
            <a:r>
              <a:rPr lang="pl-PL" sz="1600" dirty="0"/>
              <a:t>koordynacja prac nad stosowaniem </a:t>
            </a:r>
            <a:r>
              <a:rPr lang="pl-PL" sz="1600" dirty="0" smtClean="0"/>
              <a:t>UKD: </a:t>
            </a:r>
          </a:p>
          <a:p>
            <a:pPr marL="68580" indent="0">
              <a:buNone/>
            </a:pPr>
            <a:r>
              <a:rPr lang="pl-PL" sz="1600" dirty="0" smtClean="0"/>
              <a:t>konsultacje przy wprowadzaniu zapisu pionowego w BN, analiza </a:t>
            </a:r>
            <a:r>
              <a:rPr lang="pl-PL" sz="1600" dirty="0"/>
              <a:t>działów do nowej edycji tablic </a:t>
            </a:r>
            <a:r>
              <a:rPr lang="pl-PL" sz="1600" dirty="0" smtClean="0"/>
              <a:t>skróconych, propozycje uzupełnienia kartoteki wzorcowej UKD o odpowiedniki słowne</a:t>
            </a:r>
          </a:p>
          <a:p>
            <a:pPr marL="68580" indent="0">
              <a:buNone/>
            </a:pPr>
            <a:endParaRPr lang="pl-PL" sz="1000" dirty="0" smtClean="0"/>
          </a:p>
          <a:p>
            <a:r>
              <a:rPr lang="pl-PL" sz="1600" dirty="0"/>
              <a:t>o</a:t>
            </a:r>
            <a:r>
              <a:rPr lang="pl-PL" sz="1600" dirty="0" smtClean="0"/>
              <a:t>d 2009 r., dwa spotkania w </a:t>
            </a:r>
            <a:r>
              <a:rPr lang="pl-PL" sz="1600" dirty="0" smtClean="0"/>
              <a:t>roku</a:t>
            </a:r>
            <a:endParaRPr lang="pl-PL" sz="1600" dirty="0" smtClean="0"/>
          </a:p>
        </p:txBody>
      </p:sp>
    </p:spTree>
    <p:extLst>
      <p:ext uri="{BB962C8B-B14F-4D97-AF65-F5344CB8AC3E}">
        <p14:creationId xmlns:p14="http://schemas.microsoft.com/office/powerpoint/2010/main" val="39558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Spotkania Zespołu ds.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UKD</a:t>
            </a:r>
            <a:b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1743075"/>
            <a:ext cx="3024335" cy="284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</a:rPr>
              <a:t>Konsultacje mailowe i telefoniczne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dla bibliotekarzy z zewnątrz</a:t>
            </a:r>
          </a:p>
          <a:p>
            <a:r>
              <a:rPr lang="pl-PL" sz="1800" dirty="0"/>
              <a:t>dla </a:t>
            </a:r>
            <a:r>
              <a:rPr lang="pl-PL" sz="1800" dirty="0" smtClean="0"/>
              <a:t>bibliotekarzy BN (praktyka klasyfikowania, wykazy działów)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164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Dziękuję za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uwagę!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68580" indent="0">
              <a:buNone/>
            </a:pPr>
            <a:r>
              <a:rPr lang="pl-PL" sz="4500" dirty="0" smtClean="0">
                <a:hlinkClick r:id="rId2"/>
              </a:rPr>
              <a:t>j.kwiatkowska@bn.org.pl</a:t>
            </a:r>
            <a:endParaRPr lang="pl-PL" sz="45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59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Poradnik UKD</a:t>
            </a:r>
            <a:b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Rozdział V - </a:t>
            </a:r>
            <a:r>
              <a:rPr lang="pl-PL" sz="1800" b="1" dirty="0"/>
              <a:t>Poddziały wspólne</a:t>
            </a:r>
          </a:p>
          <a:p>
            <a:r>
              <a:rPr lang="pl-PL" sz="1800" dirty="0"/>
              <a:t>Rozdział VI – Dział ogólny </a:t>
            </a:r>
            <a:r>
              <a:rPr lang="pl-PL" sz="1800" b="1" dirty="0"/>
              <a:t>0</a:t>
            </a:r>
          </a:p>
          <a:p>
            <a:r>
              <a:rPr lang="pl-PL" sz="1800" dirty="0"/>
              <a:t>Rozdział VII - Dział</a:t>
            </a:r>
            <a:r>
              <a:rPr lang="pl-PL" sz="1800" b="1" dirty="0"/>
              <a:t> 1 </a:t>
            </a:r>
            <a:r>
              <a:rPr lang="pl-PL" sz="1800" dirty="0"/>
              <a:t>Filozofia. Psychologia</a:t>
            </a:r>
          </a:p>
          <a:p>
            <a:r>
              <a:rPr lang="pl-PL" sz="1800" dirty="0"/>
              <a:t>Rozdział VIII -</a:t>
            </a:r>
            <a:r>
              <a:rPr lang="pl-PL" sz="1800" b="1" dirty="0"/>
              <a:t> </a:t>
            </a:r>
            <a:r>
              <a:rPr lang="pl-PL" sz="1800" dirty="0"/>
              <a:t>Dział </a:t>
            </a:r>
            <a:r>
              <a:rPr lang="pl-PL" sz="1800" b="1" dirty="0"/>
              <a:t>2 </a:t>
            </a:r>
            <a:r>
              <a:rPr lang="pl-PL" sz="1800" dirty="0"/>
              <a:t>Religia. Teologia</a:t>
            </a:r>
          </a:p>
          <a:p>
            <a:r>
              <a:rPr lang="pl-PL" sz="1800" dirty="0"/>
              <a:t>Rozdział IX -</a:t>
            </a:r>
            <a:r>
              <a:rPr lang="pl-PL" sz="1800" b="1" dirty="0"/>
              <a:t> </a:t>
            </a:r>
            <a:r>
              <a:rPr lang="pl-PL" sz="1800" dirty="0"/>
              <a:t>Dział</a:t>
            </a:r>
            <a:r>
              <a:rPr lang="pl-PL" sz="1800" b="1" dirty="0"/>
              <a:t> 3 </a:t>
            </a:r>
            <a:r>
              <a:rPr lang="pl-PL" sz="1800" dirty="0"/>
              <a:t>Nauki społeczne</a:t>
            </a:r>
          </a:p>
          <a:p>
            <a:r>
              <a:rPr lang="pl-PL" sz="1800" dirty="0"/>
              <a:t>Rozdział X -</a:t>
            </a:r>
            <a:r>
              <a:rPr lang="pl-PL" sz="1800" b="1" dirty="0"/>
              <a:t> </a:t>
            </a:r>
            <a:r>
              <a:rPr lang="pl-PL" sz="1800" dirty="0"/>
              <a:t>Dział</a:t>
            </a:r>
            <a:r>
              <a:rPr lang="pl-PL" sz="1800" b="1" dirty="0"/>
              <a:t> 5 </a:t>
            </a:r>
            <a:r>
              <a:rPr lang="pl-PL" sz="1800" dirty="0"/>
              <a:t>Matematyka. Nauki przyrodnicze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943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Poradnik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UKD</a:t>
            </a:r>
            <a:b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</a:br>
            <a:endParaRPr lang="pl-PL" sz="2800" dirty="0" smtClean="0">
              <a:solidFill>
                <a:schemeClr val="bg1">
                  <a:lumMod val="50000"/>
                </a:schemeClr>
              </a:solidFill>
              <a:cs typeface="Trebuchet MS" pitchFamily="34" charset="0"/>
            </a:endParaRPr>
          </a:p>
        </p:txBody>
      </p:sp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Źródła: </a:t>
            </a:r>
          </a:p>
          <a:p>
            <a:r>
              <a:rPr lang="pl-PL" sz="1800" dirty="0">
                <a:solidFill>
                  <a:schemeClr val="tx1"/>
                </a:solidFill>
              </a:rPr>
              <a:t>materiały zamieszczane na stronie BN/Dla bibliotekarzy/UKD, np. </a:t>
            </a:r>
            <a:r>
              <a:rPr lang="pl-PL" sz="1800" dirty="0" smtClean="0">
                <a:solidFill>
                  <a:schemeClr val="tx1"/>
                </a:solidFill>
              </a:rPr>
              <a:t>w Biuletynach </a:t>
            </a:r>
            <a:r>
              <a:rPr lang="pl-PL" sz="1800" dirty="0">
                <a:solidFill>
                  <a:schemeClr val="tx1"/>
                </a:solidFill>
              </a:rPr>
              <a:t>UKD, </a:t>
            </a:r>
            <a:r>
              <a:rPr lang="pl-PL" sz="1800" dirty="0" smtClean="0">
                <a:solidFill>
                  <a:schemeClr val="tx1"/>
                </a:solidFill>
              </a:rPr>
              <a:t>materiałach </a:t>
            </a:r>
            <a:r>
              <a:rPr lang="pl-PL" sz="1800" dirty="0">
                <a:solidFill>
                  <a:schemeClr val="tx1"/>
                </a:solidFill>
              </a:rPr>
              <a:t>ze spotkań Zespołu ds. </a:t>
            </a:r>
            <a:r>
              <a:rPr lang="pl-PL" sz="1800" dirty="0" smtClean="0">
                <a:solidFill>
                  <a:schemeClr val="tx1"/>
                </a:solidFill>
              </a:rPr>
              <a:t>UKD</a:t>
            </a:r>
          </a:p>
          <a:p>
            <a:r>
              <a:rPr lang="pl-PL" sz="1800" dirty="0">
                <a:solidFill>
                  <a:schemeClr val="tx1"/>
                </a:solidFill>
              </a:rPr>
              <a:t>materiały </a:t>
            </a:r>
            <a:r>
              <a:rPr lang="pl-PL" sz="1800" dirty="0" smtClean="0">
                <a:solidFill>
                  <a:schemeClr val="tx1"/>
                </a:solidFill>
              </a:rPr>
              <a:t>Pracowni UKD z </a:t>
            </a:r>
            <a:r>
              <a:rPr lang="pl-PL" sz="1800" dirty="0">
                <a:solidFill>
                  <a:schemeClr val="tx1"/>
                </a:solidFill>
              </a:rPr>
              <a:t>konferencji, warsztatów i </a:t>
            </a:r>
            <a:r>
              <a:rPr lang="pl-PL" sz="1800" dirty="0" smtClean="0">
                <a:solidFill>
                  <a:schemeClr val="tx1"/>
                </a:solidFill>
              </a:rPr>
              <a:t>szkoleń</a:t>
            </a:r>
          </a:p>
          <a:p>
            <a:r>
              <a:rPr lang="pl-PL" sz="1800" dirty="0" smtClean="0">
                <a:solidFill>
                  <a:schemeClr val="tx1"/>
                </a:solidFill>
              </a:rPr>
              <a:t>artykuły </a:t>
            </a:r>
            <a:r>
              <a:rPr lang="pl-PL" sz="1800" dirty="0">
                <a:solidFill>
                  <a:schemeClr val="tx1"/>
                </a:solidFill>
              </a:rPr>
              <a:t>Pracowni UKD </a:t>
            </a:r>
            <a:endParaRPr lang="pl-PL" sz="1800" dirty="0" smtClean="0">
              <a:solidFill>
                <a:schemeClr val="tx1"/>
              </a:solidFill>
            </a:endParaRPr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8839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Poradnik </a:t>
            </a: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UKD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/>
            </a:r>
            <a:b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</a:b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solidFill>
                  <a:schemeClr val="tx1"/>
                </a:solidFill>
              </a:rPr>
              <a:t>Każdy z rozdziałów składa się z dwóch części </a:t>
            </a:r>
            <a:r>
              <a:rPr lang="pl-PL" sz="1800" dirty="0" smtClean="0">
                <a:solidFill>
                  <a:schemeClr val="tx1"/>
                </a:solidFill>
              </a:rPr>
              <a:t/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– </a:t>
            </a:r>
            <a:r>
              <a:rPr lang="pl-PL" sz="1800" dirty="0">
                <a:solidFill>
                  <a:schemeClr val="tx1"/>
                </a:solidFill>
              </a:rPr>
              <a:t>z wiadomości ogólnych, opartych na pliku wzorcowym UKD </a:t>
            </a:r>
            <a:r>
              <a:rPr lang="pl-PL" sz="1800" dirty="0" smtClean="0">
                <a:solidFill>
                  <a:schemeClr val="tx1"/>
                </a:solidFill>
              </a:rPr>
              <a:t>(MRF</a:t>
            </a:r>
            <a:r>
              <a:rPr lang="pl-PL" sz="1800" dirty="0">
                <a:solidFill>
                  <a:schemeClr val="tx1"/>
                </a:solidFill>
              </a:rPr>
              <a:t>), oznaczonych kolorem </a:t>
            </a:r>
            <a:r>
              <a:rPr lang="pl-PL" sz="1800" dirty="0">
                <a:solidFill>
                  <a:srgbClr val="0070C0"/>
                </a:solidFill>
              </a:rPr>
              <a:t>niebieskim</a:t>
            </a:r>
            <a:r>
              <a:rPr lang="pl-PL" sz="1800" dirty="0"/>
              <a:t> </a:t>
            </a:r>
            <a:r>
              <a:rPr lang="pl-PL" sz="1800" dirty="0">
                <a:solidFill>
                  <a:schemeClr val="tx1"/>
                </a:solidFill>
              </a:rPr>
              <a:t>oraz prezentacji metody zapisu pionowego BN, oznaczonej kolorem</a:t>
            </a:r>
            <a:r>
              <a:rPr lang="pl-PL" sz="1800" dirty="0"/>
              <a:t> </a:t>
            </a:r>
            <a:r>
              <a:rPr lang="pl-PL" sz="1800" dirty="0">
                <a:solidFill>
                  <a:srgbClr val="92D050"/>
                </a:solidFill>
              </a:rPr>
              <a:t>zielonym</a:t>
            </a:r>
            <a:r>
              <a:rPr lang="pl-PL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7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Poradnik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UKD – </a:t>
            </a:r>
            <a:r>
              <a:rPr lang="pl-PL" sz="2800" dirty="0" smtClean="0">
                <a:solidFill>
                  <a:srgbClr val="0000CC"/>
                </a:solidFill>
                <a:cs typeface="Trebuchet MS" pitchFamily="34" charset="0"/>
              </a:rPr>
              <a:t>wiadomości </a:t>
            </a:r>
            <a:r>
              <a:rPr lang="pl-PL" sz="2800" dirty="0" smtClean="0">
                <a:solidFill>
                  <a:srgbClr val="0000CC"/>
                </a:solidFill>
                <a:cs typeface="Trebuchet MS" pitchFamily="34" charset="0"/>
              </a:rPr>
              <a:t>ogólne</a:t>
            </a:r>
            <a:br>
              <a:rPr lang="pl-PL" sz="2800" dirty="0" smtClean="0">
                <a:solidFill>
                  <a:srgbClr val="0000CC"/>
                </a:solidFill>
                <a:cs typeface="Trebuchet MS" pitchFamily="34" charset="0"/>
              </a:rPr>
            </a:br>
            <a:endParaRPr lang="pl-PL" sz="2800" dirty="0">
              <a:solidFill>
                <a:srgbClr val="0000CC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9" y="1956170"/>
            <a:ext cx="4609131" cy="198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7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Poradnik UKD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cs typeface="Trebuchet MS" pitchFamily="34" charset="0"/>
              </a:rPr>
              <a:t>-</a:t>
            </a:r>
            <a:r>
              <a:rPr lang="pl-PL" sz="2800" dirty="0" smtClean="0">
                <a:cs typeface="Trebuchet MS" pitchFamily="34" charset="0"/>
              </a:rPr>
              <a:t> </a:t>
            </a:r>
            <a:r>
              <a:rPr lang="pl-PL" sz="2800" dirty="0" smtClean="0">
                <a:solidFill>
                  <a:srgbClr val="0000CC"/>
                </a:solidFill>
                <a:cs typeface="Trebuchet MS" pitchFamily="34" charset="0"/>
              </a:rPr>
              <a:t>zakres </a:t>
            </a:r>
            <a:r>
              <a:rPr lang="pl-PL" sz="2800" dirty="0" smtClean="0">
                <a:solidFill>
                  <a:srgbClr val="0000CC"/>
                </a:solidFill>
                <a:cs typeface="Trebuchet MS" pitchFamily="34" charset="0"/>
              </a:rPr>
              <a:t>dziedzinowy</a:t>
            </a:r>
            <a:r>
              <a:rPr lang="pl-PL" sz="2800" dirty="0" smtClean="0">
                <a:solidFill>
                  <a:srgbClr val="0070C0"/>
                </a:solidFill>
                <a:cs typeface="Trebuchet MS" pitchFamily="34" charset="0"/>
              </a:rPr>
              <a:t/>
            </a:r>
            <a:br>
              <a:rPr lang="pl-PL" sz="2800" dirty="0" smtClean="0">
                <a:solidFill>
                  <a:srgbClr val="0070C0"/>
                </a:solidFill>
                <a:cs typeface="Trebuchet MS" pitchFamily="34" charset="0"/>
              </a:rPr>
            </a:br>
            <a:endParaRPr lang="pl-PL" sz="2800" dirty="0" smtClean="0">
              <a:solidFill>
                <a:srgbClr val="0070C0"/>
              </a:solidFill>
              <a:cs typeface="Trebuchet MS" pitchFamily="34" charset="0"/>
            </a:endParaRPr>
          </a:p>
        </p:txBody>
      </p:sp>
      <p:sp>
        <p:nvSpPr>
          <p:cNvPr id="30722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pl-PL" sz="20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pl-PL" dirty="0" smtClean="0"/>
          </a:p>
          <a:p>
            <a:pPr marL="0" indent="0" eaLnBrk="1" hangingPunct="1">
              <a:lnSpc>
                <a:spcPct val="90000"/>
              </a:lnSpc>
            </a:pPr>
            <a:endParaRPr lang="pl-PL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7694"/>
            <a:ext cx="52565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7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2016</TotalTime>
  <Words>631</Words>
  <Application>Microsoft Office PowerPoint</Application>
  <PresentationFormat>Pokaz na ekranie (16:9)</PresentationFormat>
  <Paragraphs>168</Paragraphs>
  <Slides>45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6" baseType="lpstr">
      <vt:lpstr>Austin</vt:lpstr>
      <vt:lpstr>Działalność metodyczna  i informacyjna  w Pracowni UKD  w Bibliotece Narodowej</vt:lpstr>
      <vt:lpstr>Prezentacja programu PowerPoint</vt:lpstr>
      <vt:lpstr>   Informacje na stronie BN/Dla bibliotekarzy/UKD</vt:lpstr>
      <vt:lpstr>Poradnik UKD </vt:lpstr>
      <vt:lpstr>Poradnik UKD </vt:lpstr>
      <vt:lpstr>Poradnik UKD </vt:lpstr>
      <vt:lpstr>Poradnik UKD </vt:lpstr>
      <vt:lpstr>Poradnik UKD – wiadomości ogólne </vt:lpstr>
      <vt:lpstr>Poradnik UKD - zakres dziedzinowy </vt:lpstr>
      <vt:lpstr>Poradnik UKD – dziedziny pokrewne </vt:lpstr>
      <vt:lpstr>Poradnik UKD - rozbudowa za pomocą poddziałów analitycznych</vt:lpstr>
      <vt:lpstr>Poradnik UKD - zapis pionowy – zasady ogólne</vt:lpstr>
      <vt:lpstr>Poradnik UKD - zapis pionowy – zasady szczegółowe</vt:lpstr>
      <vt:lpstr>Poradnik UKD - zapis pionowy - odwołania do Biuletynów UKD</vt:lpstr>
      <vt:lpstr>Kartoteka wzorcowa UKD </vt:lpstr>
      <vt:lpstr>Kartoteka wzorcowa UKD </vt:lpstr>
      <vt:lpstr>Kartoteka wzorcowa UKD – struktura </vt:lpstr>
      <vt:lpstr>Kartoteka wzorcowa UKD – materiały metodyczne</vt:lpstr>
      <vt:lpstr>Kartoteka wzorcowa UKD - pole 680 % i </vt:lpstr>
      <vt:lpstr>     Kartoteka wzorcowa UKD - pole 753 % a – dodawanie odpowiedników słownych</vt:lpstr>
      <vt:lpstr>     Kartoteka wzorcowa UKD - pole 753 % e  – Termin indeksowy - Zobacz rozbudowę</vt:lpstr>
      <vt:lpstr>Kartoteka wzorcowa UKD – pole 753  % u - odwołania do Biuletynów UKD</vt:lpstr>
      <vt:lpstr>Kartoteka wzorcowa UKD - pole 761 % i  % e</vt:lpstr>
      <vt:lpstr>Kartoteka wzorcowa UKD – metoda tworzenia haseł indeksowych</vt:lpstr>
      <vt:lpstr>Kartoteka wzorcowa UKD – liczba dokumentów (rekordów wzorcowych)</vt:lpstr>
      <vt:lpstr>Kartoteka wzorcowa UKD – statystyka odwiedzin</vt:lpstr>
      <vt:lpstr>Biuletyn UKD </vt:lpstr>
      <vt:lpstr>Biuletyn UKD – prezentacja poszczególnych działów</vt:lpstr>
      <vt:lpstr>Biuletyn UKD – prezentacja poddziałów wspólnych</vt:lpstr>
      <vt:lpstr>Biuletyn UKD – prezentacja grup zagadnień</vt:lpstr>
      <vt:lpstr>Biuletyn UKD – część 1. Aktualności </vt:lpstr>
      <vt:lpstr>Biuletyn UKD – część 2. Prezentacja działu/tematu</vt:lpstr>
      <vt:lpstr>Biuletyn UKD – odwołania do pliku wzorcowego UKD (MRF)</vt:lpstr>
      <vt:lpstr>Prezentacja programu PowerPoint</vt:lpstr>
      <vt:lpstr>Informacje na stronie BN/Dla bibliotekarzy/UKD</vt:lpstr>
      <vt:lpstr> Szkolenia UKD zewnętrzne </vt:lpstr>
      <vt:lpstr>Szkolenia UKD – poziom podstawowy </vt:lpstr>
      <vt:lpstr>Szkolenia UKD – poziom zaawansowany </vt:lpstr>
      <vt:lpstr> Szkolenia UKD wewnętrzne </vt:lpstr>
      <vt:lpstr>Artykuły  </vt:lpstr>
      <vt:lpstr>Prezentacja programu PowerPoint</vt:lpstr>
      <vt:lpstr> Zespół ds. UKD </vt:lpstr>
      <vt:lpstr>Spotkania Zespołu ds. UKD </vt:lpstr>
      <vt:lpstr>Konsultacje mailowe i telefoniczne 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Działalność metodyczna  i informacyjna w Pracowni UKD  w Bibliotece Narodowej</dc:title>
  <dc:creator>Asia</dc:creator>
  <cp:lastModifiedBy>a.marsula</cp:lastModifiedBy>
  <cp:revision>347</cp:revision>
  <dcterms:created xsi:type="dcterms:W3CDTF">2015-03-12T10:02:01Z</dcterms:created>
  <dcterms:modified xsi:type="dcterms:W3CDTF">2015-04-20T14:43:14Z</dcterms:modified>
</cp:coreProperties>
</file>