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9" r:id="rId12"/>
    <p:sldId id="283" r:id="rId13"/>
    <p:sldId id="342" r:id="rId14"/>
    <p:sldId id="343" r:id="rId15"/>
    <p:sldId id="344" r:id="rId16"/>
    <p:sldId id="456" r:id="rId17"/>
    <p:sldId id="345" r:id="rId18"/>
    <p:sldId id="339" r:id="rId19"/>
    <p:sldId id="457" r:id="rId20"/>
    <p:sldId id="356" r:id="rId21"/>
    <p:sldId id="357" r:id="rId22"/>
    <p:sldId id="358" r:id="rId23"/>
    <p:sldId id="360" r:id="rId24"/>
    <p:sldId id="369" r:id="rId25"/>
    <p:sldId id="347" r:id="rId26"/>
    <p:sldId id="372" r:id="rId27"/>
    <p:sldId id="373" r:id="rId28"/>
    <p:sldId id="375" r:id="rId29"/>
    <p:sldId id="380" r:id="rId30"/>
    <p:sldId id="384" r:id="rId31"/>
    <p:sldId id="388" r:id="rId32"/>
    <p:sldId id="459" r:id="rId33"/>
    <p:sldId id="348" r:id="rId34"/>
    <p:sldId id="352" r:id="rId35"/>
    <p:sldId id="349" r:id="rId36"/>
    <p:sldId id="396" r:id="rId37"/>
    <p:sldId id="415" r:id="rId38"/>
    <p:sldId id="440" r:id="rId39"/>
    <p:sldId id="441" r:id="rId40"/>
    <p:sldId id="447" r:id="rId41"/>
    <p:sldId id="350" r:id="rId42"/>
    <p:sldId id="448" r:id="rId43"/>
    <p:sldId id="450" r:id="rId44"/>
    <p:sldId id="460" r:id="rId45"/>
    <p:sldId id="451" r:id="rId46"/>
    <p:sldId id="452" r:id="rId47"/>
    <p:sldId id="453" r:id="rId48"/>
    <p:sldId id="454" r:id="rId49"/>
    <p:sldId id="455" r:id="rId50"/>
    <p:sldId id="338" r:id="rId51"/>
    <p:sldId id="291" r:id="rId52"/>
    <p:sldId id="292" r:id="rId53"/>
    <p:sldId id="293" r:id="rId54"/>
    <p:sldId id="304" r:id="rId55"/>
    <p:sldId id="305" r:id="rId56"/>
    <p:sldId id="317" r:id="rId57"/>
    <p:sldId id="324" r:id="rId58"/>
    <p:sldId id="336" r:id="rId59"/>
    <p:sldId id="340" r:id="rId60"/>
    <p:sldId id="26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99"/>
    <a:srgbClr val="0000CC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79354" autoAdjust="0"/>
  </p:normalViewPr>
  <p:slideViewPr>
    <p:cSldViewPr snapToGrid="0" showGuides="1">
      <p:cViewPr>
        <p:scale>
          <a:sx n="100" d="100"/>
          <a:sy n="100" d="100"/>
        </p:scale>
        <p:origin x="-85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Symbole główne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0">
                    <a:latin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Arkusz1!$A$2:$A$6</c:f>
              <c:strCache>
                <c:ptCount val="5"/>
                <c:pt idx="0">
                  <c:v>FID 424</c:v>
                </c:pt>
                <c:pt idx="1">
                  <c:v>FID 546</c:v>
                </c:pt>
                <c:pt idx="2">
                  <c:v>FID 667</c:v>
                </c:pt>
                <c:pt idx="3">
                  <c:v>UDC-P022</c:v>
                </c:pt>
                <c:pt idx="4">
                  <c:v>UDC-P058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1690</c:v>
                </c:pt>
                <c:pt idx="1">
                  <c:v>2582</c:v>
                </c:pt>
                <c:pt idx="2">
                  <c:v>3130</c:v>
                </c:pt>
                <c:pt idx="3">
                  <c:v>4904</c:v>
                </c:pt>
                <c:pt idx="4">
                  <c:v>5401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Symbole pomocnicze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Arkusz1!$A$2:$A$6</c:f>
              <c:strCache>
                <c:ptCount val="5"/>
                <c:pt idx="0">
                  <c:v>FID 424</c:v>
                </c:pt>
                <c:pt idx="1">
                  <c:v>FID 546</c:v>
                </c:pt>
                <c:pt idx="2">
                  <c:v>FID 667</c:v>
                </c:pt>
                <c:pt idx="3">
                  <c:v>UDC-P022</c:v>
                </c:pt>
                <c:pt idx="4">
                  <c:v>UDC-P058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280</c:v>
                </c:pt>
                <c:pt idx="1">
                  <c:v>488</c:v>
                </c:pt>
                <c:pt idx="2">
                  <c:v>560</c:v>
                </c:pt>
                <c:pt idx="3">
                  <c:v>1041</c:v>
                </c:pt>
                <c:pt idx="4">
                  <c:v>1436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612544"/>
        <c:axId val="35614080"/>
        <c:axId val="0"/>
      </c:bar3DChart>
      <c:catAx>
        <c:axId val="35612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pl-PL"/>
          </a:p>
        </c:txPr>
        <c:crossAx val="35614080"/>
        <c:crosses val="autoZero"/>
        <c:auto val="1"/>
        <c:lblAlgn val="ctr"/>
        <c:lblOffset val="100"/>
        <c:noMultiLvlLbl val="0"/>
      </c:catAx>
      <c:valAx>
        <c:axId val="3561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Calibri" panose="020F0502020204030204" pitchFamily="34" charset="0"/>
              </a:defRPr>
            </a:pPr>
            <a:endParaRPr lang="pl-PL"/>
          </a:p>
        </c:txPr>
        <c:crossAx val="35612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23CEAAF3-9831-450B-8D59-2C09DB96C8FC}" type="datetimeFigureOut">
              <a:rPr lang="pl-PL"/>
              <a:t>2015-04-20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06834459-7356-44BF-850D-8B30C4FB3B6B}" type="slidenum">
              <a:rPr lang="pl-PL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2D50CD79-FC16-4410-AB61-17F26E6D3BC8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0A3C37BE-C303-496D-B5CD-85F2937540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>
                <a:cs typeface="Arial" pitchFamily="34" charset="0"/>
              </a:rPr>
              <a:t>UWAGA: </a:t>
            </a:r>
            <a:r>
              <a:rPr lang="pl-PL" sz="1200" dirty="0" smtClean="0">
                <a:cs typeface="Arial" pitchFamily="34" charset="0"/>
              </a:rPr>
              <a:t>Chcesz umieścić inny obraz </a:t>
            </a:r>
            <a:r>
              <a:rPr lang="pl-PL" sz="1200" dirty="0">
                <a:cs typeface="Arial" pitchFamily="34" charset="0"/>
              </a:rPr>
              <a:t>na tym </a:t>
            </a:r>
            <a:r>
              <a:rPr lang="pl-PL" sz="1200" dirty="0" smtClean="0">
                <a:cs typeface="Arial" pitchFamily="34" charset="0"/>
              </a:rPr>
              <a:t>slajdzie? Zaznacz </a:t>
            </a:r>
            <a:r>
              <a:rPr lang="pl-PL" sz="1200" dirty="0">
                <a:cs typeface="Arial" pitchFamily="34" charset="0"/>
              </a:rPr>
              <a:t>obraz i usuń go. </a:t>
            </a:r>
            <a:r>
              <a:rPr lang="pl-PL" sz="1200" dirty="0" smtClean="0">
                <a:cs typeface="Arial" pitchFamily="34" charset="0"/>
              </a:rPr>
              <a:t>Następnie </a:t>
            </a:r>
            <a:r>
              <a:rPr lang="pl-PL" sz="1200" dirty="0">
                <a:cs typeface="Arial" pitchFamily="34" charset="0"/>
              </a:rPr>
              <a:t>kliknij ikonę Obrazy w symbolu zastępczym, aby wstawić własny obraz.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l-PL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09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l-PL" sz="4400" cap="all" baseline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l-PL" sz="1800"/>
            </a:lvl1pPr>
            <a:lvl2pPr marL="457200" indent="0" algn="ctr" latinLnBrk="0">
              <a:buNone/>
              <a:defRPr lang="pl-PL" sz="2000"/>
            </a:lvl2pPr>
            <a:lvl3pPr marL="914400" indent="0" algn="ctr" latinLnBrk="0">
              <a:buNone/>
              <a:defRPr lang="pl-PL" sz="1800"/>
            </a:lvl3pPr>
            <a:lvl4pPr marL="1371600" indent="0" algn="ctr" latinLnBrk="0">
              <a:buNone/>
              <a:defRPr lang="pl-PL" sz="1600"/>
            </a:lvl4pPr>
            <a:lvl5pPr marL="1828800" indent="0" algn="ctr" latinLnBrk="0">
              <a:buNone/>
              <a:defRPr lang="pl-PL" sz="1600"/>
            </a:lvl5pPr>
            <a:lvl6pPr marL="2286000" indent="0" algn="ctr" latinLnBrk="0">
              <a:buNone/>
              <a:defRPr lang="pl-PL" sz="1600"/>
            </a:lvl6pPr>
            <a:lvl7pPr marL="2743200" indent="0" algn="ctr" latinLnBrk="0">
              <a:buNone/>
              <a:defRPr lang="pl-PL" sz="1600"/>
            </a:lvl7pPr>
            <a:lvl8pPr marL="3200400" indent="0" algn="ctr" latinLnBrk="0">
              <a:buNone/>
              <a:defRPr lang="pl-PL" sz="1600"/>
            </a:lvl8pPr>
            <a:lvl9pPr marL="3657600" indent="0" algn="ctr" latinLnBrk="0">
              <a:buNone/>
              <a:defRPr lang="pl-PL"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pl-PL"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pl-PL" sz="2000"/>
            </a:lvl1pPr>
            <a:lvl2pPr marL="457200" indent="0" latinLnBrk="0">
              <a:buNone/>
              <a:defRPr lang="pl-PL" sz="2800"/>
            </a:lvl2pPr>
            <a:lvl3pPr marL="914400" indent="0" latinLnBrk="0">
              <a:buNone/>
              <a:defRPr lang="pl-PL" sz="2400"/>
            </a:lvl3pPr>
            <a:lvl4pPr marL="1371600" indent="0" latinLnBrk="0">
              <a:buNone/>
              <a:defRPr lang="pl-PL" sz="2000"/>
            </a:lvl4pPr>
            <a:lvl5pPr marL="1828800" indent="0" latinLnBrk="0">
              <a:buNone/>
              <a:defRPr lang="pl-PL" sz="2000"/>
            </a:lvl5pPr>
            <a:lvl6pPr marL="2286000" indent="0" latinLnBrk="0">
              <a:buNone/>
              <a:defRPr lang="pl-PL" sz="2000"/>
            </a:lvl6pPr>
            <a:lvl7pPr marL="2743200" indent="0" latinLnBrk="0">
              <a:buNone/>
              <a:defRPr lang="pl-PL" sz="2000"/>
            </a:lvl7pPr>
            <a:lvl8pPr marL="3200400" indent="0" latinLnBrk="0">
              <a:buNone/>
              <a:defRPr lang="pl-PL" sz="2000"/>
            </a:lvl8pPr>
            <a:lvl9pPr marL="3657600" indent="0" latinLnBrk="0">
              <a:buNone/>
              <a:defRPr lang="pl-PL" sz="2000"/>
            </a:lvl9pPr>
          </a:lstStyle>
          <a:p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l-PL" sz="1800"/>
            </a:lvl1pPr>
            <a:lvl2pPr marL="457200" indent="0" latinLnBrk="0">
              <a:buNone/>
              <a:defRPr lang="pl-PL" sz="1400"/>
            </a:lvl2pPr>
            <a:lvl3pPr marL="914400" indent="0" latinLnBrk="0">
              <a:buNone/>
              <a:defRPr lang="pl-PL" sz="1200"/>
            </a:lvl3pPr>
            <a:lvl4pPr marL="1371600" indent="0" latinLnBrk="0">
              <a:buNone/>
              <a:defRPr lang="pl-PL" sz="1000"/>
            </a:lvl4pPr>
            <a:lvl5pPr marL="1828800" indent="0" latinLnBrk="0">
              <a:buNone/>
              <a:defRPr lang="pl-PL" sz="1000"/>
            </a:lvl5pPr>
            <a:lvl6pPr marL="2286000" indent="0" latinLnBrk="0">
              <a:buNone/>
              <a:defRPr lang="pl-PL" sz="1000"/>
            </a:lvl6pPr>
            <a:lvl7pPr marL="2743200" indent="0" latinLnBrk="0">
              <a:buNone/>
              <a:defRPr lang="pl-PL" sz="1000"/>
            </a:lvl7pPr>
            <a:lvl8pPr marL="3200400" indent="0" latinLnBrk="0">
              <a:buNone/>
              <a:defRPr lang="pl-PL" sz="1000"/>
            </a:lvl8pPr>
            <a:lvl9pPr marL="3657600" indent="0" latinLnBrk="0">
              <a:buNone/>
              <a:defRPr lang="pl-PL"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Łącznik prosty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 rtlCol="0">
            <a:normAutofit/>
          </a:bodyPr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0CF51-F223-497B-A80E-0F073A4DB139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80913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Łącznik prosty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ostoką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l-PL" sz="4400" cap="all" baseline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l-PL" sz="1800"/>
            </a:lvl1pPr>
            <a:lvl2pPr marL="457200" indent="0" algn="ctr" latinLnBrk="0">
              <a:buNone/>
              <a:defRPr lang="pl-PL" sz="2000"/>
            </a:lvl2pPr>
            <a:lvl3pPr marL="914400" indent="0" algn="ctr" latinLnBrk="0">
              <a:buNone/>
              <a:defRPr lang="pl-PL" sz="1800"/>
            </a:lvl3pPr>
            <a:lvl4pPr marL="1371600" indent="0" algn="ctr" latinLnBrk="0">
              <a:buNone/>
              <a:defRPr lang="pl-PL" sz="1600"/>
            </a:lvl4pPr>
            <a:lvl5pPr marL="1828800" indent="0" algn="ctr" latinLnBrk="0">
              <a:buNone/>
              <a:defRPr lang="pl-PL" sz="1600"/>
            </a:lvl5pPr>
            <a:lvl6pPr marL="2286000" indent="0" algn="ctr" latinLnBrk="0">
              <a:buNone/>
              <a:defRPr lang="pl-PL" sz="1600"/>
            </a:lvl6pPr>
            <a:lvl7pPr marL="2743200" indent="0" algn="ctr" latinLnBrk="0">
              <a:buNone/>
              <a:defRPr lang="pl-PL" sz="1600"/>
            </a:lvl7pPr>
            <a:lvl8pPr marL="3200400" indent="0" algn="ctr" latinLnBrk="0">
              <a:buNone/>
              <a:defRPr lang="pl-PL" sz="1600"/>
            </a:lvl8pPr>
            <a:lvl9pPr marL="3657600" indent="0" algn="ctr" latinLnBrk="0">
              <a:buNone/>
              <a:defRPr lang="pl-PL"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Obraz — symbol zastępczy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l-PL"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ostokąt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Łącznik prosty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 latinLnBrk="0">
              <a:defRPr lang="pl-PL" sz="4400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pl-P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l-P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l-PL"/>
            </a:lvl5pPr>
            <a:lvl6pPr latinLnBrk="0">
              <a:defRPr lang="pl-PL"/>
            </a:lvl6pPr>
            <a:lvl7pPr latinLnBrk="0">
              <a:defRPr lang="pl-PL"/>
            </a:lvl7pPr>
            <a:lvl8pPr latinLnBrk="0">
              <a:defRPr lang="pl-PL"/>
            </a:lvl8pPr>
            <a:lvl9pPr latinLnBrk="0">
              <a:defRPr lang="pl-PL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l-PL"/>
            </a:lvl5pPr>
            <a:lvl6pPr latinLnBrk="0">
              <a:defRPr lang="pl-PL"/>
            </a:lvl6pPr>
            <a:lvl7pPr latinLnBrk="0">
              <a:defRPr lang="pl-PL"/>
            </a:lvl7pPr>
            <a:lvl8pPr latinLnBrk="0">
              <a:defRPr lang="pl-PL"/>
            </a:lvl8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l-PL" sz="2400" b="1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l-PL" sz="2400" b="1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pl-PL"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6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l-PL" sz="1800"/>
            </a:lvl1pPr>
            <a:lvl2pPr marL="457200" indent="0" latinLnBrk="0">
              <a:buNone/>
              <a:defRPr lang="pl-PL" sz="1400"/>
            </a:lvl2pPr>
            <a:lvl3pPr marL="914400" indent="0" latinLnBrk="0">
              <a:buNone/>
              <a:defRPr lang="pl-PL" sz="1200"/>
            </a:lvl3pPr>
            <a:lvl4pPr marL="1371600" indent="0" latinLnBrk="0">
              <a:buNone/>
              <a:defRPr lang="pl-PL" sz="1000"/>
            </a:lvl4pPr>
            <a:lvl5pPr marL="1828800" indent="0" latinLnBrk="0">
              <a:buNone/>
              <a:defRPr lang="pl-PL" sz="1000"/>
            </a:lvl5pPr>
            <a:lvl6pPr marL="2286000" indent="0" latinLnBrk="0">
              <a:buNone/>
              <a:defRPr lang="pl-PL" sz="1000"/>
            </a:lvl6pPr>
            <a:lvl7pPr marL="2743200" indent="0" latinLnBrk="0">
              <a:buNone/>
              <a:defRPr lang="pl-PL" sz="1000"/>
            </a:lvl7pPr>
            <a:lvl8pPr marL="3200400" indent="0" latinLnBrk="0">
              <a:buNone/>
              <a:defRPr lang="pl-PL" sz="1000"/>
            </a:lvl8pPr>
            <a:lvl9pPr marL="3657600" indent="0" latinLnBrk="0">
              <a:buNone/>
              <a:defRPr lang="pl-PL"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l-PL" smtClean="0"/>
              <a:t>2015-04-20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dirty="0"/>
              <a:t>Szósty poziom</a:t>
            </a:r>
          </a:p>
          <a:p>
            <a:pPr lvl="6"/>
            <a:r>
              <a:rPr lang="pl-PL" dirty="0"/>
              <a:t>Siódmy poziom</a:t>
            </a:r>
          </a:p>
          <a:p>
            <a:pPr lvl="7"/>
            <a:r>
              <a:rPr lang="pl-PL" dirty="0"/>
              <a:t>Ósmy poziom</a:t>
            </a:r>
          </a:p>
          <a:p>
            <a:pPr lvl="8"/>
            <a:r>
              <a:rPr lang="pl-PL" dirty="0"/>
              <a:t>Dziewiąty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pl-P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pl-PL" smtClean="0"/>
              <a:pPr/>
              <a:t>2015-04-20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pl-P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pl-P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Łącznik prosty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n.org.pl/katalogi-i-bibliografie/bibliografia-narodowa/bibliografia-wydawnictw-ciaglych-nowych,-zawieszonych-i-zmieniajacych-tytul/numery-do-pobrania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n.org.pl/katalogi-i-bibliografie/bibliografia-narodowa/bibliografia-zawartosci-czasopism/numery-do-pobrania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n.org.pl/katalogi-i-bibliografie/bibliografia-narodowa/bibliografia-dokumentow-elektronicznych/numery-do-pobrania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n.org.pl/katalogi-i-bibliografie/bibliografia-narodowa/bibliografia-dokumentow-kartograficznych/numery-do-pobrania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cc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Tablice skrócone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i </a:t>
            </a:r>
            <a:r>
              <a:rPr lang="pl-PL" sz="3200" b="1" dirty="0"/>
              <a:t>wykazy działów UKD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w </a:t>
            </a:r>
            <a:r>
              <a:rPr lang="pl-PL" sz="3200" b="1" dirty="0"/>
              <a:t>Bibliotece Narodowej</a:t>
            </a:r>
            <a:endParaRPr lang="pl-PL" sz="3200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000" dirty="0" smtClean="0">
                <a:latin typeface="Calibri" panose="020F0502020204030204" pitchFamily="34" charset="0"/>
              </a:rPr>
              <a:t>Anna Marsula</a:t>
            </a:r>
          </a:p>
          <a:p>
            <a:r>
              <a:rPr lang="pl-PL" sz="2000" dirty="0" smtClean="0">
                <a:latin typeface="Calibri" panose="020F0502020204030204" pitchFamily="34" charset="0"/>
              </a:rPr>
              <a:t>Biblioteka Narodowa, Pracownia UKD</a:t>
            </a:r>
          </a:p>
          <a:p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 smtClean="0">
                <a:latin typeface="Calibri" panose="020F0502020204030204" pitchFamily="34" charset="0"/>
              </a:rPr>
              <a:t>Konferencja </a:t>
            </a:r>
            <a:r>
              <a:rPr lang="pl-PL" sz="2000" i="1" dirty="0" smtClean="0">
                <a:latin typeface="Calibri" panose="020F0502020204030204" pitchFamily="34" charset="0"/>
              </a:rPr>
              <a:t>Deskryptory Biblioteki Narodowej</a:t>
            </a:r>
          </a:p>
          <a:p>
            <a:r>
              <a:rPr lang="pl-PL" sz="2000" dirty="0" smtClean="0">
                <a:latin typeface="Calibri" panose="020F0502020204030204" pitchFamily="34" charset="0"/>
              </a:rPr>
              <a:t>Warszawa, 20-21 kwietnia 2015 r.</a:t>
            </a:r>
            <a:endParaRPr lang="pl-PL" sz="2000" dirty="0">
              <a:latin typeface="Calibri" panose="020F0502020204030204" pitchFamily="34" charset="0"/>
            </a:endParaRPr>
          </a:p>
        </p:txBody>
      </p:sp>
      <p:pic>
        <p:nvPicPr>
          <p:cNvPr id="4" name="Obraz — symbol zastępczy 3" descr="Otwarta książka na stole, w tle rozmyte półki z książkami" title="Obraz przykładowy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/>
              <a:t>Tablice skrócone opracowane w BN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z="2800" b="1" u="sng" dirty="0" smtClean="0">
              <a:latin typeface="Calibri" panose="020F0502020204030204" pitchFamily="34" charset="0"/>
            </a:endParaRPr>
          </a:p>
          <a:p>
            <a:pPr marL="0" indent="266700">
              <a:buNone/>
            </a:pPr>
            <a:r>
              <a:rPr lang="pl-PL" altLang="pl-PL" sz="2800" b="1" u="sng" dirty="0" smtClean="0">
                <a:solidFill>
                  <a:srgbClr val="006666"/>
                </a:solidFill>
                <a:latin typeface="Calibri" panose="020F0502020204030204" pitchFamily="34" charset="0"/>
              </a:rPr>
              <a:t>UDC-P058</a:t>
            </a:r>
            <a:endParaRPr lang="pl-PL" altLang="pl-PL" sz="2800" b="1" u="sng" dirty="0">
              <a:solidFill>
                <a:srgbClr val="006666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anose="020F0502020204030204" pitchFamily="34" charset="0"/>
              </a:rPr>
              <a:t>„PB” </a:t>
            </a:r>
            <a:r>
              <a:rPr lang="pl-PL" altLang="pl-PL" sz="2800" dirty="0" smtClean="0">
                <a:latin typeface="Calibri" panose="020F0502020204030204" pitchFamily="34" charset="0"/>
              </a:rPr>
              <a:t>od 2007 </a:t>
            </a:r>
            <a:r>
              <a:rPr lang="pl-PL" altLang="pl-PL" sz="2800" dirty="0">
                <a:latin typeface="Calibri" panose="020F0502020204030204" pitchFamily="34" charset="0"/>
              </a:rPr>
              <a:t>r</a:t>
            </a:r>
            <a:r>
              <a:rPr lang="pl-PL" altLang="pl-PL" sz="2800" dirty="0" smtClean="0">
                <a:latin typeface="Calibri" panose="020F0502020204030204" pitchFamily="34" charset="0"/>
              </a:rPr>
              <a:t>. </a:t>
            </a:r>
            <a:endParaRPr lang="pl-PL" altLang="pl-PL" sz="2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sz="2800" b="1" dirty="0">
                <a:latin typeface="Calibri" panose="020F0502020204030204" pitchFamily="34" charset="0"/>
              </a:rPr>
              <a:t>5.401</a:t>
            </a:r>
            <a:r>
              <a:rPr lang="pl-PL" altLang="pl-PL" sz="2800" dirty="0">
                <a:latin typeface="Calibri" panose="020F0502020204030204" pitchFamily="34" charset="0"/>
              </a:rPr>
              <a:t> symboli głównych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sz="2800" b="1" dirty="0">
                <a:latin typeface="Calibri" panose="020F0502020204030204" pitchFamily="34" charset="0"/>
              </a:rPr>
              <a:t>1.436</a:t>
            </a:r>
            <a:r>
              <a:rPr lang="pl-PL" altLang="pl-PL" sz="2800" dirty="0">
                <a:latin typeface="Calibri" panose="020F0502020204030204" pitchFamily="34" charset="0"/>
              </a:rPr>
              <a:t> symboli poddziałów </a:t>
            </a:r>
            <a:r>
              <a:rPr lang="pl-PL" altLang="pl-PL" sz="2800" dirty="0" smtClean="0">
                <a:latin typeface="Calibri" panose="020F0502020204030204" pitchFamily="34" charset="0"/>
              </a:rPr>
              <a:t>wspólnych</a:t>
            </a:r>
            <a:endParaRPr lang="pl-PL" altLang="pl-PL" dirty="0" smtClean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343150"/>
            <a:ext cx="1905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Tablice skrócone UKD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848939"/>
              </p:ext>
            </p:extLst>
          </p:nvPr>
        </p:nvGraphicFramePr>
        <p:xfrm>
          <a:off x="1104900" y="1600196"/>
          <a:ext cx="9982200" cy="4476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/>
                <a:gridCol w="3327400"/>
                <a:gridCol w="3327400"/>
              </a:tblGrid>
              <a:tr h="7461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Wydanie tablic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Symbole główne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Symbole pomocnicze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7461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FID 424</a:t>
                      </a:r>
                      <a:endParaRPr lang="pl-PL" sz="2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1.690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280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461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FID</a:t>
                      </a:r>
                      <a:r>
                        <a:rPr lang="pl-PL" sz="28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546</a:t>
                      </a:r>
                      <a:endParaRPr lang="pl-PL" sz="2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2.582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488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461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FID 667</a:t>
                      </a:r>
                      <a:endParaRPr lang="pl-PL" sz="2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3.130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560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461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b="1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</a:rPr>
                        <a:t>UDC-P022</a:t>
                      </a:r>
                      <a:endParaRPr lang="pl-PL" sz="2800" b="1" dirty="0">
                        <a:solidFill>
                          <a:srgbClr val="000099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4.904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1.041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461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b="1" dirty="0" smtClean="0">
                          <a:solidFill>
                            <a:srgbClr val="006666"/>
                          </a:solidFill>
                          <a:latin typeface="Calibri" panose="020F0502020204030204" pitchFamily="34" charset="0"/>
                        </a:rPr>
                        <a:t>UDC-P058</a:t>
                      </a:r>
                      <a:endParaRPr lang="pl-PL" sz="2800" b="1" dirty="0">
                        <a:solidFill>
                          <a:srgbClr val="006666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5.401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1.436</a:t>
                      </a:r>
                      <a:endParaRPr lang="pl-PL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1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Tablice skrócone UKD</a:t>
            </a:r>
            <a:endParaRPr lang="pl-PL" sz="3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10219"/>
              </p:ext>
            </p:extLst>
          </p:nvPr>
        </p:nvGraphicFramePr>
        <p:xfrm>
          <a:off x="11430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87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Tablice skrócone UKD (~</a:t>
            </a:r>
            <a:r>
              <a:rPr lang="pl-PL" dirty="0" smtClean="0"/>
              <a:t>2017)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2" name="Symbol zastępczy obrazu 21"/>
          <p:cNvSpPr>
            <a:spLocks noGrp="1"/>
          </p:cNvSpPr>
          <p:nvPr>
            <p:ph type="pic" sz="quarter" idx="13"/>
          </p:nvPr>
        </p:nvSpPr>
        <p:spPr>
          <a:noFill/>
        </p:spPr>
      </p:sp>
      <p:pic>
        <p:nvPicPr>
          <p:cNvPr id="2051" name="Picture 3" descr="C:\Users\a.marsula\Downloads\book-147086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09" y="1490662"/>
            <a:ext cx="3979614" cy="37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rostokąt 22"/>
          <p:cNvSpPr/>
          <p:nvPr/>
        </p:nvSpPr>
        <p:spPr>
          <a:xfrm>
            <a:off x="7352509" y="3244334"/>
            <a:ext cx="40584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solidFill>
                <a:srgbClr val="514843"/>
              </a:solidFill>
              <a:latin typeface="Calibri" panose="020F0502020204030204" pitchFamily="34" charset="0"/>
              <a:hlinkClick r:id="rId3"/>
            </a:endParaRPr>
          </a:p>
          <a:p>
            <a:pPr algn="ctr"/>
            <a:endParaRPr lang="pl-PL" dirty="0">
              <a:solidFill>
                <a:srgbClr val="514843"/>
              </a:solidFill>
              <a:latin typeface="Calibri" panose="020F0502020204030204" pitchFamily="34" charset="0"/>
              <a:hlinkClick r:id="rId3"/>
            </a:endParaRPr>
          </a:p>
          <a:p>
            <a:pPr algn="ctr"/>
            <a:endParaRPr lang="pl-PL" dirty="0" smtClean="0">
              <a:solidFill>
                <a:srgbClr val="514843"/>
              </a:solidFill>
              <a:latin typeface="Calibri" panose="020F0502020204030204" pitchFamily="34" charset="0"/>
              <a:hlinkClick r:id="rId3"/>
            </a:endParaRPr>
          </a:p>
          <a:p>
            <a:pPr algn="ctr"/>
            <a:endParaRPr lang="pl-PL" dirty="0">
              <a:solidFill>
                <a:srgbClr val="514843"/>
              </a:solidFill>
              <a:latin typeface="Calibri" panose="020F0502020204030204" pitchFamily="34" charset="0"/>
              <a:hlinkClick r:id="rId3"/>
            </a:endParaRPr>
          </a:p>
          <a:p>
            <a:pPr algn="ctr"/>
            <a:endParaRPr lang="pl-PL" dirty="0" smtClean="0">
              <a:solidFill>
                <a:srgbClr val="514843"/>
              </a:solidFill>
              <a:latin typeface="Calibri" panose="020F0502020204030204" pitchFamily="34" charset="0"/>
              <a:hlinkClick r:id="rId3"/>
            </a:endParaRPr>
          </a:p>
          <a:p>
            <a:pPr algn="ctr"/>
            <a:endParaRPr lang="pl-PL" dirty="0">
              <a:solidFill>
                <a:srgbClr val="514843"/>
              </a:solidFill>
              <a:latin typeface="Calibri" panose="020F0502020204030204" pitchFamily="34" charset="0"/>
              <a:hlinkClick r:id="rId3"/>
            </a:endParaRPr>
          </a:p>
          <a:p>
            <a:pPr algn="ctr"/>
            <a:endParaRPr lang="pl-PL" dirty="0" smtClean="0">
              <a:solidFill>
                <a:srgbClr val="514843"/>
              </a:solidFill>
              <a:latin typeface="Calibri" panose="020F0502020204030204" pitchFamily="34" charset="0"/>
              <a:hlinkClick r:id="rId3"/>
            </a:endParaRPr>
          </a:p>
          <a:p>
            <a:pPr algn="ctr"/>
            <a:endParaRPr lang="pl-PL" sz="1000" dirty="0" smtClean="0">
              <a:solidFill>
                <a:srgbClr val="514843"/>
              </a:solidFill>
              <a:latin typeface="Calibri" panose="020F0502020204030204" pitchFamily="34" charset="0"/>
              <a:hlinkClick r:id="rId3"/>
            </a:endParaRPr>
          </a:p>
          <a:p>
            <a:pPr algn="ctr"/>
            <a:r>
              <a:rPr lang="pl-PL" sz="1200" dirty="0" smtClean="0">
                <a:solidFill>
                  <a:srgbClr val="514843"/>
                </a:solidFill>
                <a:latin typeface="Calibri" panose="020F0502020204030204" pitchFamily="34" charset="0"/>
                <a:hlinkClick r:id="rId3"/>
              </a:rPr>
              <a:t>http://pixabay.com</a:t>
            </a:r>
            <a:r>
              <a:rPr lang="pl-PL" sz="1200" dirty="0" smtClean="0">
                <a:solidFill>
                  <a:srgbClr val="514843"/>
                </a:solidFill>
                <a:latin typeface="Calibri" panose="020F0502020204030204" pitchFamily="34" charset="0"/>
              </a:rPr>
              <a:t> </a:t>
            </a:r>
            <a:endParaRPr lang="pl-PL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Tablice skrócone </a:t>
            </a:r>
            <a:r>
              <a:rPr lang="pl-PL" sz="3600" dirty="0" smtClean="0"/>
              <a:t>UKD (~2017)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u="sng" dirty="0" smtClean="0">
                <a:latin typeface="Calibri" panose="020F0502020204030204" pitchFamily="34" charset="0"/>
              </a:rPr>
              <a:t>Założenia</a:t>
            </a:r>
            <a:r>
              <a:rPr lang="pl-PL" sz="2400" dirty="0" smtClean="0">
                <a:latin typeface="Calibri" panose="020F0502020204030204" pitchFamily="34" charset="0"/>
              </a:rPr>
              <a:t>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4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sz="2400" dirty="0">
                <a:latin typeface="Calibri" panose="020F0502020204030204" pitchFamily="34" charset="0"/>
              </a:rPr>
              <a:t>proporcjonalność w rozbudowie symboli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sz="2400" dirty="0" smtClean="0">
                <a:latin typeface="Calibri" panose="020F0502020204030204" pitchFamily="34" charset="0"/>
              </a:rPr>
              <a:t>rozbudowanie poddziałów analitycznych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sz="2400" dirty="0">
                <a:latin typeface="Calibri" panose="020F0502020204030204" pitchFamily="34" charset="0"/>
              </a:rPr>
              <a:t>r</a:t>
            </a:r>
            <a:r>
              <a:rPr lang="pl-PL" sz="2400" dirty="0" smtClean="0">
                <a:latin typeface="Calibri" panose="020F0502020204030204" pitchFamily="34" charset="0"/>
              </a:rPr>
              <a:t>ozszerzenie not stosowania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sz="2400" dirty="0">
                <a:latin typeface="Calibri" panose="020F0502020204030204" pitchFamily="34" charset="0"/>
              </a:rPr>
              <a:t>d</a:t>
            </a:r>
            <a:r>
              <a:rPr lang="pl-PL" sz="2400" dirty="0" smtClean="0">
                <a:latin typeface="Calibri" panose="020F0502020204030204" pitchFamily="34" charset="0"/>
              </a:rPr>
              <a:t>uża ilość przykładów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sz="2400" dirty="0" smtClean="0">
                <a:latin typeface="Calibri" panose="020F0502020204030204" pitchFamily="34" charset="0"/>
              </a:rPr>
              <a:t>zwiększenie liczby odsyłaczy</a:t>
            </a:r>
            <a:endParaRPr lang="pl-P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Tablice skrócone UKD (~2017)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66700">
              <a:spcBef>
                <a:spcPts val="600"/>
              </a:spcBef>
              <a:spcAft>
                <a:spcPts val="600"/>
              </a:spcAft>
              <a:buNone/>
            </a:pPr>
            <a:endParaRPr lang="pl-PL" sz="2400" u="sng" dirty="0" smtClean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u="sng" dirty="0" smtClean="0">
                <a:latin typeface="Calibri" panose="020F0502020204030204" pitchFamily="34" charset="0"/>
              </a:rPr>
              <a:t>Działy przejrzane (po konsultacji z Zespołem ds. UKD)</a:t>
            </a:r>
            <a:r>
              <a:rPr lang="pl-PL" sz="2400" dirty="0" smtClean="0">
                <a:latin typeface="Calibri" panose="020F0502020204030204" pitchFamily="34" charset="0"/>
              </a:rPr>
              <a:t>:</a:t>
            </a:r>
          </a:p>
          <a:p>
            <a:pPr marL="0" indent="266700">
              <a:spcBef>
                <a:spcPts val="600"/>
              </a:spcBef>
              <a:spcAft>
                <a:spcPts val="600"/>
              </a:spcAft>
              <a:buNone/>
            </a:pPr>
            <a:endParaRPr lang="pl-PL" sz="24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</a:rPr>
              <a:t>159.9</a:t>
            </a:r>
            <a:r>
              <a:rPr lang="pl-PL" sz="2400" dirty="0" smtClean="0">
                <a:latin typeface="Calibri" panose="020F0502020204030204" pitchFamily="34" charset="0"/>
              </a:rPr>
              <a:t> Psychologia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</a:rPr>
              <a:t>316</a:t>
            </a:r>
            <a:r>
              <a:rPr lang="pl-PL" sz="2400" dirty="0" smtClean="0">
                <a:latin typeface="Calibri" panose="020F0502020204030204" pitchFamily="34" charset="0"/>
              </a:rPr>
              <a:t> Socjologia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</a:rPr>
              <a:t>338.48</a:t>
            </a:r>
            <a:r>
              <a:rPr lang="pl-PL" sz="2400" dirty="0">
                <a:latin typeface="Calibri" panose="020F0502020204030204" pitchFamily="34" charset="0"/>
              </a:rPr>
              <a:t> Turystyka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</a:rPr>
              <a:t>37</a:t>
            </a:r>
            <a:r>
              <a:rPr lang="pl-PL" sz="2400" dirty="0" smtClean="0">
                <a:latin typeface="Calibri" panose="020F0502020204030204" pitchFamily="34" charset="0"/>
              </a:rPr>
              <a:t> Oświata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</a:rPr>
              <a:t>91</a:t>
            </a:r>
            <a:r>
              <a:rPr lang="pl-PL" sz="2400" dirty="0" smtClean="0">
                <a:latin typeface="Calibri" panose="020F0502020204030204" pitchFamily="34" charset="0"/>
              </a:rPr>
              <a:t> Geografia</a:t>
            </a:r>
          </a:p>
        </p:txBody>
      </p:sp>
    </p:spTree>
    <p:extLst>
      <p:ext uri="{BB962C8B-B14F-4D97-AF65-F5344CB8AC3E}">
        <p14:creationId xmlns:p14="http://schemas.microsoft.com/office/powerpoint/2010/main" val="29402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4294967295"/>
          </p:nvPr>
        </p:nvSpPr>
        <p:spPr>
          <a:xfrm>
            <a:off x="704850" y="1095376"/>
            <a:ext cx="4695824" cy="468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600" b="1" dirty="0" smtClean="0">
              <a:latin typeface="+mj-lt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600" b="1" dirty="0" smtClean="0">
                <a:latin typeface="+mj-lt"/>
              </a:rPr>
              <a:t>159.9 </a:t>
            </a:r>
            <a:r>
              <a:rPr lang="pl-PL" sz="3600" dirty="0" smtClean="0">
                <a:latin typeface="+mj-lt"/>
              </a:rPr>
              <a:t>Psychologia – najważniejsze zmiany*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600" dirty="0" smtClean="0">
              <a:latin typeface="+mj-lt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l-PL" sz="3600" dirty="0">
              <a:latin typeface="+mj-lt"/>
            </a:endParaRPr>
          </a:p>
          <a:p>
            <a:pPr marL="35560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1200" dirty="0" smtClean="0">
              <a:latin typeface="+mj-lt"/>
            </a:endParaRPr>
          </a:p>
          <a:p>
            <a:pPr marL="2667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200" dirty="0" smtClean="0">
                <a:latin typeface="Calibri" panose="020F0502020204030204" pitchFamily="34" charset="0"/>
              </a:rPr>
              <a:t>*</a:t>
            </a:r>
            <a:r>
              <a:rPr lang="pl-PL" sz="1200" dirty="0">
                <a:latin typeface="Calibri" panose="020F0502020204030204" pitchFamily="34" charset="0"/>
              </a:rPr>
              <a:t>Prezentowany tekst jest wstępnym przeglądem symboli </a:t>
            </a:r>
            <a:r>
              <a:rPr lang="pl-PL" sz="1200" dirty="0" smtClean="0">
                <a:latin typeface="Calibri" panose="020F0502020204030204" pitchFamily="34" charset="0"/>
              </a:rPr>
              <a:t>do tablic </a:t>
            </a:r>
            <a:r>
              <a:rPr lang="pl-PL" sz="1200" dirty="0">
                <a:latin typeface="Calibri" panose="020F0502020204030204" pitchFamily="34" charset="0"/>
              </a:rPr>
              <a:t>skróconych UKD, których wydanie planowane jest </a:t>
            </a:r>
            <a:r>
              <a:rPr lang="pl-PL" sz="1200" dirty="0" smtClean="0">
                <a:latin typeface="Calibri" panose="020F0502020204030204" pitchFamily="34" charset="0"/>
              </a:rPr>
              <a:t>na </a:t>
            </a:r>
            <a:r>
              <a:rPr lang="pl-PL" sz="1200" dirty="0">
                <a:latin typeface="Calibri" panose="020F0502020204030204" pitchFamily="34" charset="0"/>
              </a:rPr>
              <a:t>2017 </a:t>
            </a:r>
            <a:r>
              <a:rPr lang="pl-PL" sz="1200" dirty="0" smtClean="0">
                <a:latin typeface="Calibri" panose="020F0502020204030204" pitchFamily="34" charset="0"/>
              </a:rPr>
              <a:t>r. </a:t>
            </a:r>
            <a:br>
              <a:rPr lang="pl-PL" sz="1200" dirty="0" smtClean="0">
                <a:latin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</a:rPr>
              <a:t>S</a:t>
            </a:r>
            <a:r>
              <a:rPr lang="pl-PL" sz="1200" dirty="0" smtClean="0">
                <a:latin typeface="Calibri" panose="020F0502020204030204" pitchFamily="34" charset="0"/>
              </a:rPr>
              <a:t>ymbole </a:t>
            </a:r>
            <a:r>
              <a:rPr lang="pl-PL" sz="1200" dirty="0">
                <a:latin typeface="Calibri" panose="020F0502020204030204" pitchFamily="34" charset="0"/>
              </a:rPr>
              <a:t>będą zatem obowiązywać od chwili wydania nowych tablic.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600" dirty="0">
              <a:latin typeface="+mj-lt"/>
            </a:endParaRP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" b="3947"/>
          <a:stretch>
            <a:fillRect/>
          </a:stretch>
        </p:blipFill>
        <p:spPr>
          <a:xfrm>
            <a:off x="5761038" y="1200150"/>
            <a:ext cx="5573500" cy="3962400"/>
          </a:xfrm>
        </p:spPr>
      </p:pic>
      <p:sp>
        <p:nvSpPr>
          <p:cNvPr id="11" name="Prostokąt 10"/>
          <p:cNvSpPr/>
          <p:nvPr/>
        </p:nvSpPr>
        <p:spPr>
          <a:xfrm>
            <a:off x="5667375" y="5074722"/>
            <a:ext cx="5629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l-PL" sz="1200" dirty="0" smtClean="0">
              <a:solidFill>
                <a:srgbClr val="514843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pl-PL" sz="1200" dirty="0" smtClean="0">
                <a:solidFill>
                  <a:srgbClr val="514843"/>
                </a:solidFill>
                <a:latin typeface="Calibri" panose="020F0502020204030204" pitchFamily="34" charset="0"/>
                <a:hlinkClick r:id="rId3"/>
              </a:rPr>
              <a:t>http</a:t>
            </a:r>
            <a:r>
              <a:rPr lang="pl-PL" sz="1200" dirty="0">
                <a:solidFill>
                  <a:srgbClr val="514843"/>
                </a:solidFill>
                <a:latin typeface="Calibri" panose="020F0502020204030204" pitchFamily="34" charset="0"/>
                <a:hlinkClick r:id="rId3"/>
              </a:rPr>
              <a:t>://pixabay.com</a:t>
            </a:r>
            <a:r>
              <a:rPr lang="pl-PL" sz="1200" dirty="0" smtClean="0">
                <a:solidFill>
                  <a:srgbClr val="514843"/>
                </a:solidFill>
                <a:latin typeface="Calibri" panose="020F0502020204030204" pitchFamily="34" charset="0"/>
                <a:hlinkClick r:id="rId3"/>
              </a:rPr>
              <a:t>/</a:t>
            </a:r>
            <a:r>
              <a:rPr lang="pl-PL" sz="1200" dirty="0" smtClean="0">
                <a:solidFill>
                  <a:srgbClr val="514843"/>
                </a:solidFill>
                <a:latin typeface="Calibri" panose="020F0502020204030204" pitchFamily="34" charset="0"/>
              </a:rPr>
              <a:t> </a:t>
            </a:r>
            <a:endParaRPr lang="pl-PL" sz="1200" dirty="0">
              <a:solidFill>
                <a:srgbClr val="51484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159.9</a:t>
            </a:r>
            <a:r>
              <a:rPr lang="pl-PL" sz="3600" dirty="0" smtClean="0"/>
              <a:t> Psychologia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159.9</a:t>
            </a:r>
            <a:r>
              <a:rPr lang="pl-PL" sz="2400" dirty="0" smtClean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Psychologia różnych kategorii osób</a:t>
            </a: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Psychologię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różnych kategorii osób, z wyłączeniem kategorii wieku i płci, klasyfikuje się z pomocą poddziału wspólnego osób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</a:rPr>
              <a:t>-05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(Tablica 1k), np.:</a:t>
            </a: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b="1" i="1" dirty="0" smtClean="0">
                <a:latin typeface="Calibri" panose="020F0502020204030204" pitchFamily="34" charset="0"/>
              </a:rPr>
              <a:t>	</a:t>
            </a:r>
            <a:r>
              <a:rPr lang="pl-PL" b="1" dirty="0" smtClean="0">
                <a:latin typeface="Calibri" panose="020F0502020204030204" pitchFamily="34" charset="0"/>
              </a:rPr>
              <a:t>159.9-056.24</a:t>
            </a:r>
            <a:r>
              <a:rPr lang="pl-PL" dirty="0" smtClean="0">
                <a:latin typeface="Calibri" panose="020F0502020204030204" pitchFamily="34" charset="0"/>
              </a:rPr>
              <a:t> Psychologia chorych</a:t>
            </a: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dirty="0" smtClean="0">
                <a:latin typeface="Calibri" panose="020F0502020204030204" pitchFamily="34" charset="0"/>
              </a:rPr>
              <a:t>	</a:t>
            </a:r>
            <a:r>
              <a:rPr lang="pl-PL" b="1" dirty="0" smtClean="0">
                <a:latin typeface="Calibri" panose="020F0502020204030204" pitchFamily="34" charset="0"/>
              </a:rPr>
              <a:t>159.9-058.51</a:t>
            </a:r>
            <a:r>
              <a:rPr lang="pl-PL" dirty="0" smtClean="0">
                <a:latin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</a:rPr>
              <a:t>Psychologia bezdomnych</a:t>
            </a: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dirty="0" smtClean="0">
                <a:latin typeface="Calibri" panose="020F0502020204030204" pitchFamily="34" charset="0"/>
              </a:rPr>
              <a:t>		</a:t>
            </a:r>
            <a:r>
              <a:rPr lang="pl-PL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zob</a:t>
            </a:r>
            <a:r>
              <a:rPr lang="pl-PL" i="1" dirty="0">
                <a:solidFill>
                  <a:srgbClr val="0070C0"/>
                </a:solidFill>
                <a:latin typeface="Calibri" panose="020F0502020204030204" pitchFamily="34" charset="0"/>
              </a:rPr>
              <a:t>. też </a:t>
            </a:r>
            <a:r>
              <a:rPr lang="pl-PL" i="1" dirty="0">
                <a:latin typeface="Calibri" panose="020F0502020204030204" pitchFamily="34" charset="0"/>
              </a:rPr>
              <a:t>	</a:t>
            </a:r>
            <a:r>
              <a:rPr lang="pl-PL" b="1" i="1" dirty="0">
                <a:latin typeface="Calibri" panose="020F0502020204030204" pitchFamily="34" charset="0"/>
              </a:rPr>
              <a:t>159.922.7</a:t>
            </a:r>
            <a:r>
              <a:rPr lang="pl-PL" i="1" dirty="0">
                <a:latin typeface="Calibri" panose="020F0502020204030204" pitchFamily="34" charset="0"/>
              </a:rPr>
              <a:t> Psychologia dziecka</a:t>
            </a: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i="1" dirty="0" smtClean="0">
                <a:latin typeface="Calibri" panose="020F0502020204030204" pitchFamily="34" charset="0"/>
              </a:rPr>
              <a:t>				</a:t>
            </a:r>
            <a:r>
              <a:rPr lang="pl-PL" b="1" i="1" dirty="0" smtClean="0">
                <a:latin typeface="Calibri" panose="020F0502020204030204" pitchFamily="34" charset="0"/>
              </a:rPr>
              <a:t>159.922.8</a:t>
            </a:r>
            <a:r>
              <a:rPr lang="pl-PL" i="1" dirty="0" smtClean="0">
                <a:latin typeface="Calibri" panose="020F0502020204030204" pitchFamily="34" charset="0"/>
              </a:rPr>
              <a:t> </a:t>
            </a:r>
            <a:r>
              <a:rPr lang="pl-PL" i="1" dirty="0">
                <a:latin typeface="Calibri" panose="020F0502020204030204" pitchFamily="34" charset="0"/>
              </a:rPr>
              <a:t>Psychologia młodzieży</a:t>
            </a:r>
          </a:p>
          <a:p>
            <a:pPr marL="114300" indent="0">
              <a:buNone/>
            </a:pPr>
            <a:endParaRPr lang="pl-PL" sz="2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114300" indent="0">
              <a:buNone/>
            </a:pPr>
            <a:endParaRPr lang="pl-PL" sz="2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159.9</a:t>
            </a:r>
            <a:r>
              <a:rPr lang="pl-PL" sz="3600" dirty="0" smtClean="0"/>
              <a:t> Psychologia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b="1" dirty="0">
              <a:latin typeface="Calibri" pitchFamily="34" charset="0"/>
            </a:endParaRPr>
          </a:p>
          <a:p>
            <a:pPr marL="1143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400" b="1" dirty="0">
                <a:latin typeface="Calibri" pitchFamily="34" charset="0"/>
              </a:rPr>
              <a:t>159.922.1</a:t>
            </a:r>
            <a:r>
              <a:rPr lang="pl-PL" sz="2400" dirty="0">
                <a:latin typeface="Calibri" pitchFamily="34" charset="0"/>
              </a:rPr>
              <a:t> Psychologia płci</a:t>
            </a:r>
          </a:p>
          <a:p>
            <a:pPr marL="1143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dirty="0">
                <a:latin typeface="Calibri" pitchFamily="34" charset="0"/>
              </a:rPr>
              <a:t>	Np.:</a:t>
            </a:r>
          </a:p>
          <a:p>
            <a:pPr marL="1143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b="1" dirty="0">
                <a:latin typeface="Calibri" pitchFamily="34" charset="0"/>
              </a:rPr>
              <a:t>	</a:t>
            </a:r>
            <a:r>
              <a:rPr lang="pl-PL" b="1" dirty="0">
                <a:solidFill>
                  <a:srgbClr val="0070C0"/>
                </a:solidFill>
                <a:latin typeface="Calibri" pitchFamily="34" charset="0"/>
              </a:rPr>
              <a:t>159.922.1-055.1</a:t>
            </a:r>
            <a:r>
              <a:rPr lang="pl-PL" b="1" dirty="0">
                <a:latin typeface="Calibri" pitchFamily="34" charset="0"/>
              </a:rPr>
              <a:t> </a:t>
            </a:r>
            <a:r>
              <a:rPr lang="pl-PL" dirty="0">
                <a:latin typeface="Calibri" pitchFamily="34" charset="0"/>
              </a:rPr>
              <a:t>Psychologia mężczyzn</a:t>
            </a:r>
          </a:p>
          <a:p>
            <a:pPr marL="1143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b="1" dirty="0">
                <a:latin typeface="Calibri" pitchFamily="34" charset="0"/>
              </a:rPr>
              <a:t>	</a:t>
            </a:r>
            <a:r>
              <a:rPr lang="pl-PL" b="1" dirty="0">
                <a:solidFill>
                  <a:srgbClr val="0070C0"/>
                </a:solidFill>
                <a:latin typeface="Calibri" pitchFamily="34" charset="0"/>
              </a:rPr>
              <a:t>159.922.1-055.2 </a:t>
            </a:r>
            <a:r>
              <a:rPr lang="pl-PL" dirty="0">
                <a:latin typeface="Calibri" pitchFamily="34" charset="0"/>
              </a:rPr>
              <a:t>Psychologia kobiet</a:t>
            </a:r>
          </a:p>
          <a:p>
            <a:pPr marL="114300" indent="0">
              <a:buNone/>
            </a:pPr>
            <a:endParaRPr lang="pl-PL" b="1" dirty="0" smtClean="0">
              <a:latin typeface="Calibri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1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159.9</a:t>
            </a:r>
            <a:r>
              <a:rPr lang="pl-PL" sz="3600" dirty="0" smtClean="0"/>
              <a:t> Psychologia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spcBef>
                <a:spcPts val="600"/>
              </a:spcBef>
              <a:buNone/>
            </a:pPr>
            <a:endParaRPr lang="pl-PL" sz="2400" b="1" dirty="0" smtClean="0">
              <a:latin typeface="Calibri" pitchFamily="34" charset="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159.922.2</a:t>
            </a:r>
            <a:r>
              <a:rPr lang="pl-PL" sz="2400" dirty="0" smtClean="0">
                <a:latin typeface="Calibri" pitchFamily="34" charset="0"/>
              </a:rPr>
              <a:t> </a:t>
            </a:r>
            <a:r>
              <a:rPr lang="pl-PL" sz="2400" dirty="0">
                <a:latin typeface="Calibri" pitchFamily="34" charset="0"/>
              </a:rPr>
              <a:t>Wpływ środowiska naturalnego i społecznego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pl-PL" i="1" dirty="0" smtClean="0">
                <a:latin typeface="Calibri" pitchFamily="34" charset="0"/>
              </a:rPr>
              <a:t>W tym: </a:t>
            </a:r>
            <a:r>
              <a:rPr lang="pl-PL" dirty="0">
                <a:latin typeface="Calibri" pitchFamily="34" charset="0"/>
              </a:rPr>
              <a:t>Wpływ miejsca zamieszkania. Wpływ otoczenia (sąsiedzi, znajomi, współpracownicy, </a:t>
            </a:r>
            <a:r>
              <a:rPr lang="pl-PL" dirty="0" smtClean="0">
                <a:latin typeface="Calibri" pitchFamily="34" charset="0"/>
              </a:rPr>
              <a:t>rówieśnicy)</a:t>
            </a:r>
          </a:p>
          <a:p>
            <a:pPr marL="114300" indent="0">
              <a:spcBef>
                <a:spcPts val="600"/>
              </a:spcBef>
              <a:buNone/>
            </a:pPr>
            <a:endParaRPr lang="pl-PL" sz="2400" b="1" dirty="0">
              <a:latin typeface="Calibri" pitchFamily="34" charset="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159.922.3</a:t>
            </a:r>
            <a:r>
              <a:rPr lang="pl-PL" sz="2400" dirty="0" smtClean="0">
                <a:latin typeface="Calibri" pitchFamily="34" charset="0"/>
              </a:rPr>
              <a:t> </a:t>
            </a:r>
            <a:r>
              <a:rPr lang="pl-PL" sz="2400" dirty="0">
                <a:latin typeface="Calibri" pitchFamily="34" charset="0"/>
              </a:rPr>
              <a:t>Wpływ pochodzenia. Dziedziczenie zdolności umysłowych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pl-PL" i="1" dirty="0" smtClean="0">
                <a:latin typeface="Calibri" pitchFamily="34" charset="0"/>
              </a:rPr>
              <a:t>W tym: </a:t>
            </a:r>
            <a:r>
              <a:rPr lang="pl-PL" dirty="0">
                <a:latin typeface="Calibri" pitchFamily="34" charset="0"/>
              </a:rPr>
              <a:t>Dziedziczenie cech i obciążeń</a:t>
            </a:r>
          </a:p>
          <a:p>
            <a:pPr marL="114300" indent="0">
              <a:spcBef>
                <a:spcPts val="600"/>
              </a:spcBef>
              <a:buNone/>
            </a:pPr>
            <a:endParaRPr lang="pl-PL" sz="2400" b="1" i="1" dirty="0" smtClean="0">
              <a:latin typeface="Calibri" pitchFamily="34" charset="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pl-PL" b="1" i="1" dirty="0" smtClean="0">
                <a:solidFill>
                  <a:srgbClr val="C00000"/>
                </a:solidFill>
                <a:latin typeface="Calibri" pitchFamily="34" charset="0"/>
              </a:rPr>
              <a:t>NU</a:t>
            </a:r>
            <a:r>
              <a:rPr lang="pl-PL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pl-PL" b="1" i="1" dirty="0">
                <a:solidFill>
                  <a:srgbClr val="C00000"/>
                </a:solidFill>
                <a:latin typeface="Calibri" pitchFamily="34" charset="0"/>
              </a:rPr>
              <a:t>159.922.2/.3</a:t>
            </a:r>
            <a:r>
              <a:rPr lang="pl-PL" i="1" dirty="0">
                <a:solidFill>
                  <a:srgbClr val="C00000"/>
                </a:solidFill>
                <a:latin typeface="Calibri" pitchFamily="34" charset="0"/>
              </a:rPr>
              <a:t> Wpływ środowiska naturalnego i społecznego. Wpływ pochodzenia. Dziedziczenie zdolności </a:t>
            </a:r>
            <a:r>
              <a:rPr lang="pl-PL" i="1" dirty="0" smtClean="0">
                <a:solidFill>
                  <a:srgbClr val="C00000"/>
                </a:solidFill>
                <a:latin typeface="Calibri" pitchFamily="34" charset="0"/>
              </a:rPr>
              <a:t>umysłowych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pl-PL" i="1" dirty="0" smtClean="0">
                <a:solidFill>
                  <a:srgbClr val="C00000"/>
                </a:solidFill>
                <a:latin typeface="Calibri" pitchFamily="34" charset="0"/>
              </a:rPr>
              <a:t>W tym: Wpływ miejsca zamieszkania. Dziedziczenie cech i obciążeń</a:t>
            </a:r>
            <a:endParaRPr lang="pl-PL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600" dirty="0" smtClean="0"/>
              <a:t>Rodzaje tablic UKD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altLang="pl-PL" sz="2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itchFamily="34" charset="0"/>
              </a:rPr>
              <a:t>w</a:t>
            </a:r>
            <a:r>
              <a:rPr lang="pl-PL" altLang="pl-PL" sz="2800" dirty="0" smtClean="0">
                <a:latin typeface="Calibri" pitchFamily="34" charset="0"/>
              </a:rPr>
              <a:t>ydanie pełne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itchFamily="34" charset="0"/>
              </a:rPr>
              <a:t>w</a:t>
            </a:r>
            <a:r>
              <a:rPr lang="pl-PL" altLang="pl-PL" sz="2800" dirty="0" smtClean="0">
                <a:latin typeface="Calibri" pitchFamily="34" charset="0"/>
              </a:rPr>
              <a:t>ydanie pośrednie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itchFamily="34" charset="0"/>
              </a:rPr>
              <a:t>w</a:t>
            </a:r>
            <a:r>
              <a:rPr lang="pl-PL" altLang="pl-PL" sz="2800" dirty="0" smtClean="0">
                <a:latin typeface="Calibri" pitchFamily="34" charset="0"/>
              </a:rPr>
              <a:t>ydanie skrócone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itchFamily="34" charset="0"/>
              </a:rPr>
              <a:t>w</a:t>
            </a:r>
            <a:r>
              <a:rPr lang="pl-PL" altLang="pl-PL" sz="2800" dirty="0" smtClean="0">
                <a:latin typeface="Calibri" pitchFamily="34" charset="0"/>
              </a:rPr>
              <a:t>ydanie bardzo skrócone (skondensowane)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itchFamily="34" charset="0"/>
              </a:rPr>
              <a:t>w</a:t>
            </a:r>
            <a:r>
              <a:rPr lang="pl-PL" altLang="pl-PL" sz="2800" dirty="0" smtClean="0">
                <a:latin typeface="Calibri" pitchFamily="34" charset="0"/>
              </a:rPr>
              <a:t>ydanie specjalne (branżowe)</a:t>
            </a:r>
          </a:p>
        </p:txBody>
      </p:sp>
    </p:spTree>
    <p:extLst>
      <p:ext uri="{BB962C8B-B14F-4D97-AF65-F5344CB8AC3E}">
        <p14:creationId xmlns:p14="http://schemas.microsoft.com/office/powerpoint/2010/main" val="1209368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159.9</a:t>
            </a:r>
            <a:r>
              <a:rPr lang="pl-PL" sz="3600" dirty="0" smtClean="0"/>
              <a:t> Psychologia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spcBef>
                <a:spcPts val="600"/>
              </a:spcBef>
              <a:buNone/>
            </a:pPr>
            <a:endParaRPr lang="pl-PL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159.922.5 </a:t>
            </a:r>
            <a:r>
              <a:rPr lang="pl-PL" sz="2400" dirty="0">
                <a:latin typeface="Calibri" pitchFamily="34" charset="0"/>
              </a:rPr>
              <a:t>Wpływy właściwości somatycznych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pl-PL" i="1" dirty="0" smtClean="0">
                <a:latin typeface="Calibri" pitchFamily="34" charset="0"/>
              </a:rPr>
              <a:t>W tym: </a:t>
            </a:r>
            <a:r>
              <a:rPr lang="pl-PL" dirty="0">
                <a:latin typeface="Calibri" pitchFamily="34" charset="0"/>
              </a:rPr>
              <a:t>Wzrost. Zachowanie się (gesty, mimika, odruchy). Deformacje</a:t>
            </a:r>
          </a:p>
          <a:p>
            <a:pPr marL="114300" indent="0">
              <a:spcBef>
                <a:spcPts val="600"/>
              </a:spcBef>
              <a:buNone/>
            </a:pPr>
            <a:endParaRPr lang="pl-PL" sz="2400" b="1" dirty="0" smtClean="0">
              <a:latin typeface="Calibri" pitchFamily="34" charset="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159.922.6 </a:t>
            </a:r>
            <a:r>
              <a:rPr lang="pl-PL" sz="2400" dirty="0">
                <a:latin typeface="Calibri" pitchFamily="34" charset="0"/>
              </a:rPr>
              <a:t>Wpływ wieku</a:t>
            </a:r>
          </a:p>
          <a:p>
            <a:pPr marL="114300" indent="0">
              <a:spcBef>
                <a:spcPts val="600"/>
              </a:spcBef>
              <a:buNone/>
            </a:pPr>
            <a:endParaRPr lang="pl-PL" sz="2400" b="1" dirty="0" smtClean="0">
              <a:latin typeface="Calibri" pitchFamily="34" charset="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159.922.62 </a:t>
            </a:r>
            <a:r>
              <a:rPr lang="pl-PL" sz="2400" dirty="0">
                <a:latin typeface="Calibri" pitchFamily="34" charset="0"/>
              </a:rPr>
              <a:t>Dojrzałość. Psychologia ludzi w wieku średnim</a:t>
            </a:r>
          </a:p>
          <a:p>
            <a:pPr marL="114300" indent="0">
              <a:spcBef>
                <a:spcPts val="600"/>
              </a:spcBef>
              <a:buNone/>
            </a:pPr>
            <a:endParaRPr lang="pl-PL" sz="2400" b="1" dirty="0" smtClean="0">
              <a:latin typeface="Calibri" pitchFamily="34" charset="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159.922.63 </a:t>
            </a:r>
            <a:r>
              <a:rPr lang="pl-PL" sz="2400" dirty="0">
                <a:latin typeface="Calibri" pitchFamily="34" charset="0"/>
              </a:rPr>
              <a:t>Starość. Starzenie się. Psychologia ludzi starych</a:t>
            </a:r>
          </a:p>
          <a:p>
            <a:pPr>
              <a:spcBef>
                <a:spcPts val="60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883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159.9</a:t>
            </a:r>
            <a:r>
              <a:rPr lang="pl-PL" sz="3600" dirty="0" smtClean="0"/>
              <a:t> Psychologia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0">
              <a:spcBef>
                <a:spcPts val="600"/>
              </a:spcBef>
              <a:buNone/>
            </a:pPr>
            <a:endParaRPr lang="pl-PL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159.944</a:t>
            </a:r>
            <a:r>
              <a:rPr lang="pl-PL" sz="2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l-PL" sz="2400" dirty="0">
                <a:latin typeface="Calibri" pitchFamily="34" charset="0"/>
              </a:rPr>
              <a:t>Wydajność i zmęczenie. Efektywność </a:t>
            </a:r>
            <a:endParaRPr lang="pl-PL" sz="2400" dirty="0" smtClean="0">
              <a:latin typeface="Calibri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endParaRPr lang="pl-PL" sz="2400" dirty="0">
              <a:latin typeface="Calibri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latin typeface="Calibri" pitchFamily="34" charset="0"/>
              </a:rPr>
              <a:t>159.961</a:t>
            </a:r>
            <a:r>
              <a:rPr lang="pl-PL" sz="2400" dirty="0" smtClean="0">
                <a:latin typeface="Calibri" pitchFamily="34" charset="0"/>
              </a:rPr>
              <a:t> </a:t>
            </a:r>
            <a:r>
              <a:rPr lang="pl-PL" sz="2400" dirty="0">
                <a:latin typeface="Calibri" pitchFamily="34" charset="0"/>
              </a:rPr>
              <a:t>Parapsychologia. </a:t>
            </a:r>
            <a:r>
              <a:rPr lang="pl-PL" sz="2400" dirty="0">
                <a:solidFill>
                  <a:srgbClr val="0070C0"/>
                </a:solidFill>
                <a:latin typeface="Calibri" pitchFamily="34" charset="0"/>
              </a:rPr>
              <a:t>Zjawiska paranormalne i ich badanie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i="1" dirty="0" smtClean="0">
                <a:latin typeface="Calibri" pitchFamily="34" charset="0"/>
              </a:rPr>
              <a:t>W tym: </a:t>
            </a:r>
            <a:r>
              <a:rPr lang="pl-PL" dirty="0" smtClean="0">
                <a:latin typeface="Calibri" pitchFamily="34" charset="0"/>
              </a:rPr>
              <a:t>Halucynacje</a:t>
            </a:r>
            <a:r>
              <a:rPr lang="pl-PL" dirty="0">
                <a:latin typeface="Calibri" pitchFamily="34" charset="0"/>
              </a:rPr>
              <a:t>. Iluzje. Telepatia. Jasnowidztwo</a:t>
            </a:r>
            <a:r>
              <a:rPr lang="pl-PL" dirty="0" smtClean="0">
                <a:latin typeface="Calibri" pitchFamily="34" charset="0"/>
              </a:rPr>
              <a:t>. </a:t>
            </a:r>
            <a:r>
              <a:rPr lang="pl-PL" dirty="0">
                <a:solidFill>
                  <a:srgbClr val="0070C0"/>
                </a:solidFill>
                <a:latin typeface="Calibri" pitchFamily="34" charset="0"/>
              </a:rPr>
              <a:t>Eksterioryzacja, doświadczenie poza ciałem. Doświadczenie śmierci, śmierć </a:t>
            </a:r>
            <a:r>
              <a:rPr lang="pl-PL" dirty="0" smtClean="0">
                <a:solidFill>
                  <a:srgbClr val="0070C0"/>
                </a:solidFill>
                <a:latin typeface="Calibri" pitchFamily="34" charset="0"/>
              </a:rPr>
              <a:t>kliniczna</a:t>
            </a:r>
          </a:p>
          <a:p>
            <a:pPr marL="114300" indent="0">
              <a:buNone/>
            </a:pPr>
            <a:endParaRPr lang="pl-PL" sz="2400" b="1" dirty="0" smtClean="0">
              <a:latin typeface="Calibri" pitchFamily="34" charset="0"/>
            </a:endParaRPr>
          </a:p>
          <a:p>
            <a:pPr marL="114300" indent="0">
              <a:buNone/>
            </a:pPr>
            <a:endParaRPr lang="pl-PL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695325" y="1085850"/>
            <a:ext cx="5067299" cy="4695825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 algn="ctr">
              <a:buNone/>
            </a:pPr>
            <a:endParaRPr lang="pl-PL" sz="3600" b="1" dirty="0" smtClean="0">
              <a:latin typeface="+mj-lt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600" b="1" dirty="0" smtClean="0">
                <a:latin typeface="+mj-lt"/>
              </a:rPr>
              <a:t>316</a:t>
            </a:r>
            <a:r>
              <a:rPr lang="pl-PL" sz="3600" dirty="0" smtClean="0">
                <a:latin typeface="+mj-lt"/>
              </a:rPr>
              <a:t> </a:t>
            </a:r>
            <a:r>
              <a:rPr lang="pl-PL" sz="3600" dirty="0" smtClean="0">
                <a:latin typeface="+mj-lt"/>
              </a:rPr>
              <a:t>Socjologia </a:t>
            </a:r>
            <a:br>
              <a:rPr lang="pl-PL" sz="3600" dirty="0" smtClean="0">
                <a:latin typeface="+mj-lt"/>
              </a:rPr>
            </a:br>
            <a:r>
              <a:rPr lang="pl-PL" sz="3600" dirty="0" smtClean="0">
                <a:latin typeface="+mj-lt"/>
              </a:rPr>
              <a:t>– </a:t>
            </a:r>
            <a:r>
              <a:rPr lang="pl-PL" sz="3600" dirty="0">
                <a:latin typeface="+mj-lt"/>
              </a:rPr>
              <a:t>najważniejsze </a:t>
            </a:r>
            <a:r>
              <a:rPr lang="pl-PL" sz="3600" dirty="0" smtClean="0">
                <a:latin typeface="+mj-lt"/>
              </a:rPr>
              <a:t>zmiany*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5500" dirty="0">
              <a:latin typeface="+mj-lt"/>
            </a:endParaRPr>
          </a:p>
          <a:p>
            <a:pPr marL="266700" indent="0">
              <a:lnSpc>
                <a:spcPct val="110000"/>
              </a:lnSpc>
              <a:buNone/>
            </a:pPr>
            <a:r>
              <a:rPr lang="pl-PL" sz="1200" dirty="0" smtClean="0">
                <a:latin typeface="Calibri" panose="020F0502020204030204" pitchFamily="34" charset="0"/>
              </a:rPr>
              <a:t>*</a:t>
            </a:r>
            <a:r>
              <a:rPr lang="pl-PL" sz="1200" dirty="0">
                <a:latin typeface="Calibri" panose="020F0502020204030204" pitchFamily="34" charset="0"/>
              </a:rPr>
              <a:t>Prezentowany tekst jest wstępnym przeglądem symboli do tablic </a:t>
            </a:r>
            <a:r>
              <a:rPr lang="pl-PL" sz="1200" dirty="0" smtClean="0">
                <a:latin typeface="Calibri" panose="020F0502020204030204" pitchFamily="34" charset="0"/>
              </a:rPr>
              <a:t/>
            </a:r>
            <a:br>
              <a:rPr lang="pl-PL" sz="1200" dirty="0" smtClean="0">
                <a:latin typeface="Calibri" panose="020F0502020204030204" pitchFamily="34" charset="0"/>
              </a:rPr>
            </a:br>
            <a:r>
              <a:rPr lang="pl-PL" sz="1200" dirty="0" smtClean="0">
                <a:latin typeface="Calibri" panose="020F0502020204030204" pitchFamily="34" charset="0"/>
              </a:rPr>
              <a:t>skróconych </a:t>
            </a:r>
            <a:r>
              <a:rPr lang="pl-PL" sz="1200" dirty="0">
                <a:latin typeface="Calibri" panose="020F0502020204030204" pitchFamily="34" charset="0"/>
              </a:rPr>
              <a:t>UKD, których wydanie planowane jest na 2017 r. </a:t>
            </a:r>
            <a:br>
              <a:rPr lang="pl-PL" sz="1200" dirty="0">
                <a:latin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</a:rPr>
              <a:t>Symbole będą zatem obowiązywać od chwili wydania nowych tablic.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600" dirty="0">
              <a:latin typeface="+mj-lt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>
          <a:xfrm>
            <a:off x="5895975" y="1143001"/>
            <a:ext cx="5627092" cy="4000500"/>
          </a:xfrm>
        </p:spPr>
      </p:pic>
      <p:sp>
        <p:nvSpPr>
          <p:cNvPr id="10" name="Prostokąt 9"/>
          <p:cNvSpPr/>
          <p:nvPr/>
        </p:nvSpPr>
        <p:spPr>
          <a:xfrm>
            <a:off x="6153150" y="5303322"/>
            <a:ext cx="55721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200" dirty="0">
                <a:solidFill>
                  <a:srgbClr val="514843"/>
                </a:solidFill>
                <a:latin typeface="Calibri" panose="020F0502020204030204" pitchFamily="34" charset="0"/>
                <a:hlinkClick r:id="rId3"/>
              </a:rPr>
              <a:t>http://pixabay.com</a:t>
            </a:r>
            <a:r>
              <a:rPr lang="pl-PL" sz="1200" dirty="0" smtClean="0">
                <a:solidFill>
                  <a:srgbClr val="514843"/>
                </a:solidFill>
                <a:latin typeface="Calibri" panose="020F0502020204030204" pitchFamily="34" charset="0"/>
                <a:hlinkClick r:id="rId3"/>
              </a:rPr>
              <a:t>/</a:t>
            </a:r>
            <a:r>
              <a:rPr lang="pl-PL" sz="1200" dirty="0" smtClean="0">
                <a:solidFill>
                  <a:srgbClr val="514843"/>
                </a:solidFill>
                <a:latin typeface="Calibri" panose="020F0502020204030204" pitchFamily="34" charset="0"/>
              </a:rPr>
              <a:t> </a:t>
            </a:r>
            <a:endParaRPr lang="pl-PL" sz="1200" dirty="0">
              <a:solidFill>
                <a:srgbClr val="51484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4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cap="small" dirty="0" smtClean="0"/>
              <a:t>316 </a:t>
            </a:r>
            <a:r>
              <a:rPr lang="pl-PL" sz="3600" dirty="0"/>
              <a:t>Socjologia</a:t>
            </a:r>
            <a:endParaRPr lang="pl-PL" sz="3600" cap="smal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pl-PL" sz="2400" b="1" dirty="0" smtClean="0">
              <a:latin typeface="Calibri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u="sng" dirty="0" smtClean="0">
                <a:latin typeface="Calibri" pitchFamily="34" charset="0"/>
              </a:rPr>
              <a:t>Zmienione działy</a:t>
            </a:r>
            <a:r>
              <a:rPr lang="pl-PL" sz="2400" dirty="0" smtClean="0">
                <a:latin typeface="Calibri" pitchFamily="34" charset="0"/>
              </a:rPr>
              <a:t>:</a:t>
            </a:r>
          </a:p>
          <a:p>
            <a:pPr marL="0" indent="266700">
              <a:spcBef>
                <a:spcPts val="600"/>
              </a:spcBef>
              <a:buNone/>
            </a:pPr>
            <a:endParaRPr lang="pl-PL" sz="2400" dirty="0" smtClean="0">
              <a:latin typeface="Calibri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</a:rPr>
              <a:t>316.344</a:t>
            </a:r>
            <a:r>
              <a:rPr lang="pl-PL" sz="2400" dirty="0" smtClean="0">
                <a:latin typeface="Calibri" pitchFamily="34" charset="0"/>
              </a:rPr>
              <a:t> </a:t>
            </a:r>
            <a:r>
              <a:rPr lang="pl-PL" sz="2400" b="0" dirty="0">
                <a:latin typeface="Calibri" pitchFamily="34" charset="0"/>
              </a:rPr>
              <a:t>Zróżnicowanie społeczne według specyficznych kryteriów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2400" i="1" dirty="0">
                <a:solidFill>
                  <a:srgbClr val="C00000"/>
                </a:solidFill>
                <a:latin typeface="Calibri" pitchFamily="34" charset="0"/>
              </a:rPr>
              <a:t>NU </a:t>
            </a:r>
            <a:r>
              <a:rPr lang="pl-PL" sz="2400" b="1" i="1" dirty="0">
                <a:solidFill>
                  <a:srgbClr val="C00000"/>
                </a:solidFill>
                <a:latin typeface="Calibri" pitchFamily="34" charset="0"/>
              </a:rPr>
              <a:t>316.344-05</a:t>
            </a:r>
            <a:r>
              <a:rPr lang="pl-PL" sz="2400" b="1" i="1" dirty="0" smtClean="0">
                <a:solidFill>
                  <a:srgbClr val="C00000"/>
                </a:solidFill>
                <a:latin typeface="Calibri" pitchFamily="34" charset="0"/>
              </a:rPr>
              <a:t>…</a:t>
            </a:r>
          </a:p>
          <a:p>
            <a:pPr marL="0" indent="266700">
              <a:spcBef>
                <a:spcPts val="600"/>
              </a:spcBef>
            </a:pPr>
            <a:endParaRPr lang="pl-PL" sz="2400" i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itchFamily="34" charset="0"/>
              </a:rPr>
              <a:t>316.36</a:t>
            </a:r>
            <a:r>
              <a:rPr lang="pl-PL" sz="2400" dirty="0">
                <a:latin typeface="Calibri" pitchFamily="34" charset="0"/>
              </a:rPr>
              <a:t> </a:t>
            </a:r>
            <a:r>
              <a:rPr lang="pl-PL" sz="2400" b="0" dirty="0">
                <a:latin typeface="Calibri" pitchFamily="34" charset="0"/>
              </a:rPr>
              <a:t>Małżeństwo i rodzina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2400" i="1" dirty="0">
                <a:solidFill>
                  <a:srgbClr val="C00000"/>
                </a:solidFill>
                <a:latin typeface="Calibri" pitchFamily="34" charset="0"/>
              </a:rPr>
              <a:t>NU </a:t>
            </a:r>
            <a:r>
              <a:rPr lang="pl-PL" sz="2400" b="1" i="1" dirty="0">
                <a:solidFill>
                  <a:srgbClr val="C00000"/>
                </a:solidFill>
                <a:latin typeface="Calibri" pitchFamily="34" charset="0"/>
              </a:rPr>
              <a:t>316.8…</a:t>
            </a:r>
            <a:endParaRPr lang="pl-PL" sz="2400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pl-PL" sz="2400" i="1" dirty="0" smtClean="0">
              <a:solidFill>
                <a:srgbClr val="C00000"/>
              </a:solidFill>
            </a:endParaRPr>
          </a:p>
          <a:p>
            <a:endParaRPr lang="pl-PL" sz="2000" i="1" dirty="0">
              <a:solidFill>
                <a:srgbClr val="C00000"/>
              </a:solidFill>
            </a:endParaRPr>
          </a:p>
          <a:p>
            <a:endParaRPr lang="pl-PL" sz="2000" dirty="0">
              <a:solidFill>
                <a:srgbClr val="C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42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l-PL" sz="3600" b="1" dirty="0" smtClean="0"/>
              <a:t>316.344…</a:t>
            </a:r>
            <a:r>
              <a:rPr lang="pl-PL" sz="3600" dirty="0" smtClean="0"/>
              <a:t> </a:t>
            </a:r>
            <a:r>
              <a:rPr lang="pl-PL" sz="3600" dirty="0"/>
              <a:t>Zróżnicowanie </a:t>
            </a:r>
            <a:r>
              <a:rPr lang="pl-PL" sz="3600" dirty="0" smtClean="0"/>
              <a:t>społeczne…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pl-PL" sz="3100" b="1" dirty="0" smtClean="0">
              <a:latin typeface="Calibri" pitchFamily="34" charset="0"/>
            </a:endParaRP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3100" b="1" dirty="0" smtClean="0">
                <a:solidFill>
                  <a:srgbClr val="0070C0"/>
                </a:solidFill>
                <a:latin typeface="Calibri" pitchFamily="34" charset="0"/>
              </a:rPr>
              <a:t>316.344.2</a:t>
            </a:r>
            <a:r>
              <a:rPr lang="pl-PL" sz="3100" dirty="0" smtClean="0">
                <a:latin typeface="Calibri" pitchFamily="34" charset="0"/>
              </a:rPr>
              <a:t> </a:t>
            </a:r>
            <a:r>
              <a:rPr lang="pl-PL" sz="3100" dirty="0">
                <a:latin typeface="Calibri" pitchFamily="34" charset="0"/>
              </a:rPr>
              <a:t>Zróżnicowanie społeczne zależne od czynników </a:t>
            </a:r>
            <a:r>
              <a:rPr lang="pl-PL" sz="3100" dirty="0" smtClean="0">
                <a:latin typeface="Calibri" pitchFamily="34" charset="0"/>
              </a:rPr>
              <a:t>ekonomicznych</a:t>
            </a: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300" i="1" dirty="0" smtClean="0">
                <a:latin typeface="Calibri" pitchFamily="34" charset="0"/>
              </a:rPr>
              <a:t>W tym: </a:t>
            </a:r>
            <a:r>
              <a:rPr lang="pl-PL" sz="2300" dirty="0">
                <a:latin typeface="Calibri" pitchFamily="34" charset="0"/>
              </a:rPr>
              <a:t>Zróżnicowanie społeczne zależne od statusu ekonomicznego, dochodu i bogactwa. </a:t>
            </a:r>
            <a:r>
              <a:rPr lang="pl-PL" sz="2300" dirty="0" smtClean="0">
                <a:latin typeface="Calibri" pitchFamily="34" charset="0"/>
              </a:rPr>
              <a:t>Zróżnicowanie społeczne zależne </a:t>
            </a:r>
            <a:r>
              <a:rPr lang="pl-PL" sz="2300" dirty="0">
                <a:latin typeface="Calibri" pitchFamily="34" charset="0"/>
              </a:rPr>
              <a:t>od zawodu i </a:t>
            </a:r>
            <a:r>
              <a:rPr lang="pl-PL" sz="2300" dirty="0" smtClean="0">
                <a:latin typeface="Calibri" pitchFamily="34" charset="0"/>
              </a:rPr>
              <a:t>zatrudnienia</a:t>
            </a: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3100" dirty="0" smtClean="0">
              <a:latin typeface="Calibri" pitchFamily="34" charset="0"/>
            </a:endParaRP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3100" b="1" dirty="0">
                <a:solidFill>
                  <a:srgbClr val="0070C0"/>
                </a:solidFill>
                <a:latin typeface="Calibri" pitchFamily="34" charset="0"/>
              </a:rPr>
              <a:t>316.344.3</a:t>
            </a:r>
            <a:r>
              <a:rPr lang="pl-PL" sz="3100" dirty="0">
                <a:latin typeface="Calibri" pitchFamily="34" charset="0"/>
              </a:rPr>
              <a:t> Zróżnicowanie społeczne zależne </a:t>
            </a:r>
            <a:r>
              <a:rPr lang="pl-PL" sz="3100" dirty="0" smtClean="0">
                <a:latin typeface="Calibri" pitchFamily="34" charset="0"/>
              </a:rPr>
              <a:t>od </a:t>
            </a:r>
            <a:r>
              <a:rPr lang="pl-PL" sz="3100" dirty="0">
                <a:latin typeface="Calibri" pitchFamily="34" charset="0"/>
              </a:rPr>
              <a:t>wykształcenia i wiedzy</a:t>
            </a: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300" i="1" dirty="0">
                <a:latin typeface="Calibri" pitchFamily="34" charset="0"/>
              </a:rPr>
              <a:t>W tym: </a:t>
            </a:r>
            <a:r>
              <a:rPr lang="pl-PL" sz="2300" dirty="0">
                <a:latin typeface="Calibri" pitchFamily="34" charset="0"/>
              </a:rPr>
              <a:t>Intelektualiści. Piśmienni. Niepiśmienni.  </a:t>
            </a:r>
            <a:r>
              <a:rPr lang="pl-PL" sz="2300" dirty="0" smtClean="0">
                <a:latin typeface="Calibri" pitchFamily="34" charset="0"/>
              </a:rPr>
              <a:t>Zróżnicowanie społeczne zależne </a:t>
            </a:r>
            <a:r>
              <a:rPr lang="pl-PL" sz="2300" dirty="0">
                <a:latin typeface="Calibri" pitchFamily="34" charset="0"/>
              </a:rPr>
              <a:t>od kwalifikacji i </a:t>
            </a:r>
            <a:r>
              <a:rPr lang="pl-PL" sz="2300" dirty="0" smtClean="0">
                <a:latin typeface="Calibri" pitchFamily="34" charset="0"/>
              </a:rPr>
              <a:t>wykształcenia</a:t>
            </a: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3100" dirty="0">
              <a:latin typeface="Calibri" pitchFamily="34" charset="0"/>
            </a:endParaRP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316.344.4</a:t>
            </a:r>
            <a:r>
              <a:rPr lang="pl-PL" sz="2800" dirty="0">
                <a:latin typeface="Calibri" pitchFamily="34" charset="0"/>
              </a:rPr>
              <a:t> Zróżnicowanie społeczne zależne od autorytetu i władzy</a:t>
            </a: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300" i="1" dirty="0">
                <a:latin typeface="Calibri" pitchFamily="34" charset="0"/>
              </a:rPr>
              <a:t>W tym: </a:t>
            </a:r>
            <a:r>
              <a:rPr lang="pl-PL" sz="2300" dirty="0">
                <a:latin typeface="Calibri" pitchFamily="34" charset="0"/>
              </a:rPr>
              <a:t>Elity. Klasy i warstwy rządzące. Klasy i warstwy uciemiężone</a:t>
            </a:r>
          </a:p>
          <a:p>
            <a:pPr marL="0" indent="0">
              <a:buNone/>
            </a:pPr>
            <a:endParaRPr lang="pl-PL" sz="2300" dirty="0">
              <a:latin typeface="Calibri" pitchFamily="34" charset="0"/>
            </a:endParaRPr>
          </a:p>
          <a:p>
            <a:pPr marL="0" indent="0">
              <a:buNone/>
            </a:pPr>
            <a:endParaRPr lang="pl-PL" sz="1800" dirty="0">
              <a:latin typeface="Calibri" pitchFamily="34" charset="0"/>
            </a:endParaRPr>
          </a:p>
          <a:p>
            <a:pPr marL="0" indent="0">
              <a:buNone/>
            </a:pPr>
            <a:endParaRPr lang="pl-PL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316.344… </a:t>
            </a:r>
            <a:r>
              <a:rPr lang="pl-PL" sz="3600" dirty="0" smtClean="0"/>
              <a:t>Zróżnicowanie społeczne…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pl-PL" sz="2400" dirty="0" smtClean="0"/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316.344.5</a:t>
            </a:r>
            <a:r>
              <a:rPr lang="pl-PL" sz="2400" dirty="0">
                <a:latin typeface="Calibri" pitchFamily="34" charset="0"/>
              </a:rPr>
              <a:t> Zróżnicowanie społeczne </a:t>
            </a:r>
            <a:r>
              <a:rPr lang="pl-PL" sz="2400" dirty="0" smtClean="0">
                <a:latin typeface="Calibri" pitchFamily="34" charset="0"/>
              </a:rPr>
              <a:t>zależne od </a:t>
            </a:r>
            <a:r>
              <a:rPr lang="pl-PL" sz="2400" dirty="0">
                <a:latin typeface="Calibri" panose="020F0502020204030204" pitchFamily="34" charset="0"/>
              </a:rPr>
              <a:t>statusu prawnego, np. praw obywatelskich, wolności osobistej, </a:t>
            </a:r>
            <a:r>
              <a:rPr lang="pl-PL" sz="2400" dirty="0" smtClean="0">
                <a:latin typeface="Calibri" panose="020F0502020204030204" pitchFamily="34" charset="0"/>
              </a:rPr>
              <a:t>przywilejów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316.344.6</a:t>
            </a:r>
            <a:r>
              <a:rPr lang="pl-PL" sz="2400" b="1" dirty="0" smtClean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itchFamily="34" charset="0"/>
              </a:rPr>
              <a:t>Zróżnicowanie społeczne </a:t>
            </a:r>
            <a:r>
              <a:rPr lang="pl-PL" sz="2400" dirty="0" smtClean="0">
                <a:latin typeface="Calibri" pitchFamily="34" charset="0"/>
              </a:rPr>
              <a:t>zależne od </a:t>
            </a:r>
            <a:r>
              <a:rPr lang="pl-PL" sz="2400" dirty="0">
                <a:latin typeface="Calibri" panose="020F0502020204030204" pitchFamily="34" charset="0"/>
              </a:rPr>
              <a:t>zdrowia i zdolności do </a:t>
            </a:r>
            <a:r>
              <a:rPr lang="pl-PL" sz="2400" dirty="0" smtClean="0">
                <a:latin typeface="Calibri" panose="020F0502020204030204" pitchFamily="34" charset="0"/>
              </a:rPr>
              <a:t>pracy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dirty="0" smtClean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316.344.7</a:t>
            </a:r>
            <a:r>
              <a:rPr lang="pl-PL" sz="2400" dirty="0">
                <a:latin typeface="Calibri" panose="020F0502020204030204" pitchFamily="34" charset="0"/>
              </a:rPr>
              <a:t> Warstwa marginesu społecznego. Warstwy i grupy wyobcowane </a:t>
            </a:r>
            <a:r>
              <a:rPr lang="pl-PL" sz="2400" dirty="0" smtClean="0">
                <a:latin typeface="Calibri" panose="020F0502020204030204" pitchFamily="34" charset="0"/>
              </a:rPr>
              <a:t/>
            </a:r>
            <a:br>
              <a:rPr lang="pl-PL" sz="2400" dirty="0" smtClean="0">
                <a:latin typeface="Calibri" panose="020F0502020204030204" pitchFamily="34" charset="0"/>
              </a:rPr>
            </a:br>
            <a:r>
              <a:rPr lang="pl-PL" sz="2400" dirty="0" smtClean="0">
                <a:latin typeface="Calibri" panose="020F0502020204030204" pitchFamily="34" charset="0"/>
              </a:rPr>
              <a:t>i wykluczone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dirty="0" smtClean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316.344.8</a:t>
            </a:r>
            <a:r>
              <a:rPr lang="pl-PL" sz="2400" dirty="0">
                <a:latin typeface="Calibri" pitchFamily="34" charset="0"/>
              </a:rPr>
              <a:t> Zróżnicowanie społeczne zależne</a:t>
            </a:r>
            <a:r>
              <a:rPr lang="pl-PL" sz="2400" dirty="0" smtClean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od samoidentyfikacji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09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316.36 </a:t>
            </a:r>
            <a:r>
              <a:rPr lang="pl-PL" sz="3600" dirty="0" smtClean="0"/>
              <a:t>Małżeństwo i rodzina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66700" indent="0">
              <a:spcBef>
                <a:spcPts val="600"/>
              </a:spcBef>
              <a:buNone/>
            </a:pPr>
            <a:endParaRPr lang="pl-PL" b="1" dirty="0" smtClean="0"/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316.36</a:t>
            </a:r>
            <a:r>
              <a:rPr lang="pl-PL" sz="2400" dirty="0" smtClean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Małżeństwo i </a:t>
            </a:r>
            <a:r>
              <a:rPr lang="pl-PL" sz="2400" dirty="0" smtClean="0">
                <a:latin typeface="Calibri" panose="020F0502020204030204" pitchFamily="34" charset="0"/>
              </a:rPr>
              <a:t>rodzina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dirty="0" smtClean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316.361</a:t>
            </a:r>
            <a:r>
              <a:rPr lang="pl-PL" sz="2400" dirty="0">
                <a:latin typeface="Calibri" panose="020F0502020204030204" pitchFamily="34" charset="0"/>
              </a:rPr>
              <a:t> Zaślubiny. Małżeństwo. Związek. Współzamieszkiwanie 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i="1" dirty="0">
                <a:latin typeface="Calibri" panose="020F0502020204030204" pitchFamily="34" charset="0"/>
              </a:rPr>
              <a:t>W tym: </a:t>
            </a:r>
            <a:r>
              <a:rPr lang="pl-PL" dirty="0">
                <a:latin typeface="Calibri" panose="020F0502020204030204" pitchFamily="34" charset="0"/>
              </a:rPr>
              <a:t>Typy małżeństw, związków, współzamieszkiwania. Związki pozaprawne. Małżeństwa </a:t>
            </a:r>
            <a:r>
              <a:rPr lang="pl-PL" dirty="0" smtClean="0">
                <a:latin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</a:rPr>
              <a:t>ze </a:t>
            </a:r>
            <a:r>
              <a:rPr lang="pl-PL" dirty="0">
                <a:latin typeface="Calibri" panose="020F0502020204030204" pitchFamily="34" charset="0"/>
              </a:rPr>
              <a:t>względu na liczbę małżonków. Monogamia. Poligamia. Małżeństwa pomiędzy partnerami </a:t>
            </a:r>
            <a:r>
              <a:rPr lang="pl-PL" dirty="0" smtClean="0">
                <a:latin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</a:rPr>
              <a:t>o </a:t>
            </a:r>
            <a:r>
              <a:rPr lang="pl-PL" dirty="0">
                <a:latin typeface="Calibri" panose="020F0502020204030204" pitchFamily="34" charset="0"/>
              </a:rPr>
              <a:t>różnej religii, kulturze i pochodzeniu etnicznym. Małżeństwa mieszane.</a:t>
            </a:r>
            <a:r>
              <a:rPr lang="pl-PL" b="1" dirty="0">
                <a:latin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</a:rPr>
              <a:t>Związki  jednopłciowe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00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316.36 </a:t>
            </a:r>
            <a:r>
              <a:rPr lang="pl-PL" sz="3600" dirty="0" smtClean="0"/>
              <a:t>Małżeństwo i rodzina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26670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316.362</a:t>
            </a:r>
            <a:r>
              <a:rPr lang="pl-PL" sz="2400" dirty="0" smtClean="0">
                <a:latin typeface="Calibri" panose="020F0502020204030204" pitchFamily="34" charset="0"/>
              </a:rPr>
              <a:t> Rodzina</a:t>
            </a:r>
          </a:p>
          <a:p>
            <a:pPr marL="0" indent="26670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316.362.1</a:t>
            </a:r>
            <a:r>
              <a:rPr lang="pl-PL" sz="2400" dirty="0">
                <a:latin typeface="Calibri" panose="020F0502020204030204" pitchFamily="34" charset="0"/>
              </a:rPr>
              <a:t> Relacje w obrębie </a:t>
            </a:r>
            <a:r>
              <a:rPr lang="pl-PL" sz="2400" dirty="0" smtClean="0">
                <a:latin typeface="Calibri" panose="020F0502020204030204" pitchFamily="34" charset="0"/>
              </a:rPr>
              <a:t>rodziny</a:t>
            </a:r>
          </a:p>
          <a:p>
            <a:pPr marL="0" indent="266700">
              <a:spcBef>
                <a:spcPts val="600"/>
              </a:spcBef>
              <a:buNone/>
            </a:pPr>
            <a:endParaRPr lang="pl-PL" sz="2400" dirty="0" smtClean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itchFamily="34" charset="0"/>
              </a:rPr>
              <a:t>316.362.3</a:t>
            </a:r>
            <a:r>
              <a:rPr lang="pl-PL" sz="2400" b="1" dirty="0">
                <a:latin typeface="Calibri" pitchFamily="34" charset="0"/>
              </a:rPr>
              <a:t> </a:t>
            </a:r>
            <a:r>
              <a:rPr lang="pl-PL" sz="2400" dirty="0">
                <a:latin typeface="Calibri" pitchFamily="34" charset="0"/>
              </a:rPr>
              <a:t>Typy rodzin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i="1" dirty="0">
                <a:latin typeface="Calibri" pitchFamily="34" charset="0"/>
              </a:rPr>
              <a:t>W tym: </a:t>
            </a:r>
            <a:r>
              <a:rPr lang="pl-PL" dirty="0">
                <a:latin typeface="Calibri" pitchFamily="34" charset="0"/>
              </a:rPr>
              <a:t>Rodzina niepełna. Samotni ojcowie. Samotne matki. Przybrana </a:t>
            </a:r>
            <a:r>
              <a:rPr lang="pl-PL" dirty="0" smtClean="0">
                <a:latin typeface="Calibri" pitchFamily="34" charset="0"/>
              </a:rPr>
              <a:t>rodzina</a:t>
            </a:r>
          </a:p>
          <a:p>
            <a:pPr marL="0" indent="266700">
              <a:spcBef>
                <a:spcPts val="600"/>
              </a:spcBef>
              <a:buNone/>
            </a:pPr>
            <a:endParaRPr lang="pl-PL" sz="2400" dirty="0" smtClean="0">
              <a:latin typeface="Calibri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316.362.4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Wielkość rodziny. Planowanie rodziny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i="1" dirty="0">
                <a:latin typeface="Calibri" panose="020F0502020204030204" pitchFamily="34" charset="0"/>
              </a:rPr>
              <a:t>W tym: </a:t>
            </a:r>
            <a:r>
              <a:rPr lang="pl-PL" dirty="0">
                <a:latin typeface="Calibri" panose="020F0502020204030204" pitchFamily="34" charset="0"/>
              </a:rPr>
              <a:t>Rodzina </a:t>
            </a:r>
            <a:r>
              <a:rPr lang="pl-PL" dirty="0" smtClean="0">
                <a:latin typeface="Calibri" panose="020F0502020204030204" pitchFamily="34" charset="0"/>
              </a:rPr>
              <a:t>adopcyjna</a:t>
            </a:r>
          </a:p>
          <a:p>
            <a:pPr marL="0" indent="26670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316.362.5</a:t>
            </a:r>
            <a:r>
              <a:rPr lang="pl-PL" sz="2400" dirty="0">
                <a:latin typeface="Calibri" panose="020F0502020204030204" pitchFamily="34" charset="0"/>
              </a:rPr>
              <a:t> Rodziny </a:t>
            </a:r>
            <a:r>
              <a:rPr lang="pl-PL" sz="2400" dirty="0" smtClean="0">
                <a:latin typeface="Calibri" panose="020F0502020204030204" pitchFamily="34" charset="0"/>
              </a:rPr>
              <a:t>bezdzietne</a:t>
            </a:r>
            <a:endParaRPr lang="pl-PL" sz="2400" dirty="0">
              <a:latin typeface="Calibri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9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24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316.36 </a:t>
            </a:r>
            <a:r>
              <a:rPr lang="pl-PL" sz="3600" dirty="0" smtClean="0"/>
              <a:t>Małżeństwo i rodzina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6670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316.363</a:t>
            </a:r>
            <a:r>
              <a:rPr lang="pl-PL" sz="2400" dirty="0" smtClean="0">
                <a:latin typeface="Calibri" pitchFamily="34" charset="0"/>
              </a:rPr>
              <a:t> </a:t>
            </a:r>
            <a:r>
              <a:rPr lang="pl-PL" sz="2400" dirty="0">
                <a:latin typeface="Calibri" pitchFamily="34" charset="0"/>
              </a:rPr>
              <a:t>Rozpad małżeństwa lub </a:t>
            </a:r>
            <a:r>
              <a:rPr lang="pl-PL" sz="2400" dirty="0" smtClean="0">
                <a:latin typeface="Calibri" pitchFamily="34" charset="0"/>
              </a:rPr>
              <a:t>związku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i="1" dirty="0" smtClean="0">
                <a:latin typeface="Calibri" pitchFamily="34" charset="0"/>
              </a:rPr>
              <a:t>W tym: </a:t>
            </a:r>
            <a:r>
              <a:rPr lang="pl-PL" dirty="0" smtClean="0">
                <a:latin typeface="Calibri" pitchFamily="34" charset="0"/>
              </a:rPr>
              <a:t>Śmierć </a:t>
            </a:r>
            <a:r>
              <a:rPr lang="pl-PL" dirty="0">
                <a:latin typeface="Calibri" pitchFamily="34" charset="0"/>
              </a:rPr>
              <a:t>partnera. Wdowieństwo. Porzucenie. Separacja. </a:t>
            </a:r>
            <a:r>
              <a:rPr lang="pl-PL" dirty="0" smtClean="0">
                <a:latin typeface="Calibri" pitchFamily="34" charset="0"/>
              </a:rPr>
              <a:t>Rozwód</a:t>
            </a:r>
          </a:p>
          <a:p>
            <a:pPr marL="0" indent="266700">
              <a:spcBef>
                <a:spcPts val="600"/>
              </a:spcBef>
              <a:buNone/>
            </a:pPr>
            <a:endParaRPr lang="pl-PL" sz="2400" dirty="0">
              <a:latin typeface="Calibri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316.366</a:t>
            </a:r>
            <a:r>
              <a:rPr lang="pl-PL" sz="2400" dirty="0">
                <a:latin typeface="Calibri" panose="020F0502020204030204" pitchFamily="34" charset="0"/>
              </a:rPr>
              <a:t> Celibat. Panieństwo. </a:t>
            </a:r>
            <a:r>
              <a:rPr lang="pl-PL" sz="2400" dirty="0" smtClean="0">
                <a:latin typeface="Calibri" panose="020F0502020204030204" pitchFamily="34" charset="0"/>
              </a:rPr>
              <a:t>Kawalerstwo</a:t>
            </a:r>
          </a:p>
          <a:p>
            <a:pPr marL="0" indent="26670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itchFamily="34" charset="0"/>
              </a:rPr>
              <a:t>316.367</a:t>
            </a:r>
            <a:r>
              <a:rPr lang="pl-PL" sz="2400" dirty="0">
                <a:latin typeface="Calibri" pitchFamily="34" charset="0"/>
              </a:rPr>
              <a:t> Praktyki i relacje seksualne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i="1" dirty="0">
                <a:latin typeface="Calibri" pitchFamily="34" charset="0"/>
              </a:rPr>
              <a:t>W tym: </a:t>
            </a:r>
            <a:r>
              <a:rPr lang="pl-PL" dirty="0">
                <a:latin typeface="Calibri" pitchFamily="34" charset="0"/>
              </a:rPr>
              <a:t>Stosunki heteroseksualne. Kazirodztwo. Stosunki homoseksualne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4294967295"/>
          </p:nvPr>
        </p:nvSpPr>
        <p:spPr>
          <a:xfrm>
            <a:off x="676275" y="1095376"/>
            <a:ext cx="4962525" cy="4686300"/>
          </a:xfrm>
        </p:spPr>
        <p:txBody>
          <a:bodyPr>
            <a:normAutofit fontScale="92500"/>
          </a:bodyPr>
          <a:lstStyle/>
          <a:p>
            <a:endParaRPr lang="pl-PL" dirty="0" smtClean="0"/>
          </a:p>
          <a:p>
            <a:endParaRPr lang="pl-PL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900" b="1" dirty="0" smtClean="0">
                <a:latin typeface="+mj-lt"/>
              </a:rPr>
              <a:t>338.48</a:t>
            </a:r>
            <a:r>
              <a:rPr lang="pl-PL" sz="3900" dirty="0" smtClean="0">
                <a:latin typeface="+mj-lt"/>
              </a:rPr>
              <a:t> </a:t>
            </a:r>
            <a:r>
              <a:rPr lang="pl-PL" sz="3900" dirty="0">
                <a:latin typeface="+mj-lt"/>
              </a:rPr>
              <a:t>Turystyka </a:t>
            </a:r>
            <a:br>
              <a:rPr lang="pl-PL" sz="3900" dirty="0">
                <a:latin typeface="+mj-lt"/>
              </a:rPr>
            </a:br>
            <a:r>
              <a:rPr lang="pl-PL" sz="3900" dirty="0">
                <a:latin typeface="+mj-lt"/>
              </a:rPr>
              <a:t>– najważniejsze </a:t>
            </a:r>
            <a:r>
              <a:rPr lang="pl-PL" sz="3900" dirty="0" smtClean="0">
                <a:latin typeface="+mj-lt"/>
              </a:rPr>
              <a:t>zmiany*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600" dirty="0">
              <a:latin typeface="+mj-lt"/>
            </a:endParaRPr>
          </a:p>
          <a:p>
            <a:pPr marL="266700" indent="0">
              <a:lnSpc>
                <a:spcPct val="110000"/>
              </a:lnSpc>
              <a:buNone/>
            </a:pPr>
            <a:endParaRPr lang="pl-PL" sz="1400" dirty="0" smtClean="0">
              <a:latin typeface="Calibri" panose="020F0502020204030204" pitchFamily="34" charset="0"/>
            </a:endParaRPr>
          </a:p>
          <a:p>
            <a:pPr marL="266700" indent="0">
              <a:lnSpc>
                <a:spcPct val="110000"/>
              </a:lnSpc>
              <a:buNone/>
            </a:pPr>
            <a:r>
              <a:rPr lang="pl-PL" sz="1400" dirty="0" smtClean="0">
                <a:latin typeface="Calibri" panose="020F0502020204030204" pitchFamily="34" charset="0"/>
              </a:rPr>
              <a:t>*</a:t>
            </a:r>
            <a:r>
              <a:rPr lang="pl-PL" sz="1400" dirty="0">
                <a:latin typeface="Calibri" panose="020F0502020204030204" pitchFamily="34" charset="0"/>
              </a:rPr>
              <a:t>Prezentowany tekst jest wstępnym przeglądem symboli do tablic skróconych UKD, </a:t>
            </a:r>
            <a:r>
              <a:rPr lang="pl-PL" sz="1400" dirty="0" smtClean="0">
                <a:latin typeface="Calibri" panose="020F0502020204030204" pitchFamily="34" charset="0"/>
              </a:rPr>
              <a:t>których </a:t>
            </a:r>
            <a:r>
              <a:rPr lang="pl-PL" sz="1400" dirty="0">
                <a:latin typeface="Calibri" panose="020F0502020204030204" pitchFamily="34" charset="0"/>
              </a:rPr>
              <a:t>wydanie planowane jest na 2017 r. </a:t>
            </a:r>
            <a:br>
              <a:rPr lang="pl-PL" sz="1400" dirty="0">
                <a:latin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</a:rPr>
              <a:t>Symbole będą zatem obowiązywać od chwili wydania nowych tablic.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3600" dirty="0">
              <a:latin typeface="+mj-lt"/>
            </a:endParaRP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3406"/>
          <a:stretch>
            <a:fillRect/>
          </a:stretch>
        </p:blipFill>
        <p:spPr>
          <a:xfrm>
            <a:off x="5910906" y="1171576"/>
            <a:ext cx="5090467" cy="3619499"/>
          </a:xfrm>
        </p:spPr>
      </p:pic>
      <p:sp>
        <p:nvSpPr>
          <p:cNvPr id="3" name="Prostokąt 2"/>
          <p:cNvSpPr/>
          <p:nvPr/>
        </p:nvSpPr>
        <p:spPr>
          <a:xfrm>
            <a:off x="10556584" y="5865297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pl-PL" sz="1200" dirty="0">
              <a:solidFill>
                <a:srgbClr val="514843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003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267450" y="5150922"/>
            <a:ext cx="5053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200" dirty="0">
                <a:solidFill>
                  <a:srgbClr val="514843"/>
                </a:solidFill>
                <a:latin typeface="Calibri" panose="020F0502020204030204" pitchFamily="34" charset="0"/>
                <a:hlinkClick r:id="rId3"/>
              </a:rPr>
              <a:t>http://pixabay.com</a:t>
            </a:r>
            <a:r>
              <a:rPr lang="pl-PL" sz="1200" dirty="0">
                <a:solidFill>
                  <a:srgbClr val="514843"/>
                </a:solidFill>
                <a:latin typeface="Calibri" panose="020F0502020204030204" pitchFamily="34" charset="0"/>
              </a:rPr>
              <a:t> </a:t>
            </a:r>
            <a:endParaRPr lang="pl-PL" sz="1200" dirty="0">
              <a:solidFill>
                <a:srgbClr val="51484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600" dirty="0" smtClean="0"/>
              <a:t>Wydania pełne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altLang="pl-PL" sz="28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itchFamily="34" charset="0"/>
              </a:rPr>
              <a:t>z</a:t>
            </a:r>
            <a:r>
              <a:rPr lang="pl-PL" altLang="pl-PL" sz="2800" dirty="0" smtClean="0">
                <a:latin typeface="Calibri" pitchFamily="34" charset="0"/>
              </a:rPr>
              <a:t>awierają wszystkie symbole UKD obowiązujące w dniu zakończenia ich opracowania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itchFamily="34" charset="0"/>
              </a:rPr>
              <a:t>i</a:t>
            </a:r>
            <a:r>
              <a:rPr lang="pl-PL" altLang="pl-PL" sz="2800" dirty="0" smtClean="0">
                <a:latin typeface="Calibri" pitchFamily="34" charset="0"/>
              </a:rPr>
              <a:t>dentyczne we wszystkich krajach (wydania międzynarodowe)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alt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3711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338.48</a:t>
            </a:r>
            <a:r>
              <a:rPr lang="pl-PL" sz="3600" dirty="0" smtClean="0"/>
              <a:t> Turystyka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pl-PL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338.48-1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/-6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Poddziały analityczne do symbolu </a:t>
            </a:r>
            <a:r>
              <a:rPr lang="pl-PL" sz="2400" b="1" dirty="0">
                <a:latin typeface="Calibri" panose="020F0502020204030204" pitchFamily="34" charset="0"/>
              </a:rPr>
              <a:t>338.48 </a:t>
            </a:r>
            <a:r>
              <a:rPr lang="pl-PL" sz="2400" dirty="0" smtClean="0">
                <a:latin typeface="Calibri" panose="020F0502020204030204" pitchFamily="34" charset="0"/>
              </a:rPr>
              <a:t>Turystyka</a:t>
            </a:r>
            <a:endParaRPr lang="pl-PL" sz="2400" dirty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338.48-1</a:t>
            </a:r>
            <a:r>
              <a:rPr lang="pl-PL" sz="2400" dirty="0" smtClean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Aspekty organizacyjne turystyki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338.48-2</a:t>
            </a:r>
            <a:r>
              <a:rPr lang="pl-PL" sz="2400" dirty="0">
                <a:latin typeface="Calibri" panose="020F0502020204030204" pitchFamily="34" charset="0"/>
              </a:rPr>
              <a:t> Turystyka ze względu na odbiorcę usług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1800" dirty="0" smtClean="0">
                <a:latin typeface="Calibri" panose="020F0502020204030204" pitchFamily="34" charset="0"/>
              </a:rPr>
              <a:t>Rozbudowa </a:t>
            </a:r>
            <a:r>
              <a:rPr lang="pl-PL" sz="1800" dirty="0">
                <a:latin typeface="Calibri" panose="020F0502020204030204" pitchFamily="34" charset="0"/>
              </a:rPr>
              <a:t>za pomocą poddziałów wspólnych </a:t>
            </a:r>
            <a:r>
              <a:rPr lang="pl-PL" sz="1800" b="1" dirty="0">
                <a:latin typeface="Calibri" panose="020F0502020204030204" pitchFamily="34" charset="0"/>
              </a:rPr>
              <a:t>-05 </a:t>
            </a:r>
            <a:r>
              <a:rPr lang="pl-PL" sz="1800" dirty="0" smtClean="0">
                <a:latin typeface="Calibri" panose="020F0502020204030204" pitchFamily="34" charset="0"/>
              </a:rPr>
              <a:t>Osoby, np</a:t>
            </a:r>
            <a:r>
              <a:rPr lang="pl-PL" sz="1800" dirty="0">
                <a:latin typeface="Calibri" panose="020F0502020204030204" pitchFamily="34" charset="0"/>
              </a:rPr>
              <a:t>.: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	338.48-2-053.6</a:t>
            </a:r>
            <a:r>
              <a:rPr lang="pl-PL" sz="1800" dirty="0" smtClean="0">
                <a:latin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</a:rPr>
              <a:t>Turystyka </a:t>
            </a:r>
            <a:r>
              <a:rPr lang="pl-PL" sz="1800" dirty="0" smtClean="0">
                <a:latin typeface="Calibri" panose="020F0502020204030204" pitchFamily="34" charset="0"/>
              </a:rPr>
              <a:t>młodzieżowa </a:t>
            </a:r>
            <a:r>
              <a:rPr lang="pl-PL" sz="1800" dirty="0">
                <a:latin typeface="Calibri" panose="020F0502020204030204" pitchFamily="34" charset="0"/>
              </a:rPr>
              <a:t>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	338.48-2-053.9</a:t>
            </a:r>
            <a:r>
              <a:rPr lang="pl-PL" sz="1800" dirty="0" smtClean="0">
                <a:latin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</a:rPr>
              <a:t>Turystyka seniorów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	338.48-2-056.26</a:t>
            </a:r>
            <a:r>
              <a:rPr lang="pl-PL" sz="1800" dirty="0" smtClean="0">
                <a:latin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</a:rPr>
              <a:t>Turystyka niepełnosprawnych </a:t>
            </a:r>
            <a:r>
              <a:rPr lang="pl-PL" sz="1800" dirty="0" smtClean="0">
                <a:latin typeface="Calibri" panose="020F0502020204030204" pitchFamily="34" charset="0"/>
              </a:rPr>
              <a:t>fizycznie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338.48-3</a:t>
            </a:r>
            <a:r>
              <a:rPr lang="pl-PL" sz="2400" dirty="0">
                <a:latin typeface="Calibri" panose="020F0502020204030204" pitchFamily="34" charset="0"/>
              </a:rPr>
              <a:t> Turystyka ze względu na porę roku, czas trwania itp.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1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338.48</a:t>
            </a:r>
            <a:r>
              <a:rPr lang="pl-PL" sz="3600" dirty="0"/>
              <a:t> Turystyka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338.48-4</a:t>
            </a:r>
            <a:r>
              <a:rPr lang="pl-PL" sz="2400" dirty="0">
                <a:latin typeface="Calibri" panose="020F0502020204030204" pitchFamily="34" charset="0"/>
              </a:rPr>
              <a:t> Turystyka ze względu na przeznaczenie (miejsce, odległość)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1800" dirty="0">
                <a:latin typeface="Calibri" panose="020F0502020204030204" pitchFamily="34" charset="0"/>
              </a:rPr>
              <a:t>Rozbudowa za pomocą poddziałów wspólnych miejsca </a:t>
            </a:r>
            <a:r>
              <a:rPr lang="pl-PL" sz="1800" b="1" dirty="0">
                <a:latin typeface="Calibri" panose="020F0502020204030204" pitchFamily="34" charset="0"/>
              </a:rPr>
              <a:t>(1/9)</a:t>
            </a:r>
            <a:r>
              <a:rPr lang="pl-PL" sz="1800" dirty="0">
                <a:latin typeface="Calibri" panose="020F0502020204030204" pitchFamily="34" charset="0"/>
              </a:rPr>
              <a:t>, np.: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b="1" dirty="0">
                <a:latin typeface="Calibri" panose="020F0502020204030204" pitchFamily="34" charset="0"/>
              </a:rPr>
              <a:t>	338.48-4(15)</a:t>
            </a:r>
            <a:r>
              <a:rPr lang="pl-PL" sz="1800" dirty="0">
                <a:latin typeface="Calibri" panose="020F0502020204030204" pitchFamily="34" charset="0"/>
              </a:rPr>
              <a:t> Turystyka kosmiczna</a:t>
            </a:r>
          </a:p>
          <a:p>
            <a:pPr marL="0" indent="26670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338.48-5</a:t>
            </a:r>
            <a:r>
              <a:rPr lang="pl-PL" sz="2400" dirty="0" smtClean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Turystyka ze względu na typ aktywności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1800" i="1" dirty="0" smtClean="0">
                <a:latin typeface="Calibri" panose="020F0502020204030204" pitchFamily="34" charset="0"/>
              </a:rPr>
              <a:t>W tym: </a:t>
            </a:r>
            <a:r>
              <a:rPr lang="pl-PL" sz="1800" dirty="0">
                <a:latin typeface="Calibri" panose="020F0502020204030204" pitchFamily="34" charset="0"/>
              </a:rPr>
              <a:t>Turystyka przygodowa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338.48-53</a:t>
            </a:r>
            <a:r>
              <a:rPr lang="pl-PL" sz="2400" b="1" dirty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Zajęcia rekreacyjne inne niż sport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1800" dirty="0">
                <a:latin typeface="Calibri" panose="020F0502020204030204" pitchFamily="34" charset="0"/>
              </a:rPr>
              <a:t>Rozbudowa przez zestawienie za pomocą dwukropka z odpowiednimi symbolami, np.: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	338.48-53:63 </a:t>
            </a:r>
            <a:r>
              <a:rPr lang="pl-PL" sz="1800" dirty="0">
                <a:latin typeface="Calibri" panose="020F0502020204030204" pitchFamily="34" charset="0"/>
              </a:rPr>
              <a:t>Agroturystyka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	338.48-53:791.7</a:t>
            </a:r>
            <a:r>
              <a:rPr lang="pl-PL" sz="1800" dirty="0" smtClean="0">
                <a:latin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</a:rPr>
              <a:t>Parki tematyczne</a:t>
            </a:r>
          </a:p>
        </p:txBody>
      </p:sp>
    </p:spTree>
    <p:extLst>
      <p:ext uri="{BB962C8B-B14F-4D97-AF65-F5344CB8AC3E}">
        <p14:creationId xmlns:p14="http://schemas.microsoft.com/office/powerpoint/2010/main" val="19835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1085850" y="838200"/>
            <a:ext cx="5000624" cy="533400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 algn="ctr">
              <a:buNone/>
            </a:pPr>
            <a:endParaRPr lang="pl-PL" sz="3600" b="1" dirty="0" smtClean="0">
              <a:latin typeface="+mj-lt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600" b="1" dirty="0" smtClean="0">
                <a:latin typeface="+mj-lt"/>
              </a:rPr>
              <a:t>37</a:t>
            </a:r>
            <a:r>
              <a:rPr lang="pl-PL" sz="3600" dirty="0" smtClean="0">
                <a:latin typeface="+mj-lt"/>
              </a:rPr>
              <a:t> </a:t>
            </a:r>
            <a:r>
              <a:rPr lang="pl-PL" sz="3600" dirty="0" smtClean="0">
                <a:latin typeface="+mj-lt"/>
              </a:rPr>
              <a:t>Oświata </a:t>
            </a:r>
            <a:br>
              <a:rPr lang="pl-PL" sz="3600" dirty="0" smtClean="0">
                <a:latin typeface="+mj-lt"/>
              </a:rPr>
            </a:br>
            <a:r>
              <a:rPr lang="pl-PL" sz="3600" dirty="0" smtClean="0">
                <a:latin typeface="+mj-lt"/>
              </a:rPr>
              <a:t>– najważniejsze zmiany*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600" dirty="0" smtClean="0">
              <a:latin typeface="+mj-lt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l-PL" sz="2400" dirty="0">
              <a:latin typeface="+mj-lt"/>
            </a:endParaRPr>
          </a:p>
          <a:p>
            <a:pPr marL="266700" indent="0">
              <a:lnSpc>
                <a:spcPct val="110000"/>
              </a:lnSpc>
              <a:buNone/>
            </a:pPr>
            <a:r>
              <a:rPr lang="pl-PL" sz="1200" dirty="0">
                <a:latin typeface="Calibri" panose="020F0502020204030204" pitchFamily="34" charset="0"/>
              </a:rPr>
              <a:t>*Prezentowany tekst jest wstępnym przeglądem symboli do tablic skróconych UKD, </a:t>
            </a:r>
            <a:r>
              <a:rPr lang="pl-PL" sz="1200" dirty="0" smtClean="0">
                <a:latin typeface="Calibri" panose="020F0502020204030204" pitchFamily="34" charset="0"/>
              </a:rPr>
              <a:t>których </a:t>
            </a:r>
            <a:r>
              <a:rPr lang="pl-PL" sz="1200" dirty="0">
                <a:latin typeface="Calibri" panose="020F0502020204030204" pitchFamily="34" charset="0"/>
              </a:rPr>
              <a:t>wydanie planowane jest na 2017 r. </a:t>
            </a:r>
            <a:br>
              <a:rPr lang="pl-PL" sz="1200" dirty="0">
                <a:latin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</a:rPr>
              <a:t>Symbole będą zatem obowiązywać od chwili wydania nowych tablic</a:t>
            </a:r>
            <a:r>
              <a:rPr lang="pl-PL" sz="1200" dirty="0" smtClean="0">
                <a:latin typeface="Calibri" panose="020F0502020204030204" pitchFamily="34" charset="0"/>
              </a:rPr>
              <a:t>.</a:t>
            </a:r>
            <a:endParaRPr lang="pl-PL" sz="1200" dirty="0"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7" y="1276350"/>
            <a:ext cx="4619624" cy="435255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7429583" y="5750997"/>
            <a:ext cx="2924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rgbClr val="514843"/>
                </a:solidFill>
                <a:latin typeface="Calibri" panose="020F0502020204030204" pitchFamily="34" charset="0"/>
                <a:hlinkClick r:id="rId3"/>
              </a:rPr>
              <a:t>http://</a:t>
            </a:r>
            <a:r>
              <a:rPr lang="pl-PL" sz="1200" dirty="0" smtClean="0">
                <a:solidFill>
                  <a:srgbClr val="514843"/>
                </a:solidFill>
                <a:latin typeface="Calibri" panose="020F0502020204030204" pitchFamily="34" charset="0"/>
                <a:hlinkClick r:id="rId3"/>
              </a:rPr>
              <a:t>pixabay.com</a:t>
            </a:r>
            <a:r>
              <a:rPr lang="pl-PL" sz="1200" dirty="0" smtClean="0">
                <a:solidFill>
                  <a:srgbClr val="514843"/>
                </a:solidFill>
                <a:latin typeface="Calibri" panose="020F0502020204030204" pitchFamily="34" charset="0"/>
              </a:rPr>
              <a:t> </a:t>
            </a:r>
            <a:endParaRPr lang="pl-PL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37 </a:t>
            </a:r>
            <a:r>
              <a:rPr lang="pl-PL" sz="3600" dirty="0" smtClean="0"/>
              <a:t>Oświata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37.01</a:t>
            </a:r>
            <a:r>
              <a:rPr lang="pl-PL" sz="2400" dirty="0" smtClean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Podstawy wychowania i nauczania (materialne, teoretyczne, filozoficzne itd.). 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itchFamily="34" charset="0"/>
              </a:rPr>
              <a:t>37.02</a:t>
            </a:r>
            <a:r>
              <a:rPr lang="pl-PL" sz="2400" dirty="0">
                <a:latin typeface="Calibri" pitchFamily="34" charset="0"/>
              </a:rPr>
              <a:t> Ogólne zagadnienia dydaktyki i metodyki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i="1" dirty="0" smtClean="0">
                <a:latin typeface="Calibri" pitchFamily="34" charset="0"/>
              </a:rPr>
              <a:t>W tym: </a:t>
            </a:r>
            <a:r>
              <a:rPr lang="pl-PL" dirty="0" smtClean="0">
                <a:latin typeface="Calibri" pitchFamily="34" charset="0"/>
              </a:rPr>
              <a:t>Sposoby </a:t>
            </a:r>
            <a:r>
              <a:rPr lang="pl-PL" dirty="0">
                <a:latin typeface="Calibri" pitchFamily="34" charset="0"/>
              </a:rPr>
              <a:t>i zasady poszczególnych teorii i systemów. Zasady dydaktyczne. Zasady nauczania</a:t>
            </a:r>
            <a:r>
              <a:rPr lang="pl-PL" dirty="0" smtClean="0">
                <a:latin typeface="Calibri" pitchFamily="34" charset="0"/>
              </a:rPr>
              <a:t>)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dirty="0">
              <a:latin typeface="Calibri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37.04</a:t>
            </a:r>
            <a:r>
              <a:rPr lang="pl-PL" sz="2400" b="1" dirty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Wychowanie ze względu na wychowanków, uczniów. Poradnictwo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i="1" dirty="0">
                <a:latin typeface="Calibri" panose="020F0502020204030204" pitchFamily="34" charset="0"/>
              </a:rPr>
              <a:t>W tym: </a:t>
            </a:r>
            <a:r>
              <a:rPr lang="pl-PL" dirty="0">
                <a:latin typeface="Calibri" panose="020F0502020204030204" pitchFamily="34" charset="0"/>
              </a:rPr>
              <a:t>Czas trwania wychowania </a:t>
            </a:r>
            <a:r>
              <a:rPr lang="pl-PL" dirty="0" smtClean="0">
                <a:latin typeface="Calibri" panose="020F0502020204030204" pitchFamily="34" charset="0"/>
              </a:rPr>
              <a:t>i </a:t>
            </a:r>
            <a:r>
              <a:rPr lang="pl-PL" dirty="0">
                <a:latin typeface="Calibri" pitchFamily="34" charset="0"/>
              </a:rPr>
              <a:t>kształcenia. Podział roku szkolnego. Trymestry. Semestry</a:t>
            </a:r>
          </a:p>
          <a:p>
            <a:pPr marL="68580" indent="0">
              <a:buNone/>
            </a:pPr>
            <a:endParaRPr lang="pl-PL" dirty="0">
              <a:latin typeface="Calibri" pitchFamily="34" charset="0"/>
            </a:endParaRP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endParaRPr lang="pl-PL" dirty="0"/>
          </a:p>
          <a:p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622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37 </a:t>
            </a:r>
            <a:r>
              <a:rPr lang="pl-PL" sz="3600" dirty="0"/>
              <a:t>Oświata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spcBef>
                <a:spcPts val="600"/>
              </a:spcBef>
              <a:buNone/>
            </a:pPr>
            <a:endParaRPr lang="pl-PL" b="1" dirty="0" smtClean="0"/>
          </a:p>
          <a:p>
            <a:pPr marL="68580" indent="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37.06</a:t>
            </a:r>
            <a:r>
              <a:rPr lang="pl-PL" sz="2400" dirty="0">
                <a:latin typeface="Calibri" panose="020F0502020204030204" pitchFamily="34" charset="0"/>
              </a:rPr>
              <a:t> Problemy społeczne w edukacji. Kontakty personalne. Relacje</a:t>
            </a:r>
          </a:p>
          <a:p>
            <a:pPr marL="68580" indent="0">
              <a:spcBef>
                <a:spcPts val="600"/>
              </a:spcBef>
              <a:buNone/>
            </a:pPr>
            <a:r>
              <a:rPr lang="pl-PL" i="1" dirty="0" smtClean="0">
                <a:latin typeface="Calibri" panose="020F0502020204030204" pitchFamily="34" charset="0"/>
              </a:rPr>
              <a:t>W tym: </a:t>
            </a:r>
            <a:r>
              <a:rPr lang="pl-PL" dirty="0">
                <a:latin typeface="Calibri" panose="020F0502020204030204" pitchFamily="34" charset="0"/>
              </a:rPr>
              <a:t>Stosunki między placówkami oświatowymi </a:t>
            </a:r>
            <a:r>
              <a:rPr lang="pl-PL" dirty="0" smtClean="0">
                <a:latin typeface="Calibri" panose="020F0502020204030204" pitchFamily="34" charset="0"/>
              </a:rPr>
              <a:t>i </a:t>
            </a:r>
            <a:r>
              <a:rPr lang="pl-PL" dirty="0">
                <a:latin typeface="Calibri" panose="020F0502020204030204" pitchFamily="34" charset="0"/>
              </a:rPr>
              <a:t>wychowankami. Relacje </a:t>
            </a:r>
            <a:endParaRPr lang="pl-PL" dirty="0" smtClean="0">
              <a:latin typeface="Calibri" panose="020F0502020204030204" pitchFamily="34" charset="0"/>
            </a:endParaRPr>
          </a:p>
          <a:p>
            <a:pPr marL="68580" indent="0">
              <a:spcBef>
                <a:spcPts val="600"/>
              </a:spcBef>
              <a:buNone/>
            </a:pPr>
            <a:r>
              <a:rPr lang="pl-PL" dirty="0" smtClean="0">
                <a:latin typeface="Calibri" panose="020F0502020204030204" pitchFamily="34" charset="0"/>
              </a:rPr>
              <a:t>uczeń-szkoła</a:t>
            </a:r>
            <a:r>
              <a:rPr lang="pl-PL" dirty="0">
                <a:latin typeface="Calibri" panose="020F0502020204030204" pitchFamily="34" charset="0"/>
              </a:rPr>
              <a:t>. Stosunki między placówkami oświatowymi a byłymi wychowankami.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Absolwenci szkół. Koła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absolwentów</a:t>
            </a:r>
          </a:p>
          <a:p>
            <a:pPr marL="68580" indent="0">
              <a:spcBef>
                <a:spcPts val="600"/>
              </a:spcBef>
              <a:buNone/>
            </a:pPr>
            <a:endParaRPr lang="pl-PL" sz="2400" b="1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r>
              <a:rPr lang="pl-PL" sz="2400" b="1" dirty="0">
                <a:latin typeface="Calibri" panose="020F0502020204030204" pitchFamily="34" charset="0"/>
              </a:rPr>
              <a:t>37.07</a:t>
            </a:r>
            <a:r>
              <a:rPr lang="pl-PL" sz="2400" dirty="0">
                <a:latin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Problemy zarządzania placówkami oświatowymi</a:t>
            </a:r>
          </a:p>
          <a:p>
            <a:pPr marL="68580" indent="0">
              <a:buNone/>
            </a:pPr>
            <a:r>
              <a:rPr lang="pl-PL" b="1" i="1" dirty="0">
                <a:solidFill>
                  <a:srgbClr val="C00000"/>
                </a:solidFill>
                <a:latin typeface="Calibri" panose="020F0502020204030204" pitchFamily="34" charset="0"/>
              </a:rPr>
              <a:t>NU</a:t>
            </a:r>
            <a:r>
              <a:rPr lang="pl-PL" i="1" dirty="0">
                <a:solidFill>
                  <a:srgbClr val="C00000"/>
                </a:solidFill>
                <a:latin typeface="Calibri" panose="020F0502020204030204" pitchFamily="34" charset="0"/>
              </a:rPr>
              <a:t> Zarządzanie placówkami oświatowymi. Administracja szkolna. Stosunki z innymi instytucjami</a:t>
            </a:r>
          </a:p>
          <a:p>
            <a:pPr marL="68580" indent="0">
              <a:spcBef>
                <a:spcPts val="600"/>
              </a:spcBef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746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37 </a:t>
            </a:r>
            <a:r>
              <a:rPr lang="pl-PL" sz="3600" dirty="0"/>
              <a:t>Oświata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b="1" dirty="0" smtClean="0"/>
          </a:p>
          <a:p>
            <a:pPr marL="266700" indent="0"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377.3</a:t>
            </a:r>
            <a:r>
              <a:rPr lang="pl-PL" sz="2400" dirty="0" smtClean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Szkoły zawodowe 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(zasadnicze, średnie)</a:t>
            </a:r>
          </a:p>
          <a:p>
            <a:pPr marL="266700" indent="0">
              <a:buNone/>
            </a:pPr>
            <a:r>
              <a:rPr lang="pl-PL" dirty="0">
                <a:latin typeface="Calibri" panose="020F0502020204030204" pitchFamily="34" charset="0"/>
              </a:rPr>
              <a:t>Typ szkoły określa się, dodając po dwukropku odpowiedni symbol, </a:t>
            </a:r>
            <a:r>
              <a:rPr lang="pl-PL" dirty="0">
                <a:solidFill>
                  <a:srgbClr val="663300"/>
                </a:solidFill>
                <a:latin typeface="Calibri" panose="020F0502020204030204" pitchFamily="34" charset="0"/>
              </a:rPr>
              <a:t>np.:</a:t>
            </a:r>
          </a:p>
          <a:p>
            <a:pPr marL="266700" indent="0">
              <a:buNone/>
            </a:pPr>
            <a:r>
              <a:rPr lang="pl-PL" b="1" dirty="0" smtClean="0">
                <a:latin typeface="Calibri" panose="020F0502020204030204" pitchFamily="34" charset="0"/>
              </a:rPr>
              <a:t>	</a:t>
            </a:r>
            <a:r>
              <a:rPr lang="pl-PL" b="1" dirty="0" smtClean="0">
                <a:solidFill>
                  <a:srgbClr val="663300"/>
                </a:solidFill>
                <a:latin typeface="Calibri" panose="020F0502020204030204" pitchFamily="34" charset="0"/>
              </a:rPr>
              <a:t>377.3:33</a:t>
            </a:r>
            <a:r>
              <a:rPr lang="pl-PL" b="1" dirty="0" smtClean="0"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Szkoły ekonomiczne </a:t>
            </a:r>
          </a:p>
          <a:p>
            <a:pPr marL="266700" indent="0">
              <a:buNone/>
            </a:pPr>
            <a:r>
              <a:rPr lang="pl-PL" b="1" dirty="0" smtClean="0">
                <a:latin typeface="Calibri" panose="020F0502020204030204" pitchFamily="34" charset="0"/>
              </a:rPr>
              <a:t>	</a:t>
            </a:r>
            <a:r>
              <a:rPr lang="pl-PL" b="1" dirty="0" smtClean="0">
                <a:solidFill>
                  <a:srgbClr val="663300"/>
                </a:solidFill>
                <a:latin typeface="Calibri" panose="020F0502020204030204" pitchFamily="34" charset="0"/>
              </a:rPr>
              <a:t>377.3:63</a:t>
            </a:r>
            <a:r>
              <a:rPr lang="pl-PL" b="1" dirty="0" smtClean="0"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Szkoły rolnicze</a:t>
            </a:r>
          </a:p>
          <a:p>
            <a:pPr marL="266700" indent="0">
              <a:buNone/>
            </a:pPr>
            <a:r>
              <a:rPr lang="pl-PL" b="1" dirty="0" smtClean="0">
                <a:latin typeface="Calibri" panose="020F0502020204030204" pitchFamily="34" charset="0"/>
              </a:rPr>
              <a:t>	</a:t>
            </a:r>
            <a:r>
              <a:rPr lang="pl-PL" b="1" dirty="0" smtClean="0">
                <a:solidFill>
                  <a:srgbClr val="663300"/>
                </a:solidFill>
                <a:latin typeface="Calibri" panose="020F0502020204030204" pitchFamily="34" charset="0"/>
              </a:rPr>
              <a:t>377.3:64</a:t>
            </a:r>
            <a:r>
              <a:rPr lang="pl-PL" b="1" dirty="0" smtClean="0"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Szkoły gastronomiczne</a:t>
            </a:r>
          </a:p>
          <a:p>
            <a:pPr marL="266700" indent="0">
              <a:buNone/>
            </a:pPr>
            <a:r>
              <a:rPr lang="pl-PL" b="1" dirty="0" smtClean="0">
                <a:latin typeface="Calibri" panose="020F0502020204030204" pitchFamily="34" charset="0"/>
              </a:rPr>
              <a:t>	</a:t>
            </a:r>
            <a:r>
              <a:rPr lang="pl-PL" b="1" dirty="0" smtClean="0">
                <a:solidFill>
                  <a:srgbClr val="663300"/>
                </a:solidFill>
                <a:latin typeface="Calibri" panose="020F0502020204030204" pitchFamily="34" charset="0"/>
              </a:rPr>
              <a:t>377.3:69</a:t>
            </a:r>
            <a:r>
              <a:rPr lang="pl-PL" b="1" dirty="0" smtClean="0">
                <a:latin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</a:rPr>
              <a:t>Szkoły budowlane</a:t>
            </a:r>
          </a:p>
          <a:p>
            <a:endParaRPr lang="pl-PL" b="1" dirty="0" smtClean="0"/>
          </a:p>
          <a:p>
            <a:pPr marL="6858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pl-PL" b="1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87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37 </a:t>
            </a:r>
            <a:r>
              <a:rPr lang="pl-PL" sz="3600" dirty="0"/>
              <a:t>Oświata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b="1" dirty="0" smtClean="0"/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378.01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/.09 </a:t>
            </a:r>
            <a:r>
              <a:rPr lang="pl-PL" sz="2400" dirty="0">
                <a:latin typeface="Calibri" panose="020F0502020204030204" pitchFamily="34" charset="0"/>
              </a:rPr>
              <a:t>Poddziały analityczne do symbolu 378 Szkolnictwo </a:t>
            </a:r>
            <a:r>
              <a:rPr lang="pl-PL" sz="2400" dirty="0" smtClean="0">
                <a:latin typeface="Calibri" panose="020F0502020204030204" pitchFamily="34" charset="0"/>
              </a:rPr>
              <a:t>wyższe, </a:t>
            </a:r>
            <a:r>
              <a:rPr lang="pl-PL" sz="2400" dirty="0" smtClean="0">
                <a:solidFill>
                  <a:srgbClr val="663300"/>
                </a:solidFill>
                <a:latin typeface="Calibri" panose="020F0502020204030204" pitchFamily="34" charset="0"/>
              </a:rPr>
              <a:t>np</a:t>
            </a:r>
            <a:r>
              <a:rPr lang="pl-PL" sz="2400" dirty="0">
                <a:solidFill>
                  <a:srgbClr val="663300"/>
                </a:solidFill>
                <a:latin typeface="Calibri" panose="020F0502020204030204" pitchFamily="34" charset="0"/>
              </a:rPr>
              <a:t>.:</a:t>
            </a:r>
          </a:p>
          <a:p>
            <a:pPr marL="68580" indent="0"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	</a:t>
            </a:r>
            <a:r>
              <a:rPr lang="pl-PL" b="1" dirty="0" smtClean="0">
                <a:latin typeface="Calibri" panose="020F0502020204030204" pitchFamily="34" charset="0"/>
              </a:rPr>
              <a:t>378.014 </a:t>
            </a:r>
            <a:r>
              <a:rPr lang="pl-PL" dirty="0">
                <a:latin typeface="Calibri" panose="020F0502020204030204" pitchFamily="34" charset="0"/>
              </a:rPr>
              <a:t>Polityka w zakresie szkolnictwa </a:t>
            </a:r>
            <a:r>
              <a:rPr lang="pl-PL" dirty="0" smtClean="0">
                <a:latin typeface="Calibri" panose="020F0502020204030204" pitchFamily="34" charset="0"/>
              </a:rPr>
              <a:t>wyższego</a:t>
            </a:r>
            <a:endParaRPr lang="pl-PL" dirty="0">
              <a:latin typeface="Calibri" panose="020F0502020204030204" pitchFamily="34" charset="0"/>
            </a:endParaRPr>
          </a:p>
          <a:p>
            <a:pPr marL="68580" indent="0">
              <a:spcBef>
                <a:spcPts val="600"/>
              </a:spcBef>
              <a:buNone/>
            </a:pPr>
            <a:r>
              <a:rPr lang="pl-PL" b="1" dirty="0" smtClean="0">
                <a:latin typeface="Calibri" panose="020F0502020204030204" pitchFamily="34" charset="0"/>
              </a:rPr>
              <a:t>	378.014.54 </a:t>
            </a:r>
            <a:r>
              <a:rPr lang="pl-PL" dirty="0">
                <a:latin typeface="Calibri" panose="020F0502020204030204" pitchFamily="34" charset="0"/>
              </a:rPr>
              <a:t>Ekonomika szkolnictwa </a:t>
            </a:r>
            <a:r>
              <a:rPr lang="pl-PL" dirty="0" smtClean="0">
                <a:latin typeface="Calibri" panose="020F0502020204030204" pitchFamily="34" charset="0"/>
              </a:rPr>
              <a:t>wyższego.</a:t>
            </a:r>
            <a:r>
              <a:rPr lang="pl-PL" b="1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Finansowanie szkolnictwa 	wyższego. Stypendia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. Granty. Dotacje</a:t>
            </a:r>
          </a:p>
          <a:p>
            <a:pPr marL="68580" indent="0">
              <a:spcBef>
                <a:spcPts val="600"/>
              </a:spcBef>
              <a:buNone/>
            </a:pPr>
            <a:r>
              <a:rPr lang="pl-PL" b="1" dirty="0" smtClean="0">
                <a:latin typeface="Calibri" panose="020F0502020204030204" pitchFamily="34" charset="0"/>
              </a:rPr>
              <a:t>	378.014.6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Kontrola jakości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w szkolnictwie wyższym</a:t>
            </a:r>
            <a:endParaRPr lang="pl-PL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endParaRPr lang="pl-PL" b="1" i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NU </a:t>
            </a:r>
            <a:r>
              <a:rPr lang="pl-PL" b="1" i="1" dirty="0">
                <a:solidFill>
                  <a:srgbClr val="C00000"/>
                </a:solidFill>
                <a:latin typeface="Calibri" panose="020F0502020204030204" pitchFamily="34" charset="0"/>
              </a:rPr>
              <a:t>378.014.3 </a:t>
            </a:r>
            <a:r>
              <a:rPr lang="pl-PL" i="1" dirty="0">
                <a:solidFill>
                  <a:srgbClr val="C00000"/>
                </a:solidFill>
                <a:latin typeface="Calibri" panose="020F0502020204030204" pitchFamily="34" charset="0"/>
              </a:rPr>
              <a:t>Reforma szkolnictwa wyższego</a:t>
            </a:r>
            <a:endParaRPr lang="pl-PL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b="1" i="1" dirty="0">
                <a:solidFill>
                  <a:srgbClr val="C00000"/>
                </a:solidFill>
                <a:latin typeface="Calibri" panose="020F0502020204030204" pitchFamily="34" charset="0"/>
              </a:rPr>
              <a:t>NU 378.014.542 </a:t>
            </a:r>
            <a:r>
              <a:rPr lang="pl-PL" i="1" dirty="0">
                <a:solidFill>
                  <a:srgbClr val="C00000"/>
                </a:solidFill>
                <a:latin typeface="Calibri" panose="020F0502020204030204" pitchFamily="34" charset="0"/>
              </a:rPr>
              <a:t>Planowanie w zakresie szkolnictwa wyższego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  <a:r>
              <a:rPr lang="pl-PL" i="1" dirty="0">
                <a:solidFill>
                  <a:srgbClr val="C00000"/>
                </a:solidFill>
                <a:latin typeface="Calibri" panose="020F0502020204030204" pitchFamily="34" charset="0"/>
              </a:rPr>
              <a:t>Planowanie liczby absolwentów i nauczycieli akademickich</a:t>
            </a:r>
            <a:endParaRPr lang="pl-PL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b="1" i="1" dirty="0">
                <a:solidFill>
                  <a:srgbClr val="C00000"/>
                </a:solidFill>
                <a:latin typeface="Calibri" panose="020F0502020204030204" pitchFamily="34" charset="0"/>
              </a:rPr>
              <a:t>NU 378.014.543 </a:t>
            </a:r>
            <a:r>
              <a:rPr lang="pl-PL" i="1" dirty="0">
                <a:solidFill>
                  <a:srgbClr val="C00000"/>
                </a:solidFill>
                <a:latin typeface="Calibri" panose="020F0502020204030204" pitchFamily="34" charset="0"/>
              </a:rPr>
              <a:t>Finansowanie szkolnictwa wyższego</a:t>
            </a:r>
            <a:endParaRPr lang="pl-PL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b="1" i="1" dirty="0">
                <a:solidFill>
                  <a:srgbClr val="C00000"/>
                </a:solidFill>
                <a:latin typeface="Calibri" panose="020F0502020204030204" pitchFamily="34" charset="0"/>
              </a:rPr>
              <a:t>NU 378.014.543.3 </a:t>
            </a:r>
            <a:r>
              <a:rPr lang="pl-PL" i="1" dirty="0">
                <a:solidFill>
                  <a:srgbClr val="C00000"/>
                </a:solidFill>
                <a:latin typeface="Calibri" panose="020F0502020204030204" pitchFamily="34" charset="0"/>
              </a:rPr>
              <a:t>Pomoc finansowa dla studentów.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pl-PL" i="1" dirty="0">
                <a:solidFill>
                  <a:srgbClr val="C00000"/>
                </a:solidFill>
                <a:latin typeface="Calibri" panose="020F0502020204030204" pitchFamily="34" charset="0"/>
              </a:rPr>
              <a:t>Stypendia. Granty</a:t>
            </a:r>
            <a:endParaRPr lang="pl-PL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b="1" i="1" dirty="0">
                <a:solidFill>
                  <a:srgbClr val="C00000"/>
                </a:solidFill>
                <a:latin typeface="Calibri" panose="020F0502020204030204" pitchFamily="34" charset="0"/>
              </a:rPr>
              <a:t>NU 378.014.543.5 </a:t>
            </a:r>
            <a:r>
              <a:rPr lang="pl-PL" i="1" dirty="0">
                <a:solidFill>
                  <a:srgbClr val="C00000"/>
                </a:solidFill>
                <a:latin typeface="Calibri" panose="020F0502020204030204" pitchFamily="34" charset="0"/>
              </a:rPr>
              <a:t>Opłata (czesne) za studia</a:t>
            </a:r>
            <a:endParaRPr lang="pl-PL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b="1" i="1" dirty="0">
                <a:solidFill>
                  <a:srgbClr val="C00000"/>
                </a:solidFill>
                <a:latin typeface="Calibri" panose="020F0502020204030204" pitchFamily="34" charset="0"/>
              </a:rPr>
              <a:t>NU 378.014.553 </a:t>
            </a:r>
            <a:r>
              <a:rPr lang="pl-PL" i="1" dirty="0">
                <a:solidFill>
                  <a:srgbClr val="C00000"/>
                </a:solidFill>
                <a:latin typeface="Calibri" panose="020F0502020204030204" pitchFamily="34" charset="0"/>
              </a:rPr>
              <a:t>Autonomia szkolnictwa wyższego</a:t>
            </a:r>
            <a:endParaRPr lang="pl-PL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pl-PL" b="1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8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37 </a:t>
            </a:r>
            <a:r>
              <a:rPr lang="pl-PL" sz="3600" dirty="0"/>
              <a:t>Oświata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6700" indent="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378.4</a:t>
            </a:r>
            <a:r>
              <a:rPr lang="pl-PL" sz="2400" b="1" dirty="0">
                <a:latin typeface="Calibri" panose="020F0502020204030204" pitchFamily="34" charset="0"/>
              </a:rPr>
              <a:t>/.6 </a:t>
            </a:r>
            <a:r>
              <a:rPr lang="pl-PL" sz="2400" dirty="0">
                <a:latin typeface="Calibri" panose="020F0502020204030204" pitchFamily="34" charset="0"/>
              </a:rPr>
              <a:t>Uniwersytety. Wyższe szkoły fachowe (specjalne)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	</a:t>
            </a:r>
            <a:r>
              <a:rPr lang="pl-PL" b="1" dirty="0" smtClean="0">
                <a:latin typeface="Calibri" panose="020F0502020204030204" pitchFamily="34" charset="0"/>
              </a:rPr>
              <a:t>Np.:</a:t>
            </a:r>
            <a:endParaRPr lang="pl-PL" dirty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b="1" dirty="0" smtClean="0">
                <a:latin typeface="Calibri" panose="020F0502020204030204" pitchFamily="34" charset="0"/>
              </a:rPr>
              <a:t>	378.4</a:t>
            </a:r>
            <a:r>
              <a:rPr lang="pl-PL" b="1" dirty="0">
                <a:latin typeface="Calibri" panose="020F0502020204030204" pitchFamily="34" charset="0"/>
              </a:rPr>
              <a:t>/.6:62 </a:t>
            </a:r>
            <a:r>
              <a:rPr lang="pl-PL" dirty="0">
                <a:latin typeface="Calibri" panose="020F0502020204030204" pitchFamily="34" charset="0"/>
              </a:rPr>
              <a:t>Politechnika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b="1" dirty="0" smtClean="0">
                <a:latin typeface="Calibri" panose="020F0502020204030204" pitchFamily="34" charset="0"/>
              </a:rPr>
              <a:t>	378.4</a:t>
            </a:r>
            <a:r>
              <a:rPr lang="pl-PL" b="1" dirty="0">
                <a:latin typeface="Calibri" panose="020F0502020204030204" pitchFamily="34" charset="0"/>
              </a:rPr>
              <a:t>/.6:63</a:t>
            </a:r>
            <a:r>
              <a:rPr lang="pl-PL" dirty="0">
                <a:solidFill>
                  <a:srgbClr val="663300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</a:rPr>
              <a:t>Akademia rolnicza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b="1" u="sng" dirty="0" smtClean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u="sng" dirty="0" smtClean="0">
                <a:solidFill>
                  <a:srgbClr val="FF6600"/>
                </a:solidFill>
                <a:latin typeface="Calibri" panose="020F0502020204030204" pitchFamily="34" charset="0"/>
              </a:rPr>
              <a:t>Albo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dirty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378 </a:t>
            </a:r>
            <a:r>
              <a:rPr lang="pl-PL" sz="2400" dirty="0">
                <a:latin typeface="Calibri" panose="020F0502020204030204" pitchFamily="34" charset="0"/>
              </a:rPr>
              <a:t>Uniwersytety. Wyższe szkoły fachowe (specjalne)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	</a:t>
            </a:r>
            <a:r>
              <a:rPr lang="pl-PL" dirty="0" smtClean="0">
                <a:solidFill>
                  <a:srgbClr val="00B050"/>
                </a:solidFill>
                <a:latin typeface="Calibri" panose="020F0502020204030204" pitchFamily="34" charset="0"/>
              </a:rPr>
              <a:t>Np.:</a:t>
            </a:r>
            <a:endParaRPr lang="pl-PL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b="1" dirty="0" smtClean="0">
                <a:latin typeface="Calibri" panose="020F0502020204030204" pitchFamily="34" charset="0"/>
              </a:rPr>
              <a:t>	</a:t>
            </a:r>
            <a:r>
              <a:rPr lang="pl-PL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378:62</a:t>
            </a:r>
            <a:r>
              <a:rPr lang="pl-PL" b="1" dirty="0" smtClean="0">
                <a:latin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</a:rPr>
              <a:t>Politechnika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b="1" dirty="0" smtClean="0">
                <a:latin typeface="Calibri" panose="020F0502020204030204" pitchFamily="34" charset="0"/>
              </a:rPr>
              <a:t>	</a:t>
            </a:r>
            <a:r>
              <a:rPr lang="pl-PL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378:63</a:t>
            </a:r>
            <a:r>
              <a:rPr lang="pl-PL" dirty="0" smtClean="0">
                <a:solidFill>
                  <a:srgbClr val="663300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</a:rPr>
              <a:t>Akademia rolnicza</a:t>
            </a:r>
          </a:p>
          <a:p>
            <a:pPr marL="6858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pl-PL" b="1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23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666751" y="1114426"/>
            <a:ext cx="5048250" cy="451485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 algn="ctr">
              <a:buNone/>
            </a:pPr>
            <a:endParaRPr lang="pl-PL" sz="3600" b="1" dirty="0" smtClean="0">
              <a:latin typeface="+mj-lt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3600" b="1" dirty="0" smtClean="0">
                <a:latin typeface="+mj-lt"/>
              </a:rPr>
              <a:t>91</a:t>
            </a:r>
            <a:r>
              <a:rPr lang="pl-PL" sz="3600" dirty="0" smtClean="0">
                <a:latin typeface="+mj-lt"/>
              </a:rPr>
              <a:t> Geografia </a:t>
            </a:r>
            <a:br>
              <a:rPr lang="pl-PL" sz="3600" dirty="0" smtClean="0">
                <a:latin typeface="+mj-lt"/>
              </a:rPr>
            </a:br>
            <a:r>
              <a:rPr lang="pl-PL" sz="3600" dirty="0" smtClean="0">
                <a:latin typeface="+mj-lt"/>
              </a:rPr>
              <a:t>– najważniejsze zmiany*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pl-PL" sz="3600" dirty="0" smtClean="0">
              <a:latin typeface="+mj-lt"/>
            </a:endParaRPr>
          </a:p>
          <a:p>
            <a:pPr marL="2667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200" dirty="0" smtClean="0">
                <a:latin typeface="Calibri" panose="020F0502020204030204" pitchFamily="34" charset="0"/>
              </a:rPr>
              <a:t>*Prezentowany tekst jest wstępnym przeglądem symboli do tablic </a:t>
            </a:r>
            <a:br>
              <a:rPr lang="pl-PL" sz="1200" dirty="0" smtClean="0">
                <a:latin typeface="Calibri" panose="020F0502020204030204" pitchFamily="34" charset="0"/>
              </a:rPr>
            </a:br>
            <a:r>
              <a:rPr lang="pl-PL" sz="1200" dirty="0" smtClean="0">
                <a:latin typeface="Calibri" panose="020F0502020204030204" pitchFamily="34" charset="0"/>
              </a:rPr>
              <a:t>skróconych UKD, których wydanie planowane jest na 2017 r. </a:t>
            </a:r>
            <a:br>
              <a:rPr lang="pl-PL" sz="1200" dirty="0" smtClean="0">
                <a:latin typeface="Calibri" panose="020F0502020204030204" pitchFamily="34" charset="0"/>
              </a:rPr>
            </a:br>
            <a:r>
              <a:rPr lang="pl-PL" sz="1200" dirty="0" smtClean="0">
                <a:latin typeface="Calibri" panose="020F0502020204030204" pitchFamily="34" charset="0"/>
              </a:rPr>
              <a:t>Symbole będą zatem obowiązywać od chwili wydania nowych tablic.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36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8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2604"/>
          <a:stretch>
            <a:fillRect/>
          </a:stretch>
        </p:blipFill>
        <p:spPr>
          <a:xfrm>
            <a:off x="5842786" y="1333629"/>
            <a:ext cx="5653888" cy="4019550"/>
          </a:xfrm>
        </p:spPr>
      </p:pic>
      <p:sp>
        <p:nvSpPr>
          <p:cNvPr id="6" name="Prostokąt 5"/>
          <p:cNvSpPr/>
          <p:nvPr/>
        </p:nvSpPr>
        <p:spPr>
          <a:xfrm>
            <a:off x="490240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734175" y="5179497"/>
            <a:ext cx="32480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200" dirty="0"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629401" y="5378063"/>
            <a:ext cx="3352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200" dirty="0">
                <a:solidFill>
                  <a:srgbClr val="514843"/>
                </a:solidFill>
                <a:latin typeface="Calibri" panose="020F0502020204030204" pitchFamily="34" charset="0"/>
                <a:hlinkClick r:id="rId3"/>
              </a:rPr>
              <a:t>http://pixabay.com</a:t>
            </a:r>
            <a:r>
              <a:rPr lang="pl-PL" sz="1200" dirty="0">
                <a:solidFill>
                  <a:srgbClr val="514843"/>
                </a:solidFill>
                <a:latin typeface="Calibri" panose="020F0502020204030204" pitchFamily="34" charset="0"/>
              </a:rPr>
              <a:t> </a:t>
            </a:r>
            <a:endParaRPr lang="pl-PL" sz="1200" dirty="0">
              <a:solidFill>
                <a:srgbClr val="51484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91</a:t>
            </a:r>
            <a:r>
              <a:rPr lang="pl-PL" sz="3600" dirty="0" smtClean="0"/>
              <a:t> Geografia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273050">
              <a:lnSpc>
                <a:spcPct val="100000"/>
              </a:lnSpc>
              <a:spcBef>
                <a:spcPts val="600"/>
              </a:spcBef>
              <a:buNone/>
            </a:pPr>
            <a:endParaRPr lang="pl-PL" b="1" dirty="0" smtClean="0">
              <a:latin typeface="Calibri" panose="020F0502020204030204" pitchFamily="34" charset="0"/>
            </a:endParaRPr>
          </a:p>
          <a:p>
            <a:pPr marL="266700" indent="635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91 </a:t>
            </a:r>
            <a:r>
              <a:rPr lang="pl-PL" sz="2400" dirty="0">
                <a:latin typeface="Calibri" panose="020F0502020204030204" pitchFamily="34" charset="0"/>
              </a:rPr>
              <a:t>Geografia. 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Geograficzne badanie Ziemi i poszczególnych krajów. </a:t>
            </a:r>
            <a:r>
              <a:rPr lang="pl-PL" sz="2400" dirty="0">
                <a:latin typeface="Calibri" panose="020F0502020204030204" pitchFamily="34" charset="0"/>
              </a:rPr>
              <a:t>Podróże. 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Geografia regionalna </a:t>
            </a:r>
          </a:p>
          <a:p>
            <a:pPr marL="0" indent="27305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dirty="0">
                <a:latin typeface="Calibri" panose="020F0502020204030204" pitchFamily="34" charset="0"/>
              </a:rPr>
              <a:t>	</a:t>
            </a:r>
            <a:r>
              <a:rPr lang="pl-PL" dirty="0" smtClean="0">
                <a:latin typeface="Calibri" panose="020F0502020204030204" pitchFamily="34" charset="0"/>
              </a:rPr>
              <a:t>	</a:t>
            </a:r>
            <a:r>
              <a:rPr lang="pl-PL" sz="1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Zob</a:t>
            </a:r>
            <a:r>
              <a:rPr lang="pl-PL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. też </a:t>
            </a:r>
            <a:endParaRPr lang="pl-PL" sz="18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27305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800" b="1" i="1" dirty="0" smtClean="0">
                <a:latin typeface="Calibri" panose="020F0502020204030204" pitchFamily="34" charset="0"/>
              </a:rPr>
              <a:t>		308 </a:t>
            </a:r>
            <a:r>
              <a:rPr lang="pl-PL" sz="1800" i="1" dirty="0">
                <a:latin typeface="Calibri" panose="020F0502020204030204" pitchFamily="34" charset="0"/>
              </a:rPr>
              <a:t>Socjografia</a:t>
            </a:r>
          </a:p>
          <a:p>
            <a:pPr marL="0" indent="27305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800" b="1" i="1" dirty="0" smtClean="0">
                <a:latin typeface="Calibri" panose="020F0502020204030204" pitchFamily="34" charset="0"/>
              </a:rPr>
              <a:t>		528 </a:t>
            </a:r>
            <a:r>
              <a:rPr lang="pl-PL" sz="1800" i="1" dirty="0">
                <a:latin typeface="Calibri" panose="020F0502020204030204" pitchFamily="34" charset="0"/>
              </a:rPr>
              <a:t>Geodezja. Miernictwo. Fotogrametria. Kartografia</a:t>
            </a:r>
          </a:p>
          <a:p>
            <a:pPr marL="0" indent="27305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800" b="1" i="1" dirty="0" smtClean="0">
                <a:latin typeface="Calibri" panose="020F0502020204030204" pitchFamily="34" charset="0"/>
              </a:rPr>
              <a:t>		55 </a:t>
            </a:r>
            <a:r>
              <a:rPr lang="pl-PL" sz="1800" i="1" dirty="0">
                <a:latin typeface="Calibri" panose="020F0502020204030204" pitchFamily="34" charset="0"/>
              </a:rPr>
              <a:t>Nauki o Ziemi. Geologia i nauki pokrewne</a:t>
            </a:r>
          </a:p>
          <a:p>
            <a:pPr marL="0" indent="27305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dirty="0">
                <a:latin typeface="Calibri" panose="020F0502020204030204" pitchFamily="34" charset="0"/>
              </a:rPr>
              <a:t> </a:t>
            </a:r>
          </a:p>
          <a:p>
            <a:pPr marL="266700" indent="635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2400" b="1" dirty="0">
                <a:latin typeface="Calibri" panose="020F0502020204030204" pitchFamily="34" charset="0"/>
              </a:rPr>
              <a:t>910</a:t>
            </a:r>
            <a:r>
              <a:rPr lang="pl-PL" sz="2400" dirty="0">
                <a:latin typeface="Calibri" panose="020F0502020204030204" pitchFamily="34" charset="0"/>
              </a:rPr>
              <a:t> Zagadnienia ogólne geografii. Geografia jako nauka. Opisy podróży </a:t>
            </a:r>
            <a:r>
              <a:rPr lang="pl-PL" sz="2400" dirty="0" smtClean="0">
                <a:latin typeface="Calibri" panose="020F0502020204030204" pitchFamily="34" charset="0"/>
              </a:rPr>
              <a:t/>
            </a:r>
            <a:br>
              <a:rPr lang="pl-PL" sz="2400" dirty="0" smtClean="0">
                <a:latin typeface="Calibri" panose="020F0502020204030204" pitchFamily="34" charset="0"/>
              </a:rPr>
            </a:br>
            <a:r>
              <a:rPr lang="pl-PL" sz="2400" dirty="0" smtClean="0">
                <a:latin typeface="Calibri" panose="020F0502020204030204" pitchFamily="34" charset="0"/>
              </a:rPr>
              <a:t>i </a:t>
            </a:r>
            <a:r>
              <a:rPr lang="pl-PL" sz="2400" dirty="0">
                <a:latin typeface="Calibri" panose="020F0502020204030204" pitchFamily="34" charset="0"/>
              </a:rPr>
              <a:t>odkryć</a:t>
            </a:r>
          </a:p>
          <a:p>
            <a:pPr marL="0" indent="27305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dirty="0">
                <a:latin typeface="Calibri" panose="020F0502020204030204" pitchFamily="34" charset="0"/>
              </a:rPr>
              <a:t>	</a:t>
            </a:r>
            <a:r>
              <a:rPr lang="pl-PL" sz="1800" b="1" dirty="0" smtClean="0">
                <a:latin typeface="Calibri" panose="020F0502020204030204" pitchFamily="34" charset="0"/>
              </a:rPr>
              <a:t>Np</a:t>
            </a:r>
            <a:r>
              <a:rPr lang="pl-PL" sz="1800" b="1" dirty="0">
                <a:latin typeface="Calibri" panose="020F0502020204030204" pitchFamily="34" charset="0"/>
              </a:rPr>
              <a:t>.:</a:t>
            </a:r>
            <a:endParaRPr lang="pl-PL" sz="1800" dirty="0">
              <a:latin typeface="Calibri" panose="020F0502020204030204" pitchFamily="34" charset="0"/>
            </a:endParaRPr>
          </a:p>
          <a:p>
            <a:pPr marL="0" indent="27305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	</a:t>
            </a:r>
            <a:r>
              <a:rPr lang="pl-PL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910:004.65</a:t>
            </a:r>
            <a:r>
              <a:rPr lang="pl-PL" sz="1800" b="1" dirty="0" smtClean="0">
                <a:latin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</a:rPr>
              <a:t>System Informacji Geograficznej (GIS)</a:t>
            </a:r>
          </a:p>
          <a:p>
            <a:pPr marL="0" indent="27305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8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	NU 528.9-5:001.102-048.44:004.42</a:t>
            </a:r>
            <a:endParaRPr lang="pl-PL" sz="1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600" dirty="0" smtClean="0"/>
              <a:t>Wydania pośrednie i skrócone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altLang="pl-PL" dirty="0" smtClean="0"/>
          </a:p>
          <a:p>
            <a:pPr marL="0" indent="26670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altLang="pl-PL" sz="3300" u="sng" dirty="0" smtClean="0">
                <a:latin typeface="Calibri" pitchFamily="34" charset="0"/>
              </a:rPr>
              <a:t>Wydanie pośrednie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pl-PL" sz="3300" dirty="0" smtClean="0">
                <a:latin typeface="Calibri" pitchFamily="34" charset="0"/>
              </a:rPr>
              <a:t>30% wydania pełnego tablic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altLang="pl-PL" sz="1800" dirty="0" smtClean="0">
              <a:latin typeface="Calibri" pitchFamily="34" charset="0"/>
            </a:endParaRPr>
          </a:p>
          <a:p>
            <a:pPr marL="0" indent="26670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altLang="pl-PL" sz="3300" u="sng" dirty="0" smtClean="0">
                <a:latin typeface="Calibri" pitchFamily="34" charset="0"/>
              </a:rPr>
              <a:t>Wydanie skrócone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pl-PL" sz="3300" dirty="0">
                <a:latin typeface="Calibri" pitchFamily="34" charset="0"/>
              </a:rPr>
              <a:t>n</a:t>
            </a:r>
            <a:r>
              <a:rPr lang="pl-PL" altLang="pl-PL" sz="3300" dirty="0" smtClean="0">
                <a:latin typeface="Calibri" pitchFamily="34" charset="0"/>
              </a:rPr>
              <a:t>ajbardziej popularny wariant tablic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pl-PL" sz="3300" dirty="0" smtClean="0">
                <a:latin typeface="Calibri" pitchFamily="34" charset="0"/>
              </a:rPr>
              <a:t>10% wydania pełnego tablic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altLang="pl-PL" sz="1600" dirty="0" smtClean="0">
              <a:latin typeface="Calibri" pitchFamily="34" charset="0"/>
            </a:endParaRPr>
          </a:p>
          <a:p>
            <a:pPr marL="0" indent="26670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altLang="pl-PL" sz="3300" u="sng" dirty="0" smtClean="0">
                <a:latin typeface="Calibri" pitchFamily="34" charset="0"/>
              </a:rPr>
              <a:t>Wydanie bardzo skrócone (skondensowane)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pl-PL" sz="3300" dirty="0" smtClean="0">
                <a:latin typeface="Calibri" pitchFamily="34" charset="0"/>
              </a:rPr>
              <a:t>2% wydania pełnego tablic</a:t>
            </a:r>
          </a:p>
          <a:p>
            <a:endParaRPr lang="pl-PL" altLang="pl-PL" sz="2600" dirty="0" smtClean="0"/>
          </a:p>
        </p:txBody>
      </p:sp>
    </p:spTree>
    <p:extLst>
      <p:ext uri="{BB962C8B-B14F-4D97-AF65-F5344CB8AC3E}">
        <p14:creationId xmlns:p14="http://schemas.microsoft.com/office/powerpoint/2010/main" val="8070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91</a:t>
            </a:r>
            <a:r>
              <a:rPr lang="pl-PL" sz="3600" dirty="0"/>
              <a:t> Geografia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911 </a:t>
            </a:r>
            <a:r>
              <a:rPr lang="pl-PL" sz="2400" dirty="0">
                <a:latin typeface="Calibri" panose="020F0502020204030204" pitchFamily="34" charset="0"/>
              </a:rPr>
              <a:t>Geografia ogólna.</a:t>
            </a:r>
            <a:r>
              <a:rPr lang="pl-PL" sz="2400" b="1" dirty="0">
                <a:latin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Nauka o czynnikach geograficznych (geografia systematyczna). Geografia </a:t>
            </a:r>
            <a:r>
              <a:rPr lang="pl-PL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teoretyczna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911.2 </a:t>
            </a:r>
            <a:r>
              <a:rPr lang="pl-PL" sz="2400" dirty="0">
                <a:latin typeface="Calibri" panose="020F0502020204030204" pitchFamily="34" charset="0"/>
              </a:rPr>
              <a:t>Geografia fizyczna. </a:t>
            </a:r>
            <a:r>
              <a:rPr lang="pl-PL" sz="2400" dirty="0" smtClean="0">
                <a:latin typeface="Calibri" panose="020F0502020204030204" pitchFamily="34" charset="0"/>
              </a:rPr>
              <a:t>Fizjografia…</a:t>
            </a:r>
          </a:p>
          <a:p>
            <a:pPr marL="266700" indent="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911.3 </a:t>
            </a:r>
            <a:r>
              <a:rPr lang="pl-PL" sz="2400" dirty="0">
                <a:latin typeface="Calibri" panose="020F0502020204030204" pitchFamily="34" charset="0"/>
              </a:rPr>
              <a:t>Geografia człowieka (geografia kulturowa). Geografia czynników </a:t>
            </a:r>
            <a:r>
              <a:rPr lang="pl-PL" sz="2400" dirty="0" smtClean="0">
                <a:latin typeface="Calibri" panose="020F0502020204030204" pitchFamily="34" charset="0"/>
              </a:rPr>
              <a:t>kulturotwórczych…</a:t>
            </a:r>
            <a:endParaRPr lang="pl-PL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55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91</a:t>
            </a:r>
            <a:r>
              <a:rPr lang="pl-PL" sz="3600" dirty="0" smtClean="0"/>
              <a:t> Geografia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266700" indent="0"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911.37</a:t>
            </a:r>
            <a:r>
              <a:rPr lang="pl-PL" sz="2400" dirty="0" smtClean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Osadnictwo. Geografia osadnictwa</a:t>
            </a:r>
          </a:p>
          <a:p>
            <a:pPr marL="266700" indent="0">
              <a:buNone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Geografię osadnictwa w odniesieniu do poszczególnych regionów i krajów klasyfikuje się poprzedzając symbol 911.37 odpowiednim symbolem z działu 913(4/9), np.:</a:t>
            </a:r>
            <a:r>
              <a:rPr lang="pl-PL" b="1" dirty="0">
                <a:latin typeface="Calibri" panose="020F0502020204030204" pitchFamily="34" charset="0"/>
              </a:rPr>
              <a:t>	</a:t>
            </a:r>
            <a:endParaRPr lang="pl-P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</a:rPr>
              <a:t>	913(438):911.375 </a:t>
            </a:r>
            <a:r>
              <a:rPr lang="pl-PL" dirty="0">
                <a:latin typeface="Calibri" panose="020F0502020204030204" pitchFamily="34" charset="0"/>
              </a:rPr>
              <a:t>Geografia osadnictwa miejskiego w Polsce</a:t>
            </a:r>
          </a:p>
          <a:p>
            <a:pPr marL="0" indent="0">
              <a:buNone/>
            </a:pPr>
            <a:r>
              <a:rPr lang="pl-PL" i="1" dirty="0">
                <a:latin typeface="Calibri" panose="020F0502020204030204" pitchFamily="34" charset="0"/>
              </a:rPr>
              <a:t>		</a:t>
            </a:r>
            <a:r>
              <a:rPr lang="pl-PL" i="1" dirty="0">
                <a:solidFill>
                  <a:srgbClr val="0070C0"/>
                </a:solidFill>
                <a:latin typeface="Calibri" panose="020F0502020204030204" pitchFamily="34" charset="0"/>
              </a:rPr>
              <a:t>Zob. też</a:t>
            </a:r>
          </a:p>
          <a:p>
            <a:pPr marL="0" indent="0">
              <a:buNone/>
            </a:pPr>
            <a:r>
              <a:rPr lang="pl-PL" b="1" i="1" dirty="0">
                <a:latin typeface="Calibri" panose="020F0502020204030204" pitchFamily="34" charset="0"/>
              </a:rPr>
              <a:t>		71 </a:t>
            </a:r>
            <a:r>
              <a:rPr lang="pl-PL" i="1" dirty="0">
                <a:latin typeface="Calibri" panose="020F0502020204030204" pitchFamily="34" charset="0"/>
              </a:rPr>
              <a:t>Planowanie przestrzenne. Urbanistyka. Kształtowanie krajobrazu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3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91</a:t>
            </a:r>
            <a:r>
              <a:rPr lang="pl-PL" sz="3600" dirty="0"/>
              <a:t> Geografia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911.373</a:t>
            </a:r>
            <a:r>
              <a:rPr lang="pl-PL" sz="2400" dirty="0" smtClean="0">
                <a:latin typeface="Calibri" panose="020F0502020204030204" pitchFamily="34" charset="0"/>
              </a:rPr>
              <a:t> Osadnictwo wiejskie. Geografia osadnictwa wiejskiego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4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		</a:t>
            </a:r>
            <a:r>
              <a:rPr lang="pl-PL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Zob</a:t>
            </a:r>
            <a:r>
              <a:rPr lang="pl-PL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. też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b="1" i="1" dirty="0" smtClean="0">
                <a:latin typeface="Calibri" panose="020F0502020204030204" pitchFamily="34" charset="0"/>
              </a:rPr>
              <a:t>		711.3 </a:t>
            </a:r>
            <a:r>
              <a:rPr lang="pl-PL" sz="1800" i="1" dirty="0">
                <a:latin typeface="Calibri" panose="020F0502020204030204" pitchFamily="34" charset="0"/>
              </a:rPr>
              <a:t>Planowanie terenów wiejskich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400" b="1" dirty="0">
                <a:latin typeface="Calibri" panose="020F0502020204030204" pitchFamily="34" charset="0"/>
              </a:rPr>
              <a:t> </a:t>
            </a:r>
            <a:endParaRPr lang="pl-PL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2400" b="1" dirty="0">
                <a:latin typeface="Calibri" panose="020F0502020204030204" pitchFamily="34" charset="0"/>
              </a:rPr>
              <a:t>911.375 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Osadnictwo miejskie. Geografia osadnictwa miejskiego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4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		</a:t>
            </a:r>
            <a:r>
              <a:rPr lang="pl-PL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Zob</a:t>
            </a:r>
            <a:r>
              <a:rPr lang="pl-PL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. też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b="1" i="1" dirty="0" smtClean="0">
                <a:latin typeface="Calibri" panose="020F0502020204030204" pitchFamily="34" charset="0"/>
              </a:rPr>
              <a:t>		711.4 </a:t>
            </a:r>
            <a:r>
              <a:rPr lang="pl-PL" sz="1800" i="1" dirty="0">
                <a:latin typeface="Calibri" panose="020F0502020204030204" pitchFamily="34" charset="0"/>
              </a:rPr>
              <a:t>Urbanistyka. Planowanie miast. Aglomeracja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91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91</a:t>
            </a:r>
            <a:r>
              <a:rPr lang="pl-PL" sz="3600" dirty="0"/>
              <a:t> Geografia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66700">
              <a:spcBef>
                <a:spcPts val="600"/>
              </a:spcBef>
              <a:buNone/>
            </a:pPr>
            <a:endParaRPr lang="pl-PL" sz="2400" b="1" dirty="0" smtClean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911.5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/.9 </a:t>
            </a:r>
            <a:r>
              <a:rPr lang="pl-PL" sz="2400" dirty="0">
                <a:latin typeface="Calibri" panose="020F0502020204030204" pitchFamily="34" charset="0"/>
              </a:rPr>
              <a:t>Geografia teoretyczna 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1800" i="1" dirty="0" smtClean="0">
                <a:latin typeface="Calibri" panose="020F0502020204030204" pitchFamily="34" charset="0"/>
              </a:rPr>
              <a:t>W tym: </a:t>
            </a:r>
            <a:r>
              <a:rPr lang="pl-PL" sz="1800" dirty="0" smtClean="0">
                <a:latin typeface="Calibri" panose="020F0502020204030204" pitchFamily="34" charset="0"/>
              </a:rPr>
              <a:t>Geografia </a:t>
            </a:r>
            <a:r>
              <a:rPr lang="pl-PL" sz="1800" dirty="0">
                <a:latin typeface="Calibri" panose="020F0502020204030204" pitchFamily="34" charset="0"/>
              </a:rPr>
              <a:t>typologiczna (badania geograficzne typów krajobrazu)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		</a:t>
            </a:r>
            <a:r>
              <a:rPr lang="pl-PL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Zob</a:t>
            </a:r>
            <a:r>
              <a:rPr lang="pl-PL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. też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1800" b="1" i="1" dirty="0" smtClean="0">
                <a:latin typeface="Calibri" panose="020F0502020204030204" pitchFamily="34" charset="0"/>
              </a:rPr>
              <a:t>		712 </a:t>
            </a:r>
            <a:r>
              <a:rPr lang="pl-PL" sz="1800" i="1" dirty="0">
                <a:latin typeface="Calibri" panose="020F0502020204030204" pitchFamily="34" charset="0"/>
              </a:rPr>
              <a:t>Architektura terenów zielonych. Krajobraz naturalny </a:t>
            </a:r>
            <a:r>
              <a:rPr lang="pl-PL" sz="1800" i="1" dirty="0" smtClean="0">
                <a:latin typeface="Calibri" panose="020F0502020204030204" pitchFamily="34" charset="0"/>
              </a:rPr>
              <a:t>i kształtowany</a:t>
            </a:r>
            <a:r>
              <a:rPr lang="pl-PL" sz="1800" i="1" dirty="0">
                <a:latin typeface="Calibri" panose="020F0502020204030204" pitchFamily="34" charset="0"/>
              </a:rPr>
              <a:t>. Parki. Ogrody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2400" dirty="0">
                <a:latin typeface="Calibri" panose="020F0502020204030204" pitchFamily="34" charset="0"/>
              </a:rPr>
              <a:t> 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911.53</a:t>
            </a:r>
            <a:r>
              <a:rPr lang="pl-PL" sz="2400" b="1" dirty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Krajobraz kulturowy</a:t>
            </a:r>
            <a:r>
              <a:rPr lang="pl-PL" sz="2400" b="1" dirty="0">
                <a:latin typeface="Calibri" panose="020F0502020204030204" pitchFamily="34" charset="0"/>
              </a:rPr>
              <a:t> </a:t>
            </a:r>
            <a:endParaRPr lang="pl-PL" sz="2400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75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91</a:t>
            </a:r>
            <a:r>
              <a:rPr lang="pl-PL" sz="3600" dirty="0"/>
              <a:t> Geografia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913(2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Geografia regionów fizycznogeograficznych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Dalszy </a:t>
            </a:r>
            <a:r>
              <a:rPr lang="pl-PL" sz="1800" dirty="0">
                <a:solidFill>
                  <a:srgbClr val="0070C0"/>
                </a:solidFill>
                <a:latin typeface="Calibri" panose="020F0502020204030204" pitchFamily="34" charset="0"/>
              </a:rPr>
              <a:t>podział za pomocą rozbudowy symbolu poddziału wspólnego miejsca </a:t>
            </a:r>
            <a:r>
              <a:rPr lang="pl-PL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(2)</a:t>
            </a:r>
            <a:r>
              <a:rPr lang="pl-PL" sz="1800" dirty="0">
                <a:solidFill>
                  <a:srgbClr val="0070C0"/>
                </a:solidFill>
                <a:latin typeface="Calibri" panose="020F0502020204030204" pitchFamily="34" charset="0"/>
              </a:rPr>
              <a:t>, np.: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	913(23</a:t>
            </a:r>
            <a:r>
              <a:rPr lang="pl-PL" sz="1800" b="1" dirty="0">
                <a:latin typeface="Calibri" panose="020F0502020204030204" pitchFamily="34" charset="0"/>
              </a:rPr>
              <a:t>) </a:t>
            </a:r>
            <a:r>
              <a:rPr lang="pl-PL" sz="1800" dirty="0">
                <a:latin typeface="Calibri" panose="020F0502020204030204" pitchFamily="34" charset="0"/>
              </a:rPr>
              <a:t>Geografia gór</a:t>
            </a:r>
          </a:p>
          <a:p>
            <a:pPr marL="266700" indent="0">
              <a:spcBef>
                <a:spcPts val="600"/>
              </a:spcBef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	913(26</a:t>
            </a:r>
            <a:r>
              <a:rPr lang="pl-PL" sz="1800" b="1" dirty="0">
                <a:latin typeface="Calibri" panose="020F0502020204030204" pitchFamily="34" charset="0"/>
              </a:rPr>
              <a:t>) </a:t>
            </a:r>
            <a:r>
              <a:rPr lang="pl-PL" sz="1800" dirty="0">
                <a:latin typeface="Calibri" panose="020F0502020204030204" pitchFamily="34" charset="0"/>
              </a:rPr>
              <a:t>Geografia oceanów i mórz</a:t>
            </a:r>
          </a:p>
          <a:p>
            <a:pPr marL="0" indent="0">
              <a:buNone/>
            </a:pPr>
            <a:r>
              <a:rPr lang="pl-PL" i="1" dirty="0"/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91</a:t>
            </a:r>
            <a:r>
              <a:rPr lang="pl-PL" sz="3600" dirty="0"/>
              <a:t> Geografia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66700">
              <a:spcBef>
                <a:spcPts val="600"/>
              </a:spcBef>
              <a:buNone/>
            </a:pPr>
            <a:endParaRPr lang="pl-PL" sz="2400" b="1" dirty="0" smtClean="0">
              <a:latin typeface="Calibri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pl-PL" sz="2400" b="1" dirty="0" smtClean="0">
                <a:latin typeface="Calibri" pitchFamily="34" charset="0"/>
              </a:rPr>
              <a:t>913(4/9</a:t>
            </a:r>
            <a:r>
              <a:rPr lang="pl-PL" sz="2400" b="1" dirty="0">
                <a:latin typeface="Calibri" pitchFamily="34" charset="0"/>
              </a:rPr>
              <a:t>)</a:t>
            </a:r>
            <a:r>
              <a:rPr lang="pl-PL" sz="2400" dirty="0">
                <a:latin typeface="Calibri" pitchFamily="34" charset="0"/>
              </a:rPr>
              <a:t> Geografia poszczególnych krajów świata nowożytnego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1800" dirty="0" smtClean="0">
                <a:latin typeface="Calibri" pitchFamily="34" charset="0"/>
              </a:rPr>
              <a:t>Rozbudowa </a:t>
            </a:r>
            <a:r>
              <a:rPr lang="pl-PL" sz="1800" dirty="0">
                <a:latin typeface="Calibri" pitchFamily="34" charset="0"/>
              </a:rPr>
              <a:t>za pomocą poddziałów wspólnych </a:t>
            </a:r>
            <a:r>
              <a:rPr lang="pl-PL" sz="1800" dirty="0" smtClean="0">
                <a:latin typeface="Calibri" pitchFamily="34" charset="0"/>
              </a:rPr>
              <a:t>miejsca (4/9), </a:t>
            </a:r>
            <a:r>
              <a:rPr lang="pl-PL" sz="1800" dirty="0">
                <a:latin typeface="Calibri" pitchFamily="34" charset="0"/>
              </a:rPr>
              <a:t>np.: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1800" dirty="0" smtClean="0">
                <a:latin typeface="Calibri" pitchFamily="34" charset="0"/>
              </a:rPr>
              <a:t>	</a:t>
            </a:r>
            <a:r>
              <a:rPr lang="pl-PL" sz="1800" b="1" dirty="0" smtClean="0">
                <a:latin typeface="Calibri" pitchFamily="34" charset="0"/>
              </a:rPr>
              <a:t>913(44</a:t>
            </a:r>
            <a:r>
              <a:rPr lang="pl-PL" sz="1800" b="1" dirty="0">
                <a:latin typeface="Calibri" pitchFamily="34" charset="0"/>
              </a:rPr>
              <a:t>)</a:t>
            </a:r>
            <a:r>
              <a:rPr lang="pl-PL" sz="1800" dirty="0">
                <a:latin typeface="Calibri" pitchFamily="34" charset="0"/>
              </a:rPr>
              <a:t> Geografia Francji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pl-PL" sz="1800" dirty="0" smtClean="0">
                <a:latin typeface="Calibri" pitchFamily="34" charset="0"/>
              </a:rPr>
              <a:t>	</a:t>
            </a:r>
            <a:r>
              <a:rPr lang="pl-PL" sz="1800" b="1" dirty="0" smtClean="0">
                <a:latin typeface="Calibri" pitchFamily="34" charset="0"/>
              </a:rPr>
              <a:t>913(450-751</a:t>
            </a:r>
            <a:r>
              <a:rPr lang="pl-PL" sz="1800" b="1" dirty="0">
                <a:latin typeface="Calibri" pitchFamily="34" charset="0"/>
              </a:rPr>
              <a:t>)</a:t>
            </a:r>
            <a:r>
              <a:rPr lang="pl-PL" sz="1800" dirty="0">
                <a:latin typeface="Calibri" pitchFamily="34" charset="0"/>
              </a:rPr>
              <a:t> Parki narodowe we </a:t>
            </a:r>
            <a:r>
              <a:rPr lang="pl-PL" sz="1800" dirty="0" smtClean="0">
                <a:latin typeface="Calibri" pitchFamily="34" charset="0"/>
              </a:rPr>
              <a:t>Włoszech</a:t>
            </a:r>
          </a:p>
          <a:p>
            <a:pPr marL="0" indent="266700">
              <a:spcBef>
                <a:spcPts val="600"/>
              </a:spcBef>
              <a:buNone/>
            </a:pPr>
            <a:endParaRPr lang="pl-PL" sz="2400" dirty="0">
              <a:latin typeface="Calibri" pitchFamily="34" charset="0"/>
            </a:endParaRPr>
          </a:p>
          <a:p>
            <a:pPr marL="0" indent="273050">
              <a:spcBef>
                <a:spcPts val="600"/>
              </a:spcBef>
              <a:buNone/>
            </a:pPr>
            <a:r>
              <a:rPr lang="pl-PL" sz="2400" b="1" dirty="0">
                <a:latin typeface="Calibri" panose="020F0502020204030204" pitchFamily="34" charset="0"/>
              </a:rPr>
              <a:t>913(4)</a:t>
            </a:r>
            <a:r>
              <a:rPr lang="pl-PL" sz="2400" dirty="0">
                <a:latin typeface="Calibri" panose="020F0502020204030204" pitchFamily="34" charset="0"/>
              </a:rPr>
              <a:t> Geografia Europy</a:t>
            </a:r>
          </a:p>
          <a:p>
            <a:pPr marL="0" indent="273050">
              <a:spcBef>
                <a:spcPts val="600"/>
              </a:spcBef>
              <a:buNone/>
            </a:pPr>
            <a:r>
              <a:rPr lang="pl-PL" sz="2400" b="1" dirty="0">
                <a:latin typeface="Calibri" panose="020F0502020204030204" pitchFamily="34" charset="0"/>
              </a:rPr>
              <a:t>913(438)</a:t>
            </a:r>
            <a:r>
              <a:rPr lang="pl-PL" sz="2400" dirty="0">
                <a:latin typeface="Calibri" panose="020F0502020204030204" pitchFamily="34" charset="0"/>
              </a:rPr>
              <a:t> Geografia </a:t>
            </a:r>
            <a:r>
              <a:rPr lang="pl-PL" sz="2400" dirty="0" smtClean="0">
                <a:latin typeface="Calibri" panose="020F0502020204030204" pitchFamily="34" charset="0"/>
              </a:rPr>
              <a:t>Polski</a:t>
            </a:r>
          </a:p>
          <a:p>
            <a:pPr marL="0" indent="27305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0" indent="273050">
              <a:spcBef>
                <a:spcPts val="600"/>
              </a:spcBef>
              <a:buNone/>
            </a:pPr>
            <a:r>
              <a:rPr lang="pl-PL" sz="2400" b="1" dirty="0">
                <a:latin typeface="Calibri" panose="020F0502020204030204" pitchFamily="34" charset="0"/>
              </a:rPr>
              <a:t>913(5)</a:t>
            </a:r>
            <a:r>
              <a:rPr lang="pl-PL" sz="2400" dirty="0">
                <a:latin typeface="Calibri" panose="020F0502020204030204" pitchFamily="34" charset="0"/>
              </a:rPr>
              <a:t> Geografia Azji</a:t>
            </a:r>
          </a:p>
          <a:p>
            <a:pPr marL="0" indent="27305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0" indent="26670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91</a:t>
            </a:r>
            <a:r>
              <a:rPr lang="pl-PL" sz="3600" dirty="0"/>
              <a:t> Geografia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635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266700" indent="6350">
              <a:spcBef>
                <a:spcPts val="600"/>
              </a:spcBef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913(6</a:t>
            </a:r>
            <a:r>
              <a:rPr lang="pl-PL" sz="2400" b="1" dirty="0">
                <a:latin typeface="Calibri" panose="020F0502020204030204" pitchFamily="34" charset="0"/>
              </a:rPr>
              <a:t>)</a:t>
            </a:r>
            <a:r>
              <a:rPr lang="pl-PL" sz="2400" dirty="0">
                <a:latin typeface="Calibri" panose="020F0502020204030204" pitchFamily="34" charset="0"/>
              </a:rPr>
              <a:t> Geografia </a:t>
            </a:r>
            <a:r>
              <a:rPr lang="pl-PL" sz="2400" dirty="0" smtClean="0">
                <a:latin typeface="Calibri" panose="020F0502020204030204" pitchFamily="34" charset="0"/>
              </a:rPr>
              <a:t>Afryki</a:t>
            </a:r>
          </a:p>
          <a:p>
            <a:pPr marL="266700" indent="635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266700" indent="6350">
              <a:spcBef>
                <a:spcPts val="600"/>
              </a:spcBef>
              <a:buNone/>
            </a:pPr>
            <a:r>
              <a:rPr lang="pl-PL" sz="2400" b="1" dirty="0">
                <a:latin typeface="Calibri" panose="020F0502020204030204" pitchFamily="34" charset="0"/>
              </a:rPr>
              <a:t>913(7/8)</a:t>
            </a:r>
            <a:r>
              <a:rPr lang="pl-PL" sz="2400" dirty="0">
                <a:latin typeface="Calibri" panose="020F0502020204030204" pitchFamily="34" charset="0"/>
              </a:rPr>
              <a:t> Geografia </a:t>
            </a:r>
            <a:r>
              <a:rPr lang="pl-PL" sz="2400" dirty="0" smtClean="0">
                <a:latin typeface="Calibri" panose="020F0502020204030204" pitchFamily="34" charset="0"/>
              </a:rPr>
              <a:t>Ameryki</a:t>
            </a:r>
          </a:p>
          <a:p>
            <a:pPr marL="266700" indent="635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266700" indent="6350">
              <a:spcBef>
                <a:spcPts val="600"/>
              </a:spcBef>
              <a:buNone/>
            </a:pPr>
            <a:r>
              <a:rPr lang="pl-PL" sz="2400" b="1" dirty="0">
                <a:latin typeface="Calibri" panose="020F0502020204030204" pitchFamily="34" charset="0"/>
              </a:rPr>
              <a:t>913(7)</a:t>
            </a:r>
            <a:r>
              <a:rPr lang="pl-PL" sz="2400" dirty="0">
                <a:latin typeface="Calibri" panose="020F0502020204030204" pitchFamily="34" charset="0"/>
              </a:rPr>
              <a:t> Geografia Ameryki Północnej i </a:t>
            </a:r>
            <a:r>
              <a:rPr lang="pl-PL" sz="2400" dirty="0" smtClean="0">
                <a:latin typeface="Calibri" panose="020F0502020204030204" pitchFamily="34" charset="0"/>
              </a:rPr>
              <a:t>Środkowej</a:t>
            </a:r>
          </a:p>
          <a:p>
            <a:pPr marL="266700" indent="635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266700" indent="6350">
              <a:spcBef>
                <a:spcPts val="600"/>
              </a:spcBef>
              <a:buNone/>
            </a:pPr>
            <a:r>
              <a:rPr lang="pl-PL" sz="2400" b="1" dirty="0">
                <a:latin typeface="Calibri" panose="020F0502020204030204" pitchFamily="34" charset="0"/>
              </a:rPr>
              <a:t>913(8)</a:t>
            </a:r>
            <a:r>
              <a:rPr lang="pl-PL" sz="2400" dirty="0">
                <a:latin typeface="Calibri" panose="020F0502020204030204" pitchFamily="34" charset="0"/>
              </a:rPr>
              <a:t> Geografia Ameryki Południowej </a:t>
            </a:r>
            <a:endParaRPr lang="pl-PL" sz="2400" dirty="0" smtClean="0">
              <a:latin typeface="Calibri" panose="020F0502020204030204" pitchFamily="34" charset="0"/>
            </a:endParaRPr>
          </a:p>
          <a:p>
            <a:pPr marL="266700" indent="6350">
              <a:spcBef>
                <a:spcPts val="600"/>
              </a:spcBef>
              <a:buNone/>
            </a:pPr>
            <a:endParaRPr lang="pl-PL" sz="2400" dirty="0">
              <a:latin typeface="Calibri" panose="020F0502020204030204" pitchFamily="34" charset="0"/>
            </a:endParaRPr>
          </a:p>
          <a:p>
            <a:pPr marL="266700" indent="6350">
              <a:spcBef>
                <a:spcPts val="600"/>
              </a:spcBef>
              <a:buNone/>
            </a:pPr>
            <a:r>
              <a:rPr lang="pl-PL" sz="2400" b="1" dirty="0">
                <a:latin typeface="Calibri" panose="020F0502020204030204" pitchFamily="34" charset="0"/>
              </a:rPr>
              <a:t>913(9)</a:t>
            </a:r>
            <a:r>
              <a:rPr lang="pl-PL" sz="2400" dirty="0">
                <a:latin typeface="Calibri" panose="020F0502020204030204" pitchFamily="34" charset="0"/>
              </a:rPr>
              <a:t> Geografia regionów Południowego Pacyfiku i Australii. Geografia Arktyki i </a:t>
            </a:r>
            <a:r>
              <a:rPr lang="pl-PL" sz="2400" dirty="0" smtClean="0">
                <a:latin typeface="Calibri" panose="020F0502020204030204" pitchFamily="34" charset="0"/>
              </a:rPr>
              <a:t>Antarktyki</a:t>
            </a:r>
            <a:endParaRPr lang="pl-P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Wykazy </a:t>
            </a:r>
            <a:r>
              <a:rPr lang="pl-PL" altLang="pl-PL" sz="3200" dirty="0"/>
              <a:t>działów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według UKD </a:t>
            </a:r>
            <a:br>
              <a:rPr lang="pl-PL" altLang="pl-PL" sz="3200" dirty="0" smtClean="0"/>
            </a:br>
            <a:r>
              <a:rPr lang="pl-PL" altLang="pl-PL" sz="3200" dirty="0" smtClean="0"/>
              <a:t>w </a:t>
            </a:r>
            <a:r>
              <a:rPr lang="pl-PL" altLang="pl-PL" sz="3200" dirty="0"/>
              <a:t>Bibliotece </a:t>
            </a:r>
            <a:r>
              <a:rPr lang="pl-PL" altLang="pl-PL" sz="3200" dirty="0" smtClean="0"/>
              <a:t>Narodowej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— symbol zastępczy 4" descr="Zbliżenie książek na półkach, w tle rozmyty widok większej liczby książek" title="Obraz przykładowy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6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8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dirty="0" smtClean="0"/>
              <a:t>Wykazy działów wg UKD w BN</a:t>
            </a:r>
            <a:endParaRPr lang="pl-PL" altLang="pl-PL" dirty="0" smtClean="0">
              <a:solidFill>
                <a:srgbClr val="7B9899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altLang="pl-PL" sz="1400" dirty="0" smtClean="0">
              <a:latin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„Przewodnik Bibliograficzny”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„Bibliografia Wydawnictw Ciągłych Nowych, Zawieszonych </a:t>
            </a:r>
            <a:br>
              <a:rPr lang="pl-PL" altLang="pl-PL" sz="2400" dirty="0" smtClean="0">
                <a:latin typeface="Calibri" panose="020F0502020204030204" pitchFamily="34" charset="0"/>
              </a:rPr>
            </a:br>
            <a:r>
              <a:rPr lang="pl-PL" altLang="pl-PL" sz="2400" dirty="0" smtClean="0">
                <a:latin typeface="Calibri" panose="020F0502020204030204" pitchFamily="34" charset="0"/>
              </a:rPr>
              <a:t>i Zmieniających Tytuł”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„Bibliografia Zawartości Czasopism” i projekt Merkuriusz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„Bibliografia Dokumentów Elektronicznych”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„Bibliografia Dokumentów Kartograficznych”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Archiwum Czesława Miłosza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Polonica Zagraniczne</a:t>
            </a:r>
            <a:endParaRPr lang="pl-PL" altLang="pl-PL" sz="2400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8746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600" dirty="0" smtClean="0"/>
              <a:t>„Przewodnik Bibliograficzny”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altLang="pl-PL" sz="2400" dirty="0" smtClean="0">
              <a:latin typeface="Calibri" panose="020F0502020204030204" pitchFamily="34" charset="0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Od 1949 r. opisy dokumentów w „PB” klasyfikowane wg UKD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Od 1986 r. układ działowy „PB”</a:t>
            </a:r>
            <a:r>
              <a:rPr lang="pl-PL" altLang="pl-PL" sz="2400" i="1" dirty="0" smtClean="0">
                <a:latin typeface="Calibri" panose="020F0502020204030204" pitchFamily="34" charset="0"/>
              </a:rPr>
              <a:t> </a:t>
            </a:r>
            <a:r>
              <a:rPr lang="pl-PL" altLang="pl-PL" sz="2400" dirty="0" smtClean="0">
                <a:latin typeface="Calibri" panose="020F0502020204030204" pitchFamily="34" charset="0"/>
              </a:rPr>
              <a:t>wg UKD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Od 2007 r. tablice skrócone </a:t>
            </a:r>
            <a:r>
              <a:rPr lang="pl-PL" altLang="pl-PL" sz="24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UDC-PO58</a:t>
            </a:r>
            <a:r>
              <a:rPr lang="pl-PL" altLang="pl-PL" sz="2400" dirty="0" smtClean="0">
                <a:latin typeface="Calibri" panose="020F0502020204030204" pitchFamily="34" charset="0"/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Od 2011 r. zapis pionowy UKD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71 działów w Wykazie</a:t>
            </a: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endParaRPr lang="pl-PL" altLang="pl-PL" sz="2400" b="1" dirty="0" smtClean="0">
              <a:latin typeface="Calibri" panose="020F0502020204030204" pitchFamily="34" charset="0"/>
              <a:hlinkClick r:id=""/>
            </a:endParaRPr>
          </a:p>
          <a:p>
            <a:pPr marL="266700" indent="0" fontAlgn="auto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pl-PL" altLang="pl-PL" sz="2400" dirty="0" smtClean="0">
                <a:solidFill>
                  <a:srgbClr val="C00000"/>
                </a:solidFill>
                <a:latin typeface="Calibri" panose="020F0502020204030204" pitchFamily="34" charset="0"/>
                <a:hlinkClick r:id=""/>
              </a:rPr>
              <a:t>http://www.bn.org.pl/katalogi-i-bibliografie/bibliografia-narodowa/przewodnik-bibliograficzny/numery-do-pobrania</a:t>
            </a:r>
            <a:r>
              <a:rPr lang="pl-PL" altLang="pl-PL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2377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600" dirty="0" smtClean="0"/>
              <a:t>Wydanie specjalne (branżowe)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altLang="pl-PL" sz="28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obejmuje działy UKD podstawowe dla danej branży, podane </a:t>
            </a:r>
            <a:br>
              <a:rPr lang="pl-PL" altLang="pl-PL" sz="2800" dirty="0" smtClean="0">
                <a:latin typeface="Calibri" panose="020F0502020204030204" pitchFamily="34" charset="0"/>
              </a:rPr>
            </a:br>
            <a:r>
              <a:rPr lang="pl-PL" altLang="pl-PL" sz="2800" dirty="0" smtClean="0">
                <a:latin typeface="Calibri" panose="020F0502020204030204" pitchFamily="34" charset="0"/>
              </a:rPr>
              <a:t>w brzmieniu wydania pełnego, dziedziny pokrewne w wyborze </a:t>
            </a:r>
            <a:br>
              <a:rPr lang="pl-PL" altLang="pl-PL" sz="2800" dirty="0" smtClean="0">
                <a:latin typeface="Calibri" panose="020F0502020204030204" pitchFamily="34" charset="0"/>
              </a:rPr>
            </a:br>
            <a:r>
              <a:rPr lang="pl-PL" altLang="pl-PL" sz="2800" dirty="0" smtClean="0">
                <a:latin typeface="Calibri" panose="020F0502020204030204" pitchFamily="34" charset="0"/>
              </a:rPr>
              <a:t>w zależności od potrzeb wydawcy i dziedziny peryferyjne podane </a:t>
            </a:r>
            <a:br>
              <a:rPr lang="pl-PL" altLang="pl-PL" sz="2800" dirty="0" smtClean="0">
                <a:latin typeface="Calibri" panose="020F0502020204030204" pitchFamily="34" charset="0"/>
              </a:rPr>
            </a:br>
            <a:r>
              <a:rPr lang="pl-PL" altLang="pl-PL" sz="2800" dirty="0" smtClean="0">
                <a:latin typeface="Calibri" panose="020F0502020204030204" pitchFamily="34" charset="0"/>
              </a:rPr>
              <a:t>w dużym skrócie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anose="020F0502020204030204" pitchFamily="34" charset="0"/>
              </a:rPr>
              <a:t>p</a:t>
            </a:r>
            <a:r>
              <a:rPr lang="pl-PL" altLang="pl-PL" sz="2800" dirty="0" smtClean="0">
                <a:latin typeface="Calibri" panose="020F0502020204030204" pitchFamily="34" charset="0"/>
              </a:rPr>
              <a:t>ozostałe działy w wydaniach specjalnych są pominięte. </a:t>
            </a:r>
          </a:p>
        </p:txBody>
      </p:sp>
    </p:spTree>
    <p:extLst>
      <p:ext uri="{BB962C8B-B14F-4D97-AF65-F5344CB8AC3E}">
        <p14:creationId xmlns:p14="http://schemas.microsoft.com/office/powerpoint/2010/main" val="31649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 smtClean="0"/>
              <a:t>„Bibliografia Wydawnictw Ciągłych”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Układ działowy wg UKD od 2009 r.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Układ oparty na zasobie tablic skróconych P058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stosuje się tylko symbole z Wykazu działów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Zapis pionowy od 2011 r.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anose="020F0502020204030204" pitchFamily="34" charset="0"/>
              </a:rPr>
              <a:t>89 działów w Wykazie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Poddział </a:t>
            </a:r>
            <a:r>
              <a:rPr lang="pl-PL" altLang="pl-PL" sz="2800" dirty="0">
                <a:latin typeface="Calibri" panose="020F0502020204030204" pitchFamily="34" charset="0"/>
              </a:rPr>
              <a:t>wspólny formy</a:t>
            </a:r>
            <a:r>
              <a:rPr lang="pl-PL" altLang="pl-PL" sz="2800" b="1" dirty="0">
                <a:latin typeface="Calibri" panose="020F0502020204030204" pitchFamily="34" charset="0"/>
              </a:rPr>
              <a:t> (</a:t>
            </a:r>
            <a:r>
              <a:rPr lang="pl-PL" altLang="pl-PL" sz="2800" b="1" dirty="0" smtClean="0">
                <a:latin typeface="Calibri" panose="020F0502020204030204" pitchFamily="34" charset="0"/>
              </a:rPr>
              <a:t>05)</a:t>
            </a:r>
            <a:endParaRPr lang="pl-PL" altLang="pl-PL" sz="2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altLang="pl-PL" sz="2400" dirty="0" smtClean="0">
              <a:latin typeface="Calibri" panose="020F0502020204030204" pitchFamily="34" charset="0"/>
            </a:endParaRPr>
          </a:p>
          <a:p>
            <a:pPr marL="2667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altLang="pl-PL" sz="2800" dirty="0" smtClean="0">
                <a:latin typeface="Calibri" panose="020F0502020204030204" pitchFamily="34" charset="0"/>
                <a:hlinkClick r:id="rId2"/>
              </a:rPr>
              <a:t>http://www.bn.org.pl/katalogi-i-bibliografie/bibliografia-narodowa/bibliografia-wydawnictw-ciaglych-nowych,-zawieszonych-i-zmieniajacych-tytul/numery-do-pobrania</a:t>
            </a:r>
            <a:r>
              <a:rPr lang="pl-PL" altLang="pl-PL" sz="2800" dirty="0" smtClean="0">
                <a:latin typeface="Calibri" panose="020F0502020204030204" pitchFamily="34" charset="0"/>
              </a:rPr>
              <a:t> </a:t>
            </a:r>
          </a:p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9218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 smtClean="0">
                <a:solidFill>
                  <a:schemeClr val="tx1"/>
                </a:solidFill>
              </a:rPr>
              <a:t>„Bibliografia Zawartości Czasopism”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4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Od nr 1/2010 układ wg UKD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Calibri" panose="020F0502020204030204" pitchFamily="34" charset="0"/>
              </a:rPr>
              <a:t>Zapis pionowy od 2013 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Od 2015 r. układ tożsamy z wykazem działów dla projektu „Merkuriusz”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Poddział wspólny formy</a:t>
            </a:r>
            <a:r>
              <a:rPr lang="pl-PL" altLang="pl-PL" sz="2400" b="1" dirty="0" smtClean="0">
                <a:latin typeface="Calibri" panose="020F0502020204030204" pitchFamily="34" charset="0"/>
              </a:rPr>
              <a:t> (045/046)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altLang="pl-PL" sz="2400" b="1" dirty="0" smtClean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altLang="pl-PL" sz="2400" dirty="0" smtClean="0">
                <a:latin typeface="Calibri" panose="020F0502020204030204" pitchFamily="34" charset="0"/>
                <a:hlinkClick r:id="rId2"/>
              </a:rPr>
              <a:t>http://www.bn.org.pl/katalogi-i-bibliografie/bibliografia-narodowa/bibliografia-zawartosci-czasopism/numery-do-pobrania</a:t>
            </a:r>
            <a:r>
              <a:rPr lang="pl-PL" altLang="pl-PL" sz="2400" dirty="0" smtClean="0">
                <a:latin typeface="Calibri" panose="020F0502020204030204" pitchFamily="34" charset="0"/>
              </a:rPr>
              <a:t> </a:t>
            </a:r>
          </a:p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3711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 smtClean="0"/>
              <a:t>Merkuriusz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200" dirty="0" smtClean="0">
              <a:latin typeface="Calibri" panose="020F0502020204030204" pitchFamily="34" charset="0"/>
            </a:endParaRP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600" dirty="0" smtClean="0">
                <a:latin typeface="Calibri" panose="020F0502020204030204" pitchFamily="34" charset="0"/>
              </a:rPr>
              <a:t>Wykaz opracowany w 2014 r. przez Pracownię </a:t>
            </a:r>
            <a:r>
              <a:rPr lang="pl-PL" sz="2600" dirty="0">
                <a:latin typeface="Calibri" panose="020F0502020204030204" pitchFamily="34" charset="0"/>
              </a:rPr>
              <a:t>UKD we współpracy </a:t>
            </a:r>
            <a:r>
              <a:rPr lang="pl-PL" sz="2600" dirty="0" smtClean="0">
                <a:latin typeface="Calibri" panose="020F0502020204030204" pitchFamily="34" charset="0"/>
              </a:rPr>
              <a:t/>
            </a:r>
            <a:br>
              <a:rPr lang="pl-PL" sz="2600" dirty="0" smtClean="0">
                <a:latin typeface="Calibri" panose="020F0502020204030204" pitchFamily="34" charset="0"/>
              </a:rPr>
            </a:br>
            <a:r>
              <a:rPr lang="pl-PL" sz="2600" dirty="0" smtClean="0">
                <a:latin typeface="Calibri" panose="020F0502020204030204" pitchFamily="34" charset="0"/>
              </a:rPr>
              <a:t>z Zespołem </a:t>
            </a:r>
            <a:r>
              <a:rPr lang="pl-PL" sz="2600" dirty="0">
                <a:latin typeface="Calibri" panose="020F0502020204030204" pitchFamily="34" charset="0"/>
              </a:rPr>
              <a:t>Zadaniowym Merkuriusz </a:t>
            </a:r>
            <a:r>
              <a:rPr lang="pl-PL" sz="2600" dirty="0" smtClean="0">
                <a:latin typeface="Calibri" panose="020F0502020204030204" pitchFamily="34" charset="0"/>
              </a:rPr>
              <a:t>oraz </a:t>
            </a:r>
            <a:r>
              <a:rPr lang="pl-PL" sz="2600" dirty="0">
                <a:latin typeface="Calibri" panose="020F0502020204030204" pitchFamily="34" charset="0"/>
              </a:rPr>
              <a:t>Biblioteką Główną Politechniki </a:t>
            </a:r>
            <a:r>
              <a:rPr lang="pl-PL" sz="2600" dirty="0" smtClean="0">
                <a:latin typeface="Calibri" panose="020F0502020204030204" pitchFamily="34" charset="0"/>
              </a:rPr>
              <a:t>Warszawskiej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600" b="1" dirty="0" smtClean="0">
                <a:latin typeface="Calibri" panose="020F0502020204030204" pitchFamily="34" charset="0"/>
              </a:rPr>
              <a:t>216</a:t>
            </a:r>
            <a:r>
              <a:rPr lang="pl-PL" sz="2600" dirty="0" smtClean="0">
                <a:latin typeface="Calibri" panose="020F0502020204030204" pitchFamily="34" charset="0"/>
              </a:rPr>
              <a:t> działów w Wykazie</a:t>
            </a:r>
            <a:endParaRPr lang="pl-PL" sz="2600" dirty="0">
              <a:latin typeface="Calibri" panose="020F0502020204030204" pitchFamily="34" charset="0"/>
            </a:endParaRP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600" dirty="0" smtClean="0">
                <a:latin typeface="Calibri" panose="020F0502020204030204" pitchFamily="34" charset="0"/>
              </a:rPr>
              <a:t>poddział </a:t>
            </a:r>
            <a:r>
              <a:rPr lang="pl-PL" sz="2600" dirty="0">
                <a:latin typeface="Calibri" panose="020F0502020204030204" pitchFamily="34" charset="0"/>
              </a:rPr>
              <a:t>wspólny</a:t>
            </a:r>
            <a:r>
              <a:rPr lang="pl-PL" sz="2600" b="1" dirty="0">
                <a:latin typeface="Calibri" panose="020F0502020204030204" pitchFamily="34" charset="0"/>
              </a:rPr>
              <a:t> </a:t>
            </a:r>
            <a:r>
              <a:rPr lang="pl-PL" sz="2600" dirty="0" smtClean="0">
                <a:latin typeface="Calibri" panose="020F0502020204030204" pitchFamily="34" charset="0"/>
              </a:rPr>
              <a:t>formy</a:t>
            </a:r>
            <a:r>
              <a:rPr lang="pl-PL" sz="2600" b="1" dirty="0" smtClean="0">
                <a:latin typeface="Calibri" panose="020F0502020204030204" pitchFamily="34" charset="0"/>
              </a:rPr>
              <a:t> (045/046)</a:t>
            </a:r>
            <a:endParaRPr lang="pl-PL" sz="2600" dirty="0" smtClean="0">
              <a:latin typeface="Calibri" panose="020F0502020204030204" pitchFamily="34" charset="0"/>
            </a:endParaRP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200" dirty="0" smtClean="0">
              <a:latin typeface="Calibri" panose="020F0502020204030204" pitchFamily="34" charset="0"/>
            </a:endParaRP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dirty="0" smtClean="0">
                <a:latin typeface="Calibri" panose="020F0502020204030204" pitchFamily="34" charset="0"/>
              </a:rPr>
              <a:t>Zespół </a:t>
            </a:r>
            <a:r>
              <a:rPr lang="pl-PL" sz="2200" dirty="0">
                <a:latin typeface="Calibri" panose="020F0502020204030204" pitchFamily="34" charset="0"/>
              </a:rPr>
              <a:t>Zadaniowy Merkuriusz zajmuje się </a:t>
            </a:r>
            <a:r>
              <a:rPr lang="pl-PL" sz="2200" dirty="0" smtClean="0">
                <a:latin typeface="Calibri" panose="020F0502020204030204" pitchFamily="34" charset="0"/>
              </a:rPr>
              <a:t>opracowaniem opisów bibliograficznych </a:t>
            </a:r>
            <a:r>
              <a:rPr lang="pl-PL" sz="2200" dirty="0">
                <a:latin typeface="Calibri" panose="020F0502020204030204" pitchFamily="34" charset="0"/>
              </a:rPr>
              <a:t>artykułów opublikowanych w latach </a:t>
            </a:r>
            <a:r>
              <a:rPr lang="pl-PL" sz="2200" dirty="0" smtClean="0">
                <a:latin typeface="Calibri" panose="020F0502020204030204" pitchFamily="34" charset="0"/>
              </a:rPr>
              <a:t>2002-2014 na </a:t>
            </a:r>
            <a:r>
              <a:rPr lang="pl-PL" sz="2200" dirty="0">
                <a:latin typeface="Calibri" panose="020F0502020204030204" pitchFamily="34" charset="0"/>
              </a:rPr>
              <a:t>łamach </a:t>
            </a:r>
            <a:r>
              <a:rPr lang="pl-PL" sz="2200" dirty="0" smtClean="0">
                <a:latin typeface="Calibri" panose="020F0502020204030204" pitchFamily="34" charset="0"/>
              </a:rPr>
              <a:t>polskich </a:t>
            </a:r>
            <a:r>
              <a:rPr lang="pl-PL" sz="2200" dirty="0">
                <a:latin typeface="Calibri" panose="020F0502020204030204" pitchFamily="34" charset="0"/>
              </a:rPr>
              <a:t>czasopism naukowych znajdujących się na liście </a:t>
            </a:r>
            <a:r>
              <a:rPr lang="pl-PL" sz="2200" dirty="0" smtClean="0">
                <a:latin typeface="Calibri" panose="020F0502020204030204" pitchFamily="34" charset="0"/>
              </a:rPr>
              <a:t>publikowanej </a:t>
            </a:r>
            <a:r>
              <a:rPr lang="pl-PL" sz="2200" dirty="0">
                <a:latin typeface="Calibri" panose="020F0502020204030204" pitchFamily="34" charset="0"/>
              </a:rPr>
              <a:t>przez Ministerstwo Nauki </a:t>
            </a:r>
            <a:r>
              <a:rPr lang="pl-PL" sz="2200" dirty="0" smtClean="0">
                <a:latin typeface="Calibri" panose="020F0502020204030204" pitchFamily="34" charset="0"/>
              </a:rPr>
              <a:t>i </a:t>
            </a:r>
            <a:r>
              <a:rPr lang="pl-PL" sz="2200" dirty="0">
                <a:latin typeface="Calibri" panose="020F0502020204030204" pitchFamily="34" charset="0"/>
              </a:rPr>
              <a:t>Szkolnictwa Wyższego zgodnie </a:t>
            </a:r>
            <a:r>
              <a:rPr lang="pl-PL" sz="2200" dirty="0" smtClean="0">
                <a:latin typeface="Calibri" panose="020F0502020204030204" pitchFamily="34" charset="0"/>
              </a:rPr>
              <a:t>z </a:t>
            </a:r>
            <a:r>
              <a:rPr lang="pl-PL" sz="2200" dirty="0">
                <a:latin typeface="Calibri" panose="020F0502020204030204" pitchFamily="34" charset="0"/>
              </a:rPr>
              <a:t>założeniami </a:t>
            </a:r>
            <a:r>
              <a:rPr lang="pl-PL" sz="2200" dirty="0" smtClean="0">
                <a:latin typeface="Calibri" panose="020F0502020204030204" pitchFamily="34" charset="0"/>
              </a:rPr>
              <a:t>projektu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pl-PL" sz="32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63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 smtClean="0">
                <a:solidFill>
                  <a:schemeClr val="tx1"/>
                </a:solidFill>
              </a:rPr>
              <a:t>„Bibliografia Dokumentów Elektronicznych” </a:t>
            </a:r>
            <a:endParaRPr lang="pl-PL" altLang="pl-PL" sz="2800" dirty="0" smtClean="0">
              <a:solidFill>
                <a:schemeClr val="tx1"/>
              </a:solidFill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4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Układ wg UKD od 2009 r.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Wykaz działów podobny do Wykazu „PB” (niewielkie zmiany)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55 działów w Wykazie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tylko te symbole, które występują w Wykazie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Od 2011 r. zapis pionowy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Poddział wspólny formy </a:t>
            </a:r>
            <a:r>
              <a:rPr lang="pl-PL" altLang="pl-PL" sz="2400" b="1" dirty="0" smtClean="0">
                <a:latin typeface="Calibri" panose="020F0502020204030204" pitchFamily="34" charset="0"/>
              </a:rPr>
              <a:t>(0.034)</a:t>
            </a:r>
            <a:r>
              <a:rPr lang="pl-PL" altLang="pl-PL" sz="24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2400" b="1" dirty="0" smtClean="0">
              <a:latin typeface="Calibri" panose="020F0502020204030204" pitchFamily="34" charset="0"/>
              <a:hlinkClick r:id="rId2"/>
            </a:endParaRPr>
          </a:p>
          <a:p>
            <a:pPr marL="2667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altLang="pl-PL" sz="2400" dirty="0" smtClean="0">
                <a:latin typeface="Calibri" panose="020F0502020204030204" pitchFamily="34" charset="0"/>
                <a:hlinkClick r:id="rId2"/>
              </a:rPr>
              <a:t>http://www.bn.org.pl/katalogi-i-bibliografie/bibliografia-narodowa/bibliografia-dokumentow-elektronicznych/numery-do-pobrania</a:t>
            </a:r>
            <a:r>
              <a:rPr lang="pl-PL" altLang="pl-PL" sz="2400" dirty="0" smtClean="0">
                <a:latin typeface="Calibri" panose="020F0502020204030204" pitchFamily="34" charset="0"/>
              </a:rPr>
              <a:t> </a:t>
            </a:r>
          </a:p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05742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 smtClean="0"/>
              <a:t>„Bibliografia Dokumentów Kartograficznych”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4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Układ wg UKD od 2009 r.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39 działów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Tylko te symbole, które występują w Wykazie</a:t>
            </a:r>
          </a:p>
          <a:p>
            <a:pPr marL="266700" indent="0">
              <a:spcBef>
                <a:spcPts val="600"/>
              </a:spcBef>
              <a:spcAft>
                <a:spcPts val="600"/>
              </a:spcAft>
            </a:pPr>
            <a:endParaRPr lang="pl-PL" altLang="pl-PL" sz="2400" dirty="0" smtClean="0">
              <a:latin typeface="Calibri" panose="020F0502020204030204" pitchFamily="34" charset="0"/>
            </a:endParaRPr>
          </a:p>
          <a:p>
            <a:pPr marL="2667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altLang="pl-PL" sz="2400" dirty="0" smtClean="0">
                <a:latin typeface="Calibri" panose="020F0502020204030204" pitchFamily="34" charset="0"/>
                <a:hlinkClick r:id="rId2"/>
              </a:rPr>
              <a:t>http://www.bn.org.pl/katalogi-i-bibliografie/bibliografia-narodowa/bibliografia-dokumentow-kartograficznych/numery-do-pobrania</a:t>
            </a:r>
            <a:r>
              <a:rPr lang="pl-PL" altLang="pl-PL" sz="2400" dirty="0" smtClean="0">
                <a:latin typeface="Calibri" panose="020F0502020204030204" pitchFamily="34" charset="0"/>
              </a:rPr>
              <a:t> </a:t>
            </a:r>
          </a:p>
          <a:p>
            <a:endParaRPr lang="pl-PL" altLang="pl-PL" sz="2800" dirty="0" smtClean="0"/>
          </a:p>
          <a:p>
            <a:endParaRPr lang="pl-PL" alt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22091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 smtClean="0"/>
              <a:t>Archiwum Czesława Miłosza</a:t>
            </a:r>
          </a:p>
        </p:txBody>
      </p:sp>
      <p:sp>
        <p:nvSpPr>
          <p:cNvPr id="6963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4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Wykaz opracowany w 2014 r.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b="1" dirty="0" smtClean="0">
                <a:latin typeface="Calibri" panose="020F0502020204030204" pitchFamily="34" charset="0"/>
              </a:rPr>
              <a:t>16 </a:t>
            </a:r>
            <a:r>
              <a:rPr lang="pl-PL" altLang="pl-PL" sz="2400" dirty="0" smtClean="0">
                <a:latin typeface="Calibri" panose="020F0502020204030204" pitchFamily="34" charset="0"/>
              </a:rPr>
              <a:t>działów UKD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anose="020F0502020204030204" pitchFamily="34" charset="0"/>
              </a:rPr>
              <a:t>Poddział wspólny formy </a:t>
            </a:r>
            <a:r>
              <a:rPr lang="pl-PL" altLang="pl-PL" sz="2400" b="1" dirty="0" smtClean="0">
                <a:latin typeface="Calibri" panose="020F0502020204030204" pitchFamily="34" charset="0"/>
              </a:rPr>
              <a:t>(0:099.5MIŁOSZ) </a:t>
            </a:r>
          </a:p>
          <a:p>
            <a:endParaRPr lang="pl-PL" altLang="pl-PL" sz="2000" b="1" dirty="0"/>
          </a:p>
          <a:p>
            <a:pPr marL="0" indent="0">
              <a:buNone/>
            </a:pPr>
            <a:endParaRPr lang="pl-PL" altLang="pl-PL" sz="2000" dirty="0" smtClean="0"/>
          </a:p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5433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Indeks UKD w OPAC</a:t>
            </a:r>
            <a:endParaRPr lang="pl-PL" sz="36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" y="1414158"/>
            <a:ext cx="12208327" cy="5081894"/>
          </a:xfrm>
        </p:spPr>
      </p:pic>
    </p:spTree>
    <p:extLst>
      <p:ext uri="{BB962C8B-B14F-4D97-AF65-F5344CB8AC3E}">
        <p14:creationId xmlns:p14="http://schemas.microsoft.com/office/powerpoint/2010/main" val="38161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uwagę!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a.marsula@bn.org.pl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600" dirty="0" smtClean="0"/>
              <a:t>Wydania narodowe tablic UKD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altLang="pl-PL" sz="28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Prawa autorskie do UKD posiada Konsorcjum UKD – </a:t>
            </a:r>
            <a:r>
              <a:rPr lang="pl-PL" altLang="pl-PL" sz="2800" b="1" dirty="0" smtClean="0">
                <a:latin typeface="Calibri" panose="020F0502020204030204" pitchFamily="34" charset="0"/>
              </a:rPr>
              <a:t>UDC </a:t>
            </a:r>
            <a:r>
              <a:rPr lang="pl-PL" altLang="pl-PL" sz="2800" b="1" dirty="0" err="1" smtClean="0">
                <a:latin typeface="Calibri" panose="020F0502020204030204" pitchFamily="34" charset="0"/>
              </a:rPr>
              <a:t>Consortium</a:t>
            </a:r>
            <a:r>
              <a:rPr lang="pl-PL" altLang="pl-PL" sz="2800" dirty="0" smtClean="0">
                <a:latin typeface="Calibri" panose="020F0502020204030204" pitchFamily="34" charset="0"/>
              </a:rPr>
              <a:t> w Hadze</a:t>
            </a:r>
          </a:p>
          <a:p>
            <a:pPr marL="0" indent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altLang="pl-PL" sz="2800" dirty="0" smtClean="0">
                <a:latin typeface="Calibri" panose="020F0502020204030204" pitchFamily="34" charset="0"/>
                <a:hlinkClick r:id="rId2"/>
              </a:rPr>
              <a:t>http://www.udcc.org/</a:t>
            </a:r>
            <a:r>
              <a:rPr lang="pl-PL" altLang="pl-PL" sz="2800" dirty="0" smtClean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Zawiera umowy licencyjne z wydawcami tablic z całego świata</a:t>
            </a:r>
          </a:p>
        </p:txBody>
      </p:sp>
    </p:spTree>
    <p:extLst>
      <p:ext uri="{BB962C8B-B14F-4D97-AF65-F5344CB8AC3E}">
        <p14:creationId xmlns:p14="http://schemas.microsoft.com/office/powerpoint/2010/main" val="399569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pl-PL" sz="3600" dirty="0" smtClean="0"/>
              <a:t>Master Reference File </a:t>
            </a:r>
            <a:endParaRPr lang="pl-PL" altLang="pl-PL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altLang="pl-PL" sz="10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MRF – plik wzorcowy (baza komputerowa) symboli UKD opracowywany przez Konsorcjum UKD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anose="020F0502020204030204" pitchFamily="34" charset="0"/>
              </a:rPr>
              <a:t>z</a:t>
            </a:r>
            <a:r>
              <a:rPr lang="pl-PL" altLang="pl-PL" sz="2800" dirty="0" smtClean="0">
                <a:latin typeface="Calibri" panose="020F0502020204030204" pitchFamily="34" charset="0"/>
              </a:rPr>
              <a:t>awiera ponad</a:t>
            </a:r>
            <a:r>
              <a:rPr lang="pl-PL" altLang="pl-PL" sz="2800" b="1" dirty="0" smtClean="0">
                <a:latin typeface="Calibri" panose="020F0502020204030204" pitchFamily="34" charset="0"/>
              </a:rPr>
              <a:t> 70.000</a:t>
            </a:r>
            <a:r>
              <a:rPr lang="pl-PL" altLang="pl-PL" sz="2800" dirty="0" smtClean="0">
                <a:latin typeface="Calibri" panose="020F0502020204030204" pitchFamily="34" charset="0"/>
              </a:rPr>
              <a:t> symboli z odpowiednikami słownymi </a:t>
            </a:r>
            <a:br>
              <a:rPr lang="pl-PL" altLang="pl-PL" sz="2800" dirty="0" smtClean="0">
                <a:latin typeface="Calibri" panose="020F0502020204030204" pitchFamily="34" charset="0"/>
              </a:rPr>
            </a:br>
            <a:r>
              <a:rPr lang="pl-PL" altLang="pl-PL" sz="2800" dirty="0" smtClean="0">
                <a:latin typeface="Calibri" panose="020F0502020204030204" pitchFamily="34" charset="0"/>
              </a:rPr>
              <a:t>w języku angielskim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podstawa wszystkich wydań tablic UKD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800" dirty="0">
                <a:latin typeface="Calibri" panose="020F0502020204030204" pitchFamily="34" charset="0"/>
              </a:rPr>
              <a:t>s</a:t>
            </a:r>
            <a:r>
              <a:rPr lang="pl-PL" altLang="pl-PL" sz="2800" dirty="0" smtClean="0">
                <a:latin typeface="Calibri" panose="020F0502020204030204" pitchFamily="34" charset="0"/>
              </a:rPr>
              <a:t>ystematycznie rewidowany i uzupełniany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105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800" i="1" dirty="0" smtClean="0">
                <a:latin typeface="Calibri" panose="020F0502020204030204" pitchFamily="34" charset="0"/>
              </a:rPr>
              <a:t>Extensions and corrections to the UDC</a:t>
            </a:r>
            <a:r>
              <a:rPr lang="en-US" altLang="pl-PL" sz="2800" dirty="0" smtClean="0">
                <a:latin typeface="Calibri" panose="020F0502020204030204" pitchFamily="34" charset="0"/>
              </a:rPr>
              <a:t> </a:t>
            </a:r>
            <a:r>
              <a:rPr lang="pl-PL" altLang="pl-PL" sz="2800" dirty="0" smtClean="0">
                <a:latin typeface="Calibri" panose="020F0502020204030204" pitchFamily="34" charset="0"/>
              </a:rPr>
              <a:t>– rocznik Konsorcjum UKD zawierający zmiany w MRF</a:t>
            </a:r>
          </a:p>
        </p:txBody>
      </p:sp>
    </p:spTree>
    <p:extLst>
      <p:ext uri="{BB962C8B-B14F-4D97-AF65-F5344CB8AC3E}">
        <p14:creationId xmlns:p14="http://schemas.microsoft.com/office/powerpoint/2010/main" val="14324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600" dirty="0" smtClean="0"/>
              <a:t>Wydanie skrócone w Polsce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pl-PL" altLang="pl-PL" i="1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4000" i="1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1200" i="1" dirty="0" smtClean="0">
                <a:latin typeface="Calibri" panose="020F0502020204030204" pitchFamily="34" charset="0"/>
              </a:rPr>
              <a:t>Skrót klasyfikacji dziesiętnej</a:t>
            </a:r>
            <a:r>
              <a:rPr lang="pl-PL" altLang="pl-PL" sz="11200" dirty="0" smtClean="0">
                <a:latin typeface="Calibri" panose="020F0502020204030204" pitchFamily="34" charset="0"/>
              </a:rPr>
              <a:t> / oprac. Heinrich Günther. Warszawa, 1938 – FID 181a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1200" dirty="0" smtClean="0">
                <a:latin typeface="Calibri" panose="020F0502020204030204" pitchFamily="34" charset="0"/>
              </a:rPr>
              <a:t>Tablice skrócone UKD FID 424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1200" dirty="0" smtClean="0">
                <a:latin typeface="Calibri" panose="020F0502020204030204" pitchFamily="34" charset="0"/>
              </a:rPr>
              <a:t>Tablice skrócone UKD FID 546</a:t>
            </a:r>
            <a:endParaRPr lang="en-US" altLang="pl-PL" sz="11200" b="1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1200" dirty="0" smtClean="0">
                <a:latin typeface="Calibri" panose="020F0502020204030204" pitchFamily="34" charset="0"/>
              </a:rPr>
              <a:t>Tablice skrócone UKD FID 667</a:t>
            </a:r>
            <a:endParaRPr lang="en-US" altLang="pl-PL" sz="11200" b="1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12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Tablice skrócone UDC-P022 </a:t>
            </a:r>
            <a:r>
              <a:rPr lang="pl-PL" altLang="pl-PL" sz="11200" dirty="0" smtClean="0">
                <a:latin typeface="Calibri" panose="020F0502020204030204" pitchFamily="34" charset="0"/>
              </a:rPr>
              <a:t>(1997 r.)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12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Tablice skrócone UDC-P058</a:t>
            </a:r>
            <a:r>
              <a:rPr lang="pl-PL" altLang="pl-PL" sz="11200" dirty="0" smtClean="0">
                <a:latin typeface="Calibri" panose="020F0502020204030204" pitchFamily="34" charset="0"/>
              </a:rPr>
              <a:t> (2006 r.)</a:t>
            </a:r>
          </a:p>
        </p:txBody>
      </p:sp>
    </p:spTree>
    <p:extLst>
      <p:ext uri="{BB962C8B-B14F-4D97-AF65-F5344CB8AC3E}">
        <p14:creationId xmlns:p14="http://schemas.microsoft.com/office/powerpoint/2010/main" val="411939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600" dirty="0" smtClean="0"/>
              <a:t>Tablice skrócone opracowane w BN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pl-PL" altLang="pl-PL" dirty="0" smtClean="0"/>
          </a:p>
          <a:p>
            <a:pPr marL="0" indent="266700">
              <a:lnSpc>
                <a:spcPct val="90000"/>
              </a:lnSpc>
              <a:buNone/>
            </a:pPr>
            <a:r>
              <a:rPr lang="pl-PL" altLang="pl-PL" sz="2800" b="1" u="sng" dirty="0" smtClean="0">
                <a:solidFill>
                  <a:srgbClr val="000099"/>
                </a:solidFill>
                <a:latin typeface="Calibri" panose="020F0502020204030204" pitchFamily="34" charset="0"/>
              </a:rPr>
              <a:t>UDC-P022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„PB” 1998–2006 r.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altLang="pl-PL" sz="2800" dirty="0" smtClean="0">
                <a:latin typeface="Calibri" panose="020F0502020204030204" pitchFamily="34" charset="0"/>
              </a:rPr>
              <a:t> </a:t>
            </a:r>
            <a:r>
              <a:rPr lang="pl-PL" altLang="pl-PL" sz="2800" b="1" dirty="0" smtClean="0">
                <a:latin typeface="Calibri" panose="020F0502020204030204" pitchFamily="34" charset="0"/>
              </a:rPr>
              <a:t>4.904</a:t>
            </a:r>
            <a:r>
              <a:rPr lang="pl-PL" altLang="pl-PL" sz="2800" dirty="0" smtClean="0">
                <a:latin typeface="Calibri" panose="020F0502020204030204" pitchFamily="34" charset="0"/>
              </a:rPr>
              <a:t> symbole główne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altLang="pl-PL" sz="2800" b="1" dirty="0" smtClean="0">
                <a:latin typeface="Calibri" panose="020F0502020204030204" pitchFamily="34" charset="0"/>
              </a:rPr>
              <a:t>1.041</a:t>
            </a:r>
            <a:r>
              <a:rPr lang="pl-PL" altLang="pl-PL" sz="2800" dirty="0" smtClean="0">
                <a:latin typeface="Calibri" panose="020F0502020204030204" pitchFamily="34" charset="0"/>
              </a:rPr>
              <a:t> symboli poddziałów wspólnych</a:t>
            </a:r>
          </a:p>
          <a:p>
            <a:pPr>
              <a:lnSpc>
                <a:spcPct val="90000"/>
              </a:lnSpc>
            </a:pPr>
            <a:endParaRPr lang="pl-PL" altLang="pl-PL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2321778"/>
            <a:ext cx="1866900" cy="269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6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naukow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159749-484A-4444-8368-710F51146B8D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1538</Words>
  <Application>Microsoft Office PowerPoint</Application>
  <PresentationFormat>Niestandardowy</PresentationFormat>
  <Paragraphs>484</Paragraphs>
  <Slides>57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58" baseType="lpstr">
      <vt:lpstr>Literatura naukowa 16:9</vt:lpstr>
      <vt:lpstr>Tablice skrócone  i wykazy działów UKD  w Bibliotece Narodowej</vt:lpstr>
      <vt:lpstr>Rodzaje tablic UKD</vt:lpstr>
      <vt:lpstr>Wydania pełne</vt:lpstr>
      <vt:lpstr>Wydania pośrednie i skrócone</vt:lpstr>
      <vt:lpstr>Wydanie specjalne (branżowe)</vt:lpstr>
      <vt:lpstr>Wydania narodowe tablic UKD</vt:lpstr>
      <vt:lpstr>Master Reference File </vt:lpstr>
      <vt:lpstr>Wydanie skrócone w Polsce</vt:lpstr>
      <vt:lpstr>Tablice skrócone opracowane w BN</vt:lpstr>
      <vt:lpstr>Tablice skrócone opracowane w BN</vt:lpstr>
      <vt:lpstr>Tablice skrócone UKD</vt:lpstr>
      <vt:lpstr>Tablice skrócone UKD</vt:lpstr>
      <vt:lpstr>Tablice skrócone UKD (~2017)</vt:lpstr>
      <vt:lpstr>Tablice skrócone UKD (~2017)</vt:lpstr>
      <vt:lpstr>Tablice skrócone UKD (~2017)</vt:lpstr>
      <vt:lpstr>Prezentacja programu PowerPoint</vt:lpstr>
      <vt:lpstr>159.9 Psychologia</vt:lpstr>
      <vt:lpstr>159.9 Psychologia</vt:lpstr>
      <vt:lpstr>159.9 Psychologia</vt:lpstr>
      <vt:lpstr>159.9 Psychologia</vt:lpstr>
      <vt:lpstr>159.9 Psychologia</vt:lpstr>
      <vt:lpstr>Prezentacja programu PowerPoint</vt:lpstr>
      <vt:lpstr>316 Socjologia</vt:lpstr>
      <vt:lpstr>316.344… Zróżnicowanie społeczne…</vt:lpstr>
      <vt:lpstr>316.344… Zróżnicowanie społeczne…</vt:lpstr>
      <vt:lpstr>316.36 Małżeństwo i rodzina</vt:lpstr>
      <vt:lpstr>316.36 Małżeństwo i rodzina</vt:lpstr>
      <vt:lpstr>316.36 Małżeństwo i rodzina</vt:lpstr>
      <vt:lpstr>Prezentacja programu PowerPoint</vt:lpstr>
      <vt:lpstr>338.48 Turystyka</vt:lpstr>
      <vt:lpstr>338.48 Turystyka</vt:lpstr>
      <vt:lpstr>Prezentacja programu PowerPoint</vt:lpstr>
      <vt:lpstr>37 Oświata</vt:lpstr>
      <vt:lpstr>37 Oświata</vt:lpstr>
      <vt:lpstr>37 Oświata</vt:lpstr>
      <vt:lpstr>37 Oświata</vt:lpstr>
      <vt:lpstr>37 Oświata</vt:lpstr>
      <vt:lpstr>Prezentacja programu PowerPoint</vt:lpstr>
      <vt:lpstr>91 Geografia</vt:lpstr>
      <vt:lpstr>91 Geografia</vt:lpstr>
      <vt:lpstr>91 Geografia</vt:lpstr>
      <vt:lpstr>91 Geografia</vt:lpstr>
      <vt:lpstr>91 Geografia</vt:lpstr>
      <vt:lpstr>91 Geografia</vt:lpstr>
      <vt:lpstr>91 Geografia</vt:lpstr>
      <vt:lpstr>91 Geografia</vt:lpstr>
      <vt:lpstr> Wykazy działów  według UKD  w Bibliotece Narodowej</vt:lpstr>
      <vt:lpstr>Wykazy działów wg UKD w BN</vt:lpstr>
      <vt:lpstr>„Przewodnik Bibliograficzny”</vt:lpstr>
      <vt:lpstr>„Bibliografia Wydawnictw Ciągłych”</vt:lpstr>
      <vt:lpstr>„Bibliografia Zawartości Czasopism” </vt:lpstr>
      <vt:lpstr>Merkuriusz</vt:lpstr>
      <vt:lpstr>„Bibliografia Dokumentów Elektronicznych” </vt:lpstr>
      <vt:lpstr>„Bibliografia Dokumentów Kartograficznych”</vt:lpstr>
      <vt:lpstr>Archiwum Czesława Miłosza</vt:lpstr>
      <vt:lpstr>Indeks UKD w OPAC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Tablice skrócone  i wykazy działów UKD  w Bibliotece Narodowej</dc:title>
  <dc:creator>Ania</dc:creator>
  <cp:lastModifiedBy>a.marsula</cp:lastModifiedBy>
  <cp:revision>128</cp:revision>
  <dcterms:created xsi:type="dcterms:W3CDTF">2013-04-05T19:49:59Z</dcterms:created>
  <dcterms:modified xsi:type="dcterms:W3CDTF">2015-04-20T10:27:47Z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