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12" r:id="rId4"/>
    <p:sldId id="257" r:id="rId5"/>
    <p:sldId id="258" r:id="rId6"/>
    <p:sldId id="293" r:id="rId7"/>
    <p:sldId id="294" r:id="rId8"/>
    <p:sldId id="306" r:id="rId9"/>
    <p:sldId id="267" r:id="rId10"/>
    <p:sldId id="291" r:id="rId11"/>
    <p:sldId id="299" r:id="rId12"/>
    <p:sldId id="262" r:id="rId13"/>
    <p:sldId id="263" r:id="rId14"/>
    <p:sldId id="302" r:id="rId15"/>
    <p:sldId id="300" r:id="rId16"/>
    <p:sldId id="301" r:id="rId17"/>
    <p:sldId id="268" r:id="rId18"/>
    <p:sldId id="269" r:id="rId19"/>
    <p:sldId id="264" r:id="rId20"/>
    <p:sldId id="270" r:id="rId21"/>
    <p:sldId id="276" r:id="rId22"/>
    <p:sldId id="309" r:id="rId23"/>
    <p:sldId id="304" r:id="rId24"/>
    <p:sldId id="278" r:id="rId25"/>
    <p:sldId id="290" r:id="rId26"/>
    <p:sldId id="296" r:id="rId27"/>
    <p:sldId id="297" r:id="rId28"/>
    <p:sldId id="311" r:id="rId29"/>
    <p:sldId id="298" r:id="rId30"/>
    <p:sldId id="308" r:id="rId31"/>
    <p:sldId id="310" r:id="rId32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7699E0"/>
    <a:srgbClr val="6060E2"/>
    <a:srgbClr val="0033CC"/>
    <a:srgbClr val="884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-102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2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889648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EA7CAD-1F58-4B85-AA59-36E27A5137CA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3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4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22C1F7-8FC4-4646-ACCC-76BB27C74DAC}" type="datetimeFigureOut">
              <a:rPr lang="pl-PL" smtClean="0"/>
              <a:t>2015-04-21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c-hub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c-hub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cc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j.hys@bn.org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cc.org/index.php/site/page?view=editorial_team#a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7699E0"/>
          </a:solidFill>
        </p:spPr>
        <p:txBody>
          <a:bodyPr/>
          <a:lstStyle/>
          <a:p>
            <a:r>
              <a:rPr lang="pl-PL" sz="3600" dirty="0" smtClean="0">
                <a:solidFill>
                  <a:schemeClr val="tx1"/>
                </a:solidFill>
              </a:rPr>
              <a:t/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UKD w Bibliotece Narodowej 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w kontekście współpracy 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z Konsorcjum UKD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+mj-lt"/>
              </a:rPr>
              <a:t>Jolanta Hys</a:t>
            </a:r>
          </a:p>
          <a:p>
            <a:r>
              <a:rPr lang="pl-PL" dirty="0" smtClean="0">
                <a:solidFill>
                  <a:schemeClr val="tx1"/>
                </a:solidFill>
                <a:latin typeface="+mj-lt"/>
              </a:rPr>
              <a:t>Biblioteka Narodowa</a:t>
            </a:r>
          </a:p>
          <a:p>
            <a:endParaRPr lang="pl-PL" dirty="0" smtClean="0">
              <a:solidFill>
                <a:schemeClr val="tx1"/>
              </a:solidFill>
              <a:latin typeface="+mj-lt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+mj-lt"/>
              </a:rPr>
              <a:t>Konferencja </a:t>
            </a:r>
            <a:r>
              <a:rPr lang="pl-PL" i="1" dirty="0" smtClean="0">
                <a:solidFill>
                  <a:schemeClr val="tx1"/>
                </a:solidFill>
                <a:latin typeface="+mj-lt"/>
              </a:rPr>
              <a:t>Deskryptory Biblioteki Narodowej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, Warszawa 20-21 kwietnia 2015 r.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91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BN z Konsorcjum UKD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800" u="sng" dirty="0" smtClean="0">
                <a:latin typeface="+mj-lt"/>
              </a:rPr>
              <a:t>Słownictwo </a:t>
            </a:r>
            <a:r>
              <a:rPr lang="pl-PL" sz="1800" u="sng" dirty="0">
                <a:latin typeface="+mj-lt"/>
              </a:rPr>
              <a:t>UDC MRF dotyczące Polski</a:t>
            </a: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Zgłoszona korekta do symboli UKD znakujących polskie góry, tj.</a:t>
            </a:r>
          </a:p>
          <a:p>
            <a:pPr marL="11430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(234.372)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Mountains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Czechia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Polski</a:t>
            </a: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Karpaty Zachodnie, Beskidy, Tatry</a:t>
            </a:r>
          </a:p>
          <a:p>
            <a:pPr marL="11430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(234.59) Góry Świętokrzyskie </a:t>
            </a:r>
          </a:p>
          <a:p>
            <a:pPr marL="114300" indent="0">
              <a:buNone/>
            </a:pPr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indent="0">
              <a:buNone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Wprowadzone do kartoteki wzorcowej NEBIS i zgłoszone do UDC MRF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BN z Konsorcjum UKD 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2050" name="Picture 2" descr="C:\Users\j.hys\Desktop\góry świętokrzysk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200150"/>
            <a:ext cx="5472608" cy="3747864"/>
          </a:xfrm>
          <a:prstGeom prst="rect">
            <a:avLst/>
          </a:prstGeom>
          <a:noFill/>
          <a:ln>
            <a:solidFill>
              <a:srgbClr val="00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1331639" y="4515966"/>
            <a:ext cx="3850417" cy="360902"/>
          </a:xfrm>
          <a:prstGeom prst="roundRect">
            <a:avLst/>
          </a:prstGeom>
          <a:noFill/>
          <a:ln w="57150">
            <a:solidFill>
              <a:srgbClr val="606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7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BN z Konsorcjum UKD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pl-PL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UDC </a:t>
            </a:r>
            <a:r>
              <a:rPr lang="pl-PL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l-PL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UDC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to wersja skrócona pliku wzorcowego UKD, zawierająca około 2.600 symboli UKD. Jest to wielojęzyczna baza danych odzwierciedlająca (proporcjonalnie) strukturę pliku wzorcowego UKD.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to pierwszy w historii UKD schemat symboli UKD w wolnym dostępie dla użytkowników Internetu.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UDC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zostało przygotowane w języku angielskim w październiku 2009 roku i od tego czasu dokonano tłumaczeń na 51 języków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narodowych, w tym na język polski.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UDC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zostało w całości opublikowane w modelu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Data.</a:t>
            </a:r>
          </a:p>
          <a:p>
            <a:pPr marL="11430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BN z Konsorcjum UKD 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pl-PL" sz="2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Multilingual</a:t>
            </a:r>
            <a:r>
              <a:rPr lang="pl-PL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u="sng" dirty="0">
                <a:latin typeface="Arial" panose="020B0604020202020204" pitchFamily="34" charset="0"/>
                <a:cs typeface="Arial" panose="020B0604020202020204" pitchFamily="34" charset="0"/>
              </a:rPr>
              <a:t>UDC </a:t>
            </a:r>
            <a:r>
              <a:rPr lang="pl-PL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r>
              <a:rPr lang="pl-PL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translator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Skończona, autoryzowana przez Konsorcjum UKD wersja UKD przeznaczona do tłumaczenia na języki narodowe</a:t>
            </a:r>
          </a:p>
          <a:p>
            <a:pPr marL="114300" indent="0">
              <a:buNone/>
            </a:pP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UDC MRF translator posiada funkcjonalny interfejs umożliwiający: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wyszukiwanie za pomocą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symboli,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wyszukiwanie za pomocą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odpowiedników słownych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symboli,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przeszukiwanie poszczególnych tablic pomocniczych 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poszczególnych działów UKD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eaLnBrk="0" fontAlgn="base" hangingPunct="0"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 wyszukiwaniu zaawansowanym przeszukiwane są z pomocą symboli UKD i tekstu słownego odpowiedniki słowne, noty stosowania, przykłady, uwagi, odsyłacze. 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eaLnBrk="0" fontAlgn="base" hangingPunc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eaLnBrk="0" fontAlgn="base" hangingPunc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marL="11430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UDC MRF translator</a:t>
            </a: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18728" y="1221600"/>
            <a:ext cx="6533592" cy="3798422"/>
          </a:xfrm>
        </p:spPr>
        <p:txBody>
          <a:bodyPr/>
          <a:lstStyle/>
          <a:p>
            <a:endParaRPr lang="pl-PL"/>
          </a:p>
        </p:txBody>
      </p:sp>
      <p:pic>
        <p:nvPicPr>
          <p:cNvPr id="5122" name="Picture 2" descr="C:\Users\j.hys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6192688" cy="39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690909" y="1635646"/>
            <a:ext cx="1296144" cy="378042"/>
          </a:xfrm>
          <a:prstGeom prst="ellipse">
            <a:avLst/>
          </a:prstGeom>
          <a:noFill/>
          <a:ln w="57150">
            <a:solidFill>
              <a:srgbClr val="606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3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UDC 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 </a:t>
            </a: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translator</a:t>
            </a:r>
            <a:b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71600" y="1275606"/>
            <a:ext cx="6803838" cy="3600450"/>
          </a:xfrm>
        </p:spPr>
        <p:txBody>
          <a:bodyPr/>
          <a:lstStyle/>
          <a:p>
            <a:pPr marL="114300" indent="0">
              <a:buNone/>
            </a:pPr>
            <a:endParaRPr lang="pl-PL" dirty="0"/>
          </a:p>
        </p:txBody>
      </p:sp>
      <p:pic>
        <p:nvPicPr>
          <p:cNvPr id="3074" name="Picture 2" descr="C:\Users\j.hys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18" y="1275606"/>
            <a:ext cx="523381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3484271" y="1687743"/>
            <a:ext cx="1634480" cy="378042"/>
          </a:xfrm>
          <a:prstGeom prst="ellipse">
            <a:avLst/>
          </a:prstGeom>
          <a:noFill/>
          <a:ln w="57150">
            <a:solidFill>
              <a:srgbClr val="606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7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33392"/>
          </a:xfrm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UDC 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 translator</a:t>
            </a: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47664" y="1347614"/>
            <a:ext cx="5688632" cy="34529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j.hys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3" y="1203598"/>
            <a:ext cx="5613141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3347864" y="1616129"/>
            <a:ext cx="1418456" cy="235541"/>
          </a:xfrm>
          <a:prstGeom prst="ellipse">
            <a:avLst/>
          </a:prstGeom>
          <a:noFill/>
          <a:ln w="57150">
            <a:solidFill>
              <a:srgbClr val="606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3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/>
              <a:t>Dlaczego </a:t>
            </a:r>
            <a:r>
              <a:rPr lang="pl-PL" sz="2800" dirty="0" err="1" smtClean="0"/>
              <a:t>Multilingual</a:t>
            </a:r>
            <a:r>
              <a:rPr lang="pl-PL" sz="2800" dirty="0" smtClean="0"/>
              <a:t> UDC MRF?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Zasób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symboli tablic skróconych UKD jest wystarczający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do:</a:t>
            </a:r>
          </a:p>
          <a:p>
            <a:pPr marL="11430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nadania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sygnatury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miejsca, </a:t>
            </a:r>
          </a:p>
          <a:p>
            <a:pPr>
              <a:buFontTx/>
              <a:buChar char="-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ustawienia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książek na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półkach, </a:t>
            </a:r>
          </a:p>
          <a:p>
            <a:pPr>
              <a:buFontTx/>
              <a:buChar char="-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tworzenia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wykazów działów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klasyfikowania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dokumentów w bibliotekach publicznych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2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/>
              <a:t>Dlaczego </a:t>
            </a:r>
            <a:r>
              <a:rPr lang="pl-PL" sz="2800" dirty="0" err="1"/>
              <a:t>Multilingual</a:t>
            </a:r>
            <a:r>
              <a:rPr lang="pl-PL" sz="2800" dirty="0"/>
              <a:t> UDC MRF?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Pozostałe funkcje może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pełnić pełne, będące adaptacją pliku wzorcowego UKD, wydanie tablic UKD.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Symbole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pełnego pliku wzorcowego UKD pozwalają na adekwatne i optymalne formułowanie charakterystyk wyszukiwawczych, z przeznaczeniem dla katalogów bibliotek specjalistycznych i akademickich.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Wybór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symboli do zastosowania poprzedzony i limitowany jest tylko wtedy analizą profilu zbiorów danej biblioteki oraz analizą bieżących potrzeb informacyjnych jej użytkowników.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bazie pliku wzorcowego UKD można prowadzić wielopłaszczyznowe prace nad UKD, nad jej teorią i metodologią. 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6589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MRF - </a:t>
            </a:r>
            <a:r>
              <a:rPr lang="pl-PL" sz="2800" dirty="0">
                <a:solidFill>
                  <a:schemeClr val="tx1"/>
                </a:solidFill>
              </a:rPr>
              <a:t>adaptacja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 smtClean="0">
                <a:latin typeface="+mj-lt"/>
              </a:rPr>
              <a:t>Ponieważ </a:t>
            </a:r>
            <a:r>
              <a:rPr lang="pl-PL" sz="1800" dirty="0">
                <a:latin typeface="+mj-lt"/>
              </a:rPr>
              <a:t>prace nad przygotowaniem pełnego wydania tablic UKD </a:t>
            </a:r>
            <a:endParaRPr lang="pl-PL" sz="1800" dirty="0" smtClean="0">
              <a:latin typeface="+mj-lt"/>
            </a:endParaRPr>
          </a:p>
          <a:p>
            <a:pPr marL="114300" indent="0">
              <a:buNone/>
            </a:pPr>
            <a:r>
              <a:rPr lang="pl-PL" sz="1800" dirty="0" smtClean="0">
                <a:latin typeface="+mj-lt"/>
              </a:rPr>
              <a:t>w </a:t>
            </a:r>
            <a:r>
              <a:rPr lang="pl-PL" sz="1800" dirty="0">
                <a:latin typeface="+mj-lt"/>
              </a:rPr>
              <a:t>językach narodowych rozpoczynają się zawsze od tłumaczenia licencjonowanego pliku wzorcowego UKD na konkretne języki, to wychodząc temu naprzeciw Konsorcjum UKD zainicjowało jego tłumaczenie na języki narodowe. </a:t>
            </a:r>
            <a:endParaRPr lang="pl-PL" sz="1800" dirty="0" smtClean="0">
              <a:latin typeface="+mj-lt"/>
            </a:endParaRPr>
          </a:p>
          <a:p>
            <a:endParaRPr lang="pl-PL" sz="1800" dirty="0">
              <a:latin typeface="+mj-lt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maju 2013 r. podjęto się próby realizacji tej inicjatywy w Polsce. </a:t>
            </a:r>
          </a:p>
          <a:p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/>
              <a:t>Plan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+mj-lt"/>
              </a:rPr>
              <a:t>Konsorcjum UKD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+mj-lt"/>
              </a:rPr>
              <a:t>Współpraca BN z Konsorcjum UKD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dirty="0" smtClean="0">
                <a:latin typeface="+mj-lt"/>
              </a:rPr>
              <a:t>konsultacje w zakresie rozbudowy i aktualizacji słownictwa,  ze szczególnym uwzględnieniem problematyki Polski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dirty="0" smtClean="0">
                <a:latin typeface="+mj-lt"/>
              </a:rPr>
              <a:t>przygotowanie adaptacji UKD w wersjach skróconych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dirty="0" smtClean="0">
                <a:latin typeface="+mj-lt"/>
              </a:rPr>
              <a:t>przygotowanie adaptacji pliku wzorcowego UKD</a:t>
            </a:r>
          </a:p>
        </p:txBody>
      </p:sp>
    </p:spTree>
    <p:extLst>
      <p:ext uri="{BB962C8B-B14F-4D97-AF65-F5344CB8AC3E}">
        <p14:creationId xmlns:p14="http://schemas.microsoft.com/office/powerpoint/2010/main" val="34572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MRF - </a:t>
            </a:r>
            <a:r>
              <a:rPr lang="pl-PL" sz="2800" dirty="0">
                <a:solidFill>
                  <a:schemeClr val="tx1"/>
                </a:solidFill>
              </a:rPr>
              <a:t>adaptacja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Nawiązuje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ona do realizowanych w drugiej połowie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wieku tłumaczeń pliku wzorcowego UKD na język polski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Centrum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Informacji Naukowej,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Technicznej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Ekonomicznej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opracowało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opublikowało autoryzowane</a:t>
            </a: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Międzynarodową Federację Dokumentacji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(FID 327, FID 502, FID 607), </a:t>
            </a: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następnie przez Konsorcjum UKD (UDC–P005)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tablice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pełne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UKD. </a:t>
            </a:r>
          </a:p>
          <a:p>
            <a:endParaRPr lang="pl-PL" dirty="0"/>
          </a:p>
        </p:txBody>
      </p:sp>
      <p:pic>
        <p:nvPicPr>
          <p:cNvPr id="4" name="Picture 4" descr="I:\przykłady\UKD - 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75606"/>
            <a:ext cx="14403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:\PP żółte -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9782"/>
            <a:ext cx="1368152" cy="19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MRF - </a:t>
            </a:r>
            <a:r>
              <a:rPr lang="pl-PL" sz="2800" dirty="0">
                <a:solidFill>
                  <a:schemeClr val="tx1"/>
                </a:solidFill>
              </a:rPr>
              <a:t>adaptacja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Plik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wzorcowy UKD – baza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tłumacza (UDC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MRF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translator)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jest na bieżąco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uzupełniany:</a:t>
            </a:r>
          </a:p>
          <a:p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polskie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odpowiedniki słowne do symboli UKD, </a:t>
            </a:r>
            <a:endParaRPr lang="pl-P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odpowiedniki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słowne, tzw. „</a:t>
            </a:r>
            <a:r>
              <a:rPr 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”, które jako węższe pod względem zakresu mieszczą się w występujących w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UKD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szerszych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pojęciach,</a:t>
            </a:r>
          </a:p>
          <a:p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noty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stosowania, </a:t>
            </a:r>
            <a:endParaRPr lang="pl-P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instrukcje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budowania symboli, </a:t>
            </a:r>
            <a:endParaRPr lang="pl-P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noty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zakresie,</a:t>
            </a:r>
          </a:p>
          <a:p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stosowania. </a:t>
            </a:r>
            <a:endParaRPr lang="pl-P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9 osób w Polsce adaptuje symbole pliku wzorcowego na język polski</a:t>
            </a:r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Jest ono wykonywane online (dostęp kontrolowanym loginem</a:t>
            </a:r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3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MRF - </a:t>
            </a:r>
            <a:r>
              <a:rPr lang="pl-PL" sz="2800" dirty="0">
                <a:solidFill>
                  <a:schemeClr val="tx1"/>
                </a:solidFill>
              </a:rPr>
              <a:t>adaptacja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Stan prac: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UDC MRF translator zostały załadowane polskie odpowiedniki słowne do symboli UKD, umieszczone w UDC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oraz część odpowiedników słownych ze sformatowanych dla tych potrzeb tablic skróconych UKD (UDC-P058)</a:t>
            </a:r>
            <a:r>
              <a:rPr lang="pl-PL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Baza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tłumacza UKD zawierała na początku prac 5372 rekordy pliku wzorcowego UKD z odpowiednikami słownymi w języku polskim.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marcu 2015 roku odpowiedników słownych do symboli w języku polskim było ok.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25.000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620000" cy="857250"/>
          </a:xfrm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MRF </a:t>
            </a:r>
            <a:r>
              <a:rPr lang="pl-PL" sz="2800" dirty="0">
                <a:solidFill>
                  <a:schemeClr val="tx1"/>
                </a:solidFill>
              </a:rPr>
              <a:t>- adapta</a:t>
            </a:r>
            <a:r>
              <a:rPr lang="pl-PL" sz="3200" dirty="0">
                <a:solidFill>
                  <a:schemeClr val="tx1"/>
                </a:solidFill>
              </a:rPr>
              <a:t>cja</a:t>
            </a: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5" name="Picture 3" descr="C:\Users\j.hys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5606"/>
            <a:ext cx="6048672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MRF - </a:t>
            </a:r>
            <a:r>
              <a:rPr lang="pl-PL" sz="2800" dirty="0">
                <a:solidFill>
                  <a:schemeClr val="tx1"/>
                </a:solidFill>
              </a:rPr>
              <a:t>adaptacja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Uznano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że prace translatorskie mają trojaki charakter.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pierwsze jest to aktualizacja działów UKD, które od drugiej połowy 20 wieku nie uległy poważniejszym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zmianom (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aktualizacja wydań FID 327; FID 607; FID 502 i UDC-P005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14300" indent="0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drugie jest to tłumaczenie działów UKD nowo wprowadzonych bądź znacznie zmodyfikowanych.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trzecie jest to adaptacja pliku wzorcowego UKD do potrzeb określonej instytucji, czy szerzej określonego kręgu kulturowego.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462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MRF - </a:t>
            </a:r>
            <a:r>
              <a:rPr lang="pl-PL" sz="2800" dirty="0">
                <a:solidFill>
                  <a:schemeClr val="tx1"/>
                </a:solidFill>
              </a:rPr>
              <a:t>adaptacja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0" fontAlgn="base" hangingPunct="0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 miejsce adaptacja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tekstu obcojęzycznego,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zgodna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 zasadami języka polskiego i przyjętą terminologią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branżową.</a:t>
            </a:r>
          </a:p>
          <a:p>
            <a:pPr eaLnBrk="0" fontAlgn="base" hangingPunct="0"/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eaLnBrk="0" fontAlgn="base" hangingPunct="0"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Jest to jak najdokładniejsze podanie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takich polskich odpowiedników określeń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obcojęzycznych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, które by dokładnie odpowiadały ich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zakresowi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i treści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fontAlgn="base" hangingPunct="0"/>
            <a:endParaRPr lang="pl-PL" sz="2300" dirty="0" smtClean="0"/>
          </a:p>
          <a:p>
            <a:pPr eaLnBrk="0" fontAlgn="base" hangingPunct="0"/>
            <a:endParaRPr lang="pl-PL" sz="2300" dirty="0" smtClean="0"/>
          </a:p>
          <a:p>
            <a:pPr eaLnBrk="0" fontAlgn="base" hangingPunct="0"/>
            <a:endParaRPr lang="pl-PL" sz="2400" dirty="0"/>
          </a:p>
          <a:p>
            <a:pPr eaLnBrk="0" fontAlgn="base" hangingPunct="0"/>
            <a:endParaRPr lang="pl-PL" sz="2400" dirty="0" smtClean="0"/>
          </a:p>
          <a:p>
            <a:pPr eaLnBrk="0" fontAlgn="base" hangingPunct="0"/>
            <a:endParaRPr lang="pl-PL" sz="2400" dirty="0" smtClean="0"/>
          </a:p>
          <a:p>
            <a:pPr marL="82296" indent="0" eaLnBrk="0" fontAlgn="base" hangingPunct="0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Ungurian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. Wprowadzenie do Uniwersalnej Klasyfikacji Dziesiętnej, Warszawa 1970, s.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287-288.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88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online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Pełne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z płatnym dostępem wydanie pliku wzorcowego UKD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jest obecnie dostępne 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języku angielskim, czeskim, holenderskim.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Trwają prace nad tłumaczeniem i udostępnieniem online wersji językowej niemieckiej, francuskiej,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hiszpańskiej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chorwackiej, estońskiej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polskiej.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http://www.udc-hub.com</a:t>
            </a:r>
            <a:r>
              <a:rPr lang="pl-PL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00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UDC online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Prezentowana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w postaci pliku wzorcowego UKD płatna wersja to, tzw. UDC 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online.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apewnia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przyjazny dla użytkownika interfejs do wyszukiwania i 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przeglądania. </a:t>
            </a:r>
          </a:p>
          <a:p>
            <a:endParaRPr lang="pl-PL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UKD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online prezentuje aktualne symbole UKD wraz z ich odpowiednikami słownymi, notami stosowania, przykładami stosowania i odsyłaczami. </a:t>
            </a:r>
            <a:endParaRPr lang="pl-PL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Prezentowane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są 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też symbole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usunięte z bieżącego pliku wzorcowego. Jest ich ok. 11 tysięcy. 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Zamieszczanie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może wspomagać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melioracje i przygotowanie 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tzw. tablic </a:t>
            </a: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przejścia</a:t>
            </a:r>
            <a:r>
              <a:rPr 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http://www.udc-hub.com</a:t>
            </a:r>
            <a:r>
              <a:rPr lang="pl-PL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UDC online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j.hys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5606"/>
            <a:ext cx="49685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UDC online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Planowany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jest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dostęp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anulowanych symboli UKD, 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stworzenie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sieci odsyłaczy przekierowujących do symboli przyjętych (aktualnych),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umożliwienie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dodawania komentarzy,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umożliwienie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dodawania propozycji tworzenia kryteriów wyszukiwania, mapowania, itp.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umożliwienie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wyszukiwania z pomocą symboli UKD obecnych w katalogach bibliotecznych i bibliografiach,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507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Konsorcjum UKD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75556"/>
            <a:ext cx="7620000" cy="3600450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Konsorcjum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UKD jest </a:t>
            </a:r>
            <a:r>
              <a:rPr lang="pl-PL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nierządową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i samofinansującą się organizacją międzynarodową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Podstawowe zadania: </a:t>
            </a:r>
          </a:p>
          <a:p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rozbudowa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7200">
                <a:latin typeface="Arial" panose="020B0604020202020204" pitchFamily="34" charset="0"/>
                <a:cs typeface="Arial" panose="020B0604020202020204" pitchFamily="34" charset="0"/>
              </a:rPr>
              <a:t>modyfikowanie </a:t>
            </a:r>
            <a:r>
              <a:rPr lang="pl-PL" sz="7200" smtClean="0">
                <a:latin typeface="Arial" panose="020B0604020202020204" pitchFamily="34" charset="0"/>
                <a:cs typeface="Arial" panose="020B0604020202020204" pitchFamily="34" charset="0"/>
              </a:rPr>
              <a:t>słownictwa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gramatyki UKD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rozwój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oraz popularyzacja UKD</a:t>
            </a:r>
          </a:p>
          <a:p>
            <a:pPr marL="114300" indent="0">
              <a:buNone/>
            </a:pP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skład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Konsorcjum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UKD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wchodzi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UDC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Editorial Team, UDC Advisory Board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5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http://www.udcc.org</a:t>
            </a:r>
            <a:r>
              <a:rPr lang="pl-PL" sz="5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pl-PL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indent="0">
              <a:buNone/>
            </a:pPr>
            <a:endParaRPr lang="pl-PL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/>
              <a:t>Współpraca z Konsorcjum UKD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Realizowane działania są wpisane w prowadzoną przez Konsorcjum UKD działalność metodyczną, informacyjną i promocyjną.</a:t>
            </a:r>
          </a:p>
          <a:p>
            <a:pPr marL="11430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Biblioteka Narodowa: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współpracuje w rewidowaniu wybranych symboli UKD,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przegląda,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komentuje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propozycje Konsorcjum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UKD,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popularyzuje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wiedzę na temat UKD, prac Konsorcjum UKD i kolejnych rewizji tablic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UKD,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przygotowuje polskie wersje UKD, zarówno wersje skrócone, jak i </a:t>
            </a:r>
            <a:r>
              <a:rPr 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wersje pełne.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5420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Dziękuję za uwagę </a:t>
            </a:r>
          </a:p>
          <a:p>
            <a:pPr marL="114300" indent="0" algn="ctr">
              <a:buNone/>
            </a:pPr>
            <a:endParaRPr lang="pl-PL" sz="2000" dirty="0" smtClean="0">
              <a:solidFill>
                <a:srgbClr val="002060"/>
              </a:solidFill>
              <a:latin typeface="+mj-lt"/>
            </a:endParaRPr>
          </a:p>
          <a:p>
            <a:pPr marL="114300" indent="0" algn="ctr">
              <a:buNone/>
            </a:pPr>
            <a:endParaRPr lang="pl-PL" sz="2000" dirty="0" smtClean="0">
              <a:solidFill>
                <a:srgbClr val="002060"/>
              </a:solidFill>
              <a:latin typeface="+mj-lt"/>
            </a:endParaRPr>
          </a:p>
          <a:p>
            <a:pPr marL="114300" indent="0" algn="ctr">
              <a:buNone/>
            </a:pP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Jolanta Hys</a:t>
            </a:r>
          </a:p>
          <a:p>
            <a:pPr marL="114300" indent="0" algn="ctr">
              <a:buNone/>
            </a:pP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Biblioteka Narodowa</a:t>
            </a:r>
          </a:p>
          <a:p>
            <a:pPr marL="114300" indent="0" algn="ctr">
              <a:buNone/>
            </a:pPr>
            <a:r>
              <a:rPr lang="pl-PL" sz="2000" dirty="0" smtClean="0">
                <a:solidFill>
                  <a:srgbClr val="002060"/>
                </a:solidFill>
                <a:latin typeface="+mj-lt"/>
                <a:hlinkClick r:id="rId2"/>
              </a:rPr>
              <a:t>j.hys@bn.org.pl</a:t>
            </a: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 </a:t>
            </a:r>
            <a:endParaRPr lang="pl-PL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40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Konsorcjum UKD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2050" name="Picture 2" descr="C:\Users\j.hys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5579"/>
            <a:ext cx="6336704" cy="37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UDC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Board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03598"/>
            <a:ext cx="7609656" cy="374786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jego skład wchodzi 23 ekspertów 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17 krajów (krajów Europy, w tym Polski oraz Chin, Indii i Brazylii).</a:t>
            </a:r>
          </a:p>
          <a:p>
            <a:pPr marL="114300" indent="0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://www.udcc.org/index.php/site/page?view=editorial_team#ab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członkowie: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zgłaszają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uwagi do polityki i planów Konsorcjum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UKD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pracują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nad rewizją wybranych działów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UKD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popularyzują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wiedzę na temat UKD, prac Konsorcjum UKD i kolejnych rewizji tablic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UKD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przeglądają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komentują propozycje Konsorcjum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UKD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zgłaszają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propozycje do rocznika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Extensions and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UDC</a:t>
            </a:r>
          </a:p>
        </p:txBody>
      </p:sp>
    </p:spTree>
    <p:extLst>
      <p:ext uri="{BB962C8B-B14F-4D97-AF65-F5344CB8AC3E}">
        <p14:creationId xmlns:p14="http://schemas.microsoft.com/office/powerpoint/2010/main" val="38710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MRF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UKD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odpowiednikami słownymi w języku angielskim jest utrzymywana i aktualizowana w bazie zwanej Universal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Decimal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Master Reference File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(Plik wzorcowy UKD)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Plik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wzorcowy UKD jest skończoną, autoryzowaną przez Konsorcjum UKD wersją UKD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1993 roku jest aktualizowany co rok. </a:t>
            </a:r>
          </a:p>
          <a:p>
            <a:pPr marL="11430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Wersja kompletna pliku wzorcowego zawiera obecnie 70.626 symboli UKD wraz z odpowiednikami słownymi w języku angielskim. 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064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UDC MRF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Dostęp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symboli pliku wzorcowego UKD, zarówno wersji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drukowanej, 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CD, w Intranecie czy Internecie, zawsze jest poprzedzony wykupieniem właściwej licencji na jego użytkowanie.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Każdorazowo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przed prezentacją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zmian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aktualizacji w pliku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wzorcowym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UKD są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one prezentowane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oficjalnej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publikacji </a:t>
            </a: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Konsorcjum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UKD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roczniku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Extensions and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 to the UDC.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Obraz 3" descr="http://www.udcc.org/themes/bootstrap/images/ec_cov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9702"/>
            <a:ext cx="187220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7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BN z Konsorcjum UKD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Biblioteka Narodowa:</a:t>
            </a: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dokonuje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zakupu licencji na użytkowanie pliku wzorcowego UKD.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bazie pliku wzorcowego przygotowuje i adaptuje symbole UKD, wydając tablice skrócone UKD.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udział w pracach związanych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porządkowaniem, poszerzaniem i aktualizacją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słownictwa UKD, w tym szczególnie znakującego historię Polski, geografię Polski 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język polski. </a:t>
            </a:r>
          </a:p>
          <a:p>
            <a:pPr marL="11430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udział w projektach Konsorcjum UKD, mających na celu przygotowanie polskich wersji pliku wzorcowego UKD.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7699E0"/>
          </a:solidFill>
        </p:spPr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BN z Konsorcjum UKD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pl-PL" sz="2600" u="sng" dirty="0">
                <a:latin typeface="+mj-lt"/>
              </a:rPr>
              <a:t>Słownictwo UDC MRF dotyczące Polski</a:t>
            </a:r>
          </a:p>
          <a:p>
            <a:pPr marL="11430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 smtClean="0">
                <a:latin typeface="+mj-lt"/>
                <a:cs typeface="Arial" panose="020B0604020202020204" pitchFamily="34" charset="0"/>
              </a:rPr>
              <a:t>rozbudowano </a:t>
            </a:r>
            <a:r>
              <a:rPr lang="pl-PL" sz="2600" dirty="0">
                <a:latin typeface="+mj-lt"/>
                <a:cs typeface="Arial" panose="020B0604020202020204" pitchFamily="34" charset="0"/>
              </a:rPr>
              <a:t>dział </a:t>
            </a:r>
            <a:r>
              <a:rPr lang="pl-PL" sz="2600" i="1" dirty="0">
                <a:latin typeface="+mj-lt"/>
                <a:cs typeface="Arial" panose="020B0604020202020204" pitchFamily="34" charset="0"/>
              </a:rPr>
              <a:t>94(438) Historia Polski</a:t>
            </a:r>
            <a:r>
              <a:rPr lang="pl-PL" sz="2600" dirty="0">
                <a:latin typeface="+mj-lt"/>
                <a:cs typeface="Arial" panose="020B0604020202020204" pitchFamily="34" charset="0"/>
              </a:rPr>
              <a:t> za pomocą poddziałów wspólnych czasu wyznaczających okresy historii Polski z dodaniem do symboli odpowiedników słownych w języku polskim, np.: </a:t>
            </a:r>
            <a:endParaRPr lang="pl-PL" sz="2600" dirty="0" smtClean="0">
              <a:latin typeface="+mj-lt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2300" i="1" dirty="0" smtClean="0">
                <a:latin typeface="+mj-lt"/>
                <a:cs typeface="Arial" panose="020B0604020202020204" pitchFamily="34" charset="0"/>
              </a:rPr>
              <a:t>94(438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)”1795/1918” Poland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under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Partitions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. Russian,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Prussian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 and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Austrian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Partitioning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Zones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, 1795-1918</a:t>
            </a:r>
            <a:r>
              <a:rPr lang="pl-PL" sz="2300" dirty="0" smtClean="0">
                <a:latin typeface="+mj-lt"/>
                <a:cs typeface="Arial" panose="020B0604020202020204" pitchFamily="34" charset="0"/>
              </a:rPr>
              <a:t>.</a:t>
            </a:r>
            <a:r>
              <a:rPr lang="pl-PL" sz="2300" dirty="0">
                <a:latin typeface="+mj-lt"/>
                <a:cs typeface="Arial" panose="020B0604020202020204" pitchFamily="34" charset="0"/>
              </a:rPr>
              <a:t> </a:t>
            </a:r>
            <a:endParaRPr lang="pl-PL" sz="2300" dirty="0" smtClean="0">
              <a:latin typeface="+mj-lt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2000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Extensions </a:t>
            </a:r>
            <a:r>
              <a:rPr lang="pl-PL" sz="2000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and </a:t>
            </a:r>
            <a:r>
              <a:rPr lang="pl-PL" sz="2000" i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Corrections</a:t>
            </a:r>
            <a:r>
              <a:rPr lang="pl-PL" sz="2000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to the UDC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nr 30 z 2008 r</a:t>
            </a:r>
            <a:r>
              <a:rPr lang="pl-PL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 </a:t>
            </a:r>
            <a:endParaRPr lang="pl-PL" sz="20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endParaRPr lang="pl-PL" sz="2600" dirty="0">
              <a:latin typeface="+mj-lt"/>
              <a:cs typeface="Arial" panose="020B0604020202020204" pitchFamily="34" charset="0"/>
            </a:endParaRPr>
          </a:p>
          <a:p>
            <a:r>
              <a:rPr lang="pl-PL" sz="2600" dirty="0" smtClean="0">
                <a:latin typeface="+mj-lt"/>
                <a:cs typeface="Arial" panose="020B0604020202020204" pitchFamily="34" charset="0"/>
              </a:rPr>
              <a:t>wyodrębniono poddziały wspólne </a:t>
            </a:r>
            <a:r>
              <a:rPr lang="pl-PL" sz="2600" dirty="0">
                <a:latin typeface="+mj-lt"/>
                <a:cs typeface="Arial" panose="020B0604020202020204" pitchFamily="34" charset="0"/>
              </a:rPr>
              <a:t>miejsca dla wyrażenia polskich województw; podział jest zgodny z przeprowadzoną w 1999 r. reformą administracyjną </a:t>
            </a:r>
            <a:r>
              <a:rPr lang="pl-PL" sz="2600" dirty="0" smtClean="0">
                <a:latin typeface="+mj-lt"/>
                <a:cs typeface="Arial" panose="020B0604020202020204" pitchFamily="34" charset="0"/>
              </a:rPr>
              <a:t>Polski, np</a:t>
            </a:r>
            <a:r>
              <a:rPr lang="pl-PL" sz="2600" dirty="0">
                <a:latin typeface="+mj-lt"/>
                <a:cs typeface="Arial" panose="020B0604020202020204" pitchFamily="34" charset="0"/>
              </a:rPr>
              <a:t>.: </a:t>
            </a:r>
            <a:endParaRPr lang="pl-PL" sz="2600" dirty="0" smtClean="0">
              <a:latin typeface="+mj-lt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2300" i="1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438.52) Województwo pomorskie (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Pomeranian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Province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). Gdańsk (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capital</a:t>
            </a:r>
            <a:r>
              <a:rPr lang="pl-PL" sz="2300" dirty="0" smtClean="0">
                <a:latin typeface="+mj-lt"/>
                <a:cs typeface="Arial" panose="020B0604020202020204" pitchFamily="34" charset="0"/>
              </a:rPr>
              <a:t>).</a:t>
            </a:r>
          </a:p>
          <a:p>
            <a:pPr marL="114300" indent="0">
              <a:buNone/>
            </a:pPr>
            <a:r>
              <a:rPr lang="pl-PL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Krajowy Rejestr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Urzędowego Podziału Terytorialnego (dane weryfikowane przez GUS</a:t>
            </a:r>
            <a:r>
              <a:rPr lang="pl-PL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pl-PL" sz="2000" dirty="0">
              <a:latin typeface="+mj-lt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l-PL" sz="2300" dirty="0">
              <a:latin typeface="+mj-lt"/>
              <a:cs typeface="Arial" panose="020B0604020202020204" pitchFamily="34" charset="0"/>
            </a:endParaRPr>
          </a:p>
          <a:p>
            <a:r>
              <a:rPr lang="pl-PL" sz="2600" dirty="0" smtClean="0">
                <a:latin typeface="+mj-lt"/>
                <a:cs typeface="Arial" panose="020B0604020202020204" pitchFamily="34" charset="0"/>
              </a:rPr>
              <a:t>skonsultowano </a:t>
            </a:r>
            <a:r>
              <a:rPr lang="pl-PL" sz="2600" dirty="0">
                <a:latin typeface="+mj-lt"/>
                <a:cs typeface="Arial" panose="020B0604020202020204" pitchFamily="34" charset="0"/>
              </a:rPr>
              <a:t>wprowadzenie bądź modyfikacje poddziałów wspólnych </a:t>
            </a:r>
            <a:r>
              <a:rPr lang="pl-PL" sz="2600" dirty="0" smtClean="0">
                <a:latin typeface="+mj-lt"/>
                <a:cs typeface="Arial" panose="020B0604020202020204" pitchFamily="34" charset="0"/>
              </a:rPr>
              <a:t>języka, np.:</a:t>
            </a:r>
          </a:p>
          <a:p>
            <a:pPr marL="114300" indent="0">
              <a:buNone/>
            </a:pPr>
            <a:r>
              <a:rPr lang="pl-PL" sz="2300" i="1" dirty="0" smtClean="0">
                <a:latin typeface="+mj-lt"/>
                <a:cs typeface="Arial" panose="020B0604020202020204" pitchFamily="34" charset="0"/>
              </a:rPr>
              <a:t>=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162.25 Język </a:t>
            </a:r>
            <a:r>
              <a:rPr lang="pl-PL" sz="2300" i="1" dirty="0" smtClean="0">
                <a:latin typeface="+mj-lt"/>
                <a:cs typeface="Arial" panose="020B0604020202020204" pitchFamily="34" charset="0"/>
              </a:rPr>
              <a:t>kaszubski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,</a:t>
            </a:r>
            <a:endParaRPr lang="pl-PL" sz="2300" i="1" dirty="0" smtClean="0">
              <a:latin typeface="+mj-lt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pl-PL" sz="2300" i="1" dirty="0" smtClean="0">
                <a:latin typeface="+mj-lt"/>
                <a:cs typeface="Arial" panose="020B0604020202020204" pitchFamily="34" charset="0"/>
              </a:rPr>
              <a:t>=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161.25 Język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rusiński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. Język łemkowsko-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rusiński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, Język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rusińsko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-łemkowski, Język </a:t>
            </a:r>
            <a:r>
              <a:rPr lang="pl-PL" sz="2300" i="1" dirty="0" err="1">
                <a:latin typeface="+mj-lt"/>
                <a:cs typeface="Arial" panose="020B0604020202020204" pitchFamily="34" charset="0"/>
              </a:rPr>
              <a:t>karpatorusiński</a:t>
            </a:r>
            <a:r>
              <a:rPr lang="pl-PL" sz="2300" i="1" dirty="0">
                <a:latin typeface="+mj-lt"/>
                <a:cs typeface="Arial" panose="020B0604020202020204" pitchFamily="34" charset="0"/>
              </a:rPr>
              <a:t>. Język łemkowski</a:t>
            </a:r>
          </a:p>
          <a:p>
            <a:endParaRPr lang="pl-P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36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1522</Words>
  <Application>Microsoft Office PowerPoint</Application>
  <PresentationFormat>Pokaz na ekranie (16:9)</PresentationFormat>
  <Paragraphs>218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Przyleganie</vt:lpstr>
      <vt:lpstr>  UKD w Bibliotece Narodowej  w kontekście współpracy  z Konsorcjum UKD</vt:lpstr>
      <vt:lpstr>Plan</vt:lpstr>
      <vt:lpstr>Konsorcjum UKD</vt:lpstr>
      <vt:lpstr>Konsorcjum UKD</vt:lpstr>
      <vt:lpstr>UDC Advisory Board</vt:lpstr>
      <vt:lpstr>UDC MRF</vt:lpstr>
      <vt:lpstr>UDC MRF</vt:lpstr>
      <vt:lpstr>Współpraca BN z Konsorcjum UKD </vt:lpstr>
      <vt:lpstr>Współpraca BN z Konsorcjum UKD </vt:lpstr>
      <vt:lpstr>Współpraca BN z Konsorcjum UKD </vt:lpstr>
      <vt:lpstr> Współpraca BN z Konsorcjum UKD  </vt:lpstr>
      <vt:lpstr>Współpraca BN z Konsorcjum UKD </vt:lpstr>
      <vt:lpstr>Współpraca BN z Konsorcjum UKD </vt:lpstr>
      <vt:lpstr>UDC MRF translator</vt:lpstr>
      <vt:lpstr>   UDC MRF translator </vt:lpstr>
      <vt:lpstr>UDC MRF translator</vt:lpstr>
      <vt:lpstr>Dlaczego Multilingual UDC MRF?</vt:lpstr>
      <vt:lpstr>Dlaczego Multilingual UDC MRF?</vt:lpstr>
      <vt:lpstr>UDC MRF - adaptacja</vt:lpstr>
      <vt:lpstr>UDC MRF - adaptacja</vt:lpstr>
      <vt:lpstr>UDC MRF - adaptacja</vt:lpstr>
      <vt:lpstr>UDC MRF - adaptacja</vt:lpstr>
      <vt:lpstr>UDC MRF - adaptacja</vt:lpstr>
      <vt:lpstr>UDC MRF - adaptacja</vt:lpstr>
      <vt:lpstr>UDC MRF - adaptacja</vt:lpstr>
      <vt:lpstr>UDC online</vt:lpstr>
      <vt:lpstr>UDC online</vt:lpstr>
      <vt:lpstr>UDC online</vt:lpstr>
      <vt:lpstr>UDC online</vt:lpstr>
      <vt:lpstr>Współpraca z Konsorcjum UKD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UKD w Bibliotece Narodowej w kontekście współpracy z Konsorcjum UKD </dc:title>
  <dc:creator>Jolanta Hys</dc:creator>
  <cp:lastModifiedBy>Jolanta Hys</cp:lastModifiedBy>
  <cp:revision>163</cp:revision>
  <dcterms:created xsi:type="dcterms:W3CDTF">2015-03-20T11:05:50Z</dcterms:created>
  <dcterms:modified xsi:type="dcterms:W3CDTF">2015-04-21T11:11:46Z</dcterms:modified>
</cp:coreProperties>
</file>