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83"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pl-PL" smtClean="0"/>
              <a:t>Kliknij, aby edytować styl</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Date Placeholder 3"/>
          <p:cNvSpPr>
            <a:spLocks noGrp="1"/>
          </p:cNvSpPr>
          <p:nvPr>
            <p:ph type="dt" sz="half" idx="10"/>
          </p:nvPr>
        </p:nvSpPr>
        <p:spPr/>
        <p:txBody>
          <a:bodyPr/>
          <a:lstStyle/>
          <a:p>
            <a:fld id="{31147FD3-54B4-4DCE-B8A4-9FC3B49AD930}" type="datetimeFigureOut">
              <a:rPr lang="pl-PL" smtClean="0"/>
              <a:t>2016-04-08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31147FD3-54B4-4DCE-B8A4-9FC3B49AD930}" type="datetimeFigureOut">
              <a:rPr lang="pl-PL" smtClean="0"/>
              <a:t>2016-04-08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31147FD3-54B4-4DCE-B8A4-9FC3B49AD930}" type="datetimeFigureOut">
              <a:rPr lang="pl-PL" smtClean="0"/>
              <a:t>2016-04-08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31147FD3-54B4-4DCE-B8A4-9FC3B49AD930}" type="datetimeFigureOut">
              <a:rPr lang="pl-PL" smtClean="0"/>
              <a:t>2016-04-08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pl-PL" smtClean="0"/>
              <a:t>Kliknij, aby edytować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1147FD3-54B4-4DCE-B8A4-9FC3B49AD930}" type="datetimeFigureOut">
              <a:rPr lang="pl-PL" smtClean="0"/>
              <a:t>2016-04-08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pl-PL" smtClean="0"/>
              <a:t>Kliknij, aby edytować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31147FD3-54B4-4DCE-B8A4-9FC3B49AD930}" type="datetimeFigureOut">
              <a:rPr lang="pl-PL" smtClean="0"/>
              <a:t>2016-04-08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31147FD3-54B4-4DCE-B8A4-9FC3B49AD930}" type="datetimeFigureOut">
              <a:rPr lang="pl-PL" smtClean="0"/>
              <a:t>2016-04-08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31147FD3-54B4-4DCE-B8A4-9FC3B49AD930}" type="datetimeFigureOut">
              <a:rPr lang="pl-PL" smtClean="0"/>
              <a:t>2016-04-08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47FD3-54B4-4DCE-B8A4-9FC3B49AD930}" type="datetimeFigureOut">
              <a:rPr lang="pl-PL" smtClean="0"/>
              <a:t>2016-04-08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pl-PL" smtClean="0"/>
              <a:t>Kliknij, aby edytować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1147FD3-54B4-4DCE-B8A4-9FC3B49AD930}" type="datetimeFigureOut">
              <a:rPr lang="pl-PL" smtClean="0"/>
              <a:t>2016-04-08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F57D9FA-6427-4FEA-9A4E-D33BCE7E9DF8}"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pl-PL" smtClean="0"/>
              <a:t>Kliknij, aby edytować styl</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1147FD3-54B4-4DCE-B8A4-9FC3B49AD930}" type="datetimeFigureOut">
              <a:rPr lang="pl-PL" smtClean="0"/>
              <a:t>2016-04-08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F57D9FA-6427-4FEA-9A4E-D33BCE7E9DF8}" type="slidenum">
              <a:rPr lang="pl-PL" smtClean="0"/>
              <a:t>‹#›</a:t>
            </a:fld>
            <a:endParaRPr lang="pl-PL"/>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pl-PL" smtClean="0"/>
              <a:t>Kliknij ikonę, aby dodać obraz</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1147FD3-54B4-4DCE-B8A4-9FC3B49AD930}" type="datetimeFigureOut">
              <a:rPr lang="pl-PL" smtClean="0"/>
              <a:t>2016-04-08</a:t>
            </a:fld>
            <a:endParaRPr lang="pl-PL"/>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pl-PL"/>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AF57D9FA-6427-4FEA-9A4E-D33BCE7E9DF8}"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09442" y="1484784"/>
            <a:ext cx="7117180" cy="3292597"/>
          </a:xfrm>
        </p:spPr>
        <p:txBody>
          <a:bodyPr>
            <a:normAutofit/>
          </a:bodyPr>
          <a:lstStyle/>
          <a:p>
            <a:r>
              <a:rPr lang="pl-PL" dirty="0" smtClean="0"/>
              <a:t>Tłumaczenie działu 621.3 </a:t>
            </a:r>
            <a:r>
              <a:rPr lang="pl-PL" dirty="0" err="1" smtClean="0"/>
              <a:t>Elekrotechnika</a:t>
            </a:r>
            <a:r>
              <a:rPr lang="pl-PL" dirty="0"/>
              <a:t/>
            </a:r>
            <a:br>
              <a:rPr lang="pl-PL" dirty="0"/>
            </a:br>
            <a:r>
              <a:rPr lang="pl-PL" dirty="0" smtClean="0"/>
              <a:t>69 Budownictwo</a:t>
            </a:r>
            <a:br>
              <a:rPr lang="pl-PL" dirty="0" smtClean="0"/>
            </a:br>
            <a:r>
              <a:rPr lang="pl-PL" dirty="0" smtClean="0"/>
              <a:t>Uwagi do 004 Informatyka</a:t>
            </a:r>
            <a:endParaRPr lang="pl-PL" dirty="0"/>
          </a:p>
        </p:txBody>
      </p:sp>
      <p:sp>
        <p:nvSpPr>
          <p:cNvPr id="3" name="Podtytuł 2"/>
          <p:cNvSpPr>
            <a:spLocks noGrp="1"/>
          </p:cNvSpPr>
          <p:nvPr>
            <p:ph type="subTitle" idx="1"/>
          </p:nvPr>
        </p:nvSpPr>
        <p:spPr/>
        <p:txBody>
          <a:bodyPr>
            <a:normAutofit/>
          </a:bodyPr>
          <a:lstStyle/>
          <a:p>
            <a:r>
              <a:rPr lang="pl-PL" dirty="0" smtClean="0"/>
              <a:t>Elżbieta Mickiewicz</a:t>
            </a:r>
          </a:p>
          <a:p>
            <a:r>
              <a:rPr lang="pl-PL" dirty="0" smtClean="0"/>
              <a:t>Politechnika Białostocka</a:t>
            </a:r>
            <a:endParaRPr lang="pl-PL" dirty="0"/>
          </a:p>
        </p:txBody>
      </p:sp>
    </p:spTree>
    <p:extLst>
      <p:ext uri="{BB962C8B-B14F-4D97-AF65-F5344CB8AC3E}">
        <p14:creationId xmlns:p14="http://schemas.microsoft.com/office/powerpoint/2010/main" val="3000421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sz="2800" dirty="0" smtClean="0"/>
              <a:t>MRF</a:t>
            </a:r>
          </a:p>
          <a:p>
            <a:pPr marL="0" indent="0">
              <a:buNone/>
            </a:pPr>
            <a:r>
              <a:rPr lang="pl-PL" sz="2800" dirty="0" smtClean="0"/>
              <a:t>621.3.016.34</a:t>
            </a:r>
          </a:p>
          <a:p>
            <a:pPr marL="0" indent="0">
              <a:buNone/>
            </a:pPr>
            <a:r>
              <a:rPr lang="pl-PL" sz="2800" dirty="0" err="1" smtClean="0"/>
              <a:t>Overload</a:t>
            </a:r>
            <a:r>
              <a:rPr lang="pl-PL" sz="2800" dirty="0" smtClean="0"/>
              <a:t>. </a:t>
            </a:r>
            <a:r>
              <a:rPr lang="pl-PL" sz="2800" dirty="0" err="1" smtClean="0"/>
              <a:t>Overload</a:t>
            </a:r>
            <a:r>
              <a:rPr lang="pl-PL" sz="2800" dirty="0" smtClean="0"/>
              <a:t> </a:t>
            </a:r>
            <a:r>
              <a:rPr lang="pl-PL" sz="2800" dirty="0" err="1" smtClean="0"/>
              <a:t>capacity</a:t>
            </a:r>
            <a:endParaRPr lang="pl-PL" sz="2800" dirty="0" smtClean="0"/>
          </a:p>
          <a:p>
            <a:pPr marL="0" indent="0">
              <a:buNone/>
            </a:pPr>
            <a:endParaRPr lang="pl-PL" sz="2800" dirty="0" smtClean="0"/>
          </a:p>
          <a:p>
            <a:pPr marL="0" indent="0">
              <a:buNone/>
            </a:pPr>
            <a:r>
              <a:rPr lang="pl-PL" sz="2800" dirty="0" smtClean="0"/>
              <a:t>Pełne wydanie polskie (FID 327)</a:t>
            </a:r>
          </a:p>
          <a:p>
            <a:pPr marL="0" indent="0">
              <a:buNone/>
            </a:pPr>
            <a:r>
              <a:rPr lang="pl-PL" sz="2800" dirty="0" smtClean="0"/>
              <a:t>Przeciążenie. Przeciążalność</a:t>
            </a:r>
          </a:p>
          <a:p>
            <a:pPr marL="0" indent="0">
              <a:buNone/>
            </a:pPr>
            <a:endParaRPr lang="pl-PL" sz="2800" dirty="0" smtClean="0"/>
          </a:p>
          <a:p>
            <a:pPr marL="0" indent="0">
              <a:buNone/>
            </a:pPr>
            <a:r>
              <a:rPr lang="pl-PL" sz="2800" dirty="0" smtClean="0"/>
              <a:t>Tłumaczenie pliku MRF</a:t>
            </a:r>
          </a:p>
          <a:p>
            <a:pPr marL="0" indent="0">
              <a:buNone/>
            </a:pPr>
            <a:r>
              <a:rPr lang="pl-PL" sz="2800" dirty="0" smtClean="0"/>
              <a:t>Przeciążenie. Przeciążalność (odporność na przeciążenia)</a:t>
            </a:r>
          </a:p>
          <a:p>
            <a:endParaRPr lang="pl-PL" dirty="0"/>
          </a:p>
        </p:txBody>
      </p:sp>
    </p:spTree>
    <p:extLst>
      <p:ext uri="{BB962C8B-B14F-4D97-AF65-F5344CB8AC3E}">
        <p14:creationId xmlns:p14="http://schemas.microsoft.com/office/powerpoint/2010/main" val="4012392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a:xfrm>
            <a:off x="1331639" y="1807361"/>
            <a:ext cx="6802915" cy="4051437"/>
          </a:xfrm>
        </p:spPr>
        <p:txBody>
          <a:bodyPr/>
          <a:lstStyle/>
          <a:p>
            <a:pPr marL="0" indent="0">
              <a:buNone/>
            </a:pPr>
            <a:r>
              <a:rPr lang="pl-PL" dirty="0" smtClean="0"/>
              <a:t>Np.</a:t>
            </a:r>
          </a:p>
          <a:p>
            <a:pPr marL="0" indent="0">
              <a:buNone/>
            </a:pPr>
            <a:r>
              <a:rPr lang="pl-PL" dirty="0" smtClean="0"/>
              <a:t>621.3.017.2</a:t>
            </a:r>
          </a:p>
          <a:p>
            <a:pPr marL="0" indent="0">
              <a:buNone/>
            </a:pPr>
            <a:r>
              <a:rPr lang="pl-PL" dirty="0" smtClean="0"/>
              <a:t>MRF</a:t>
            </a:r>
          </a:p>
          <a:p>
            <a:pPr marL="0" indent="0">
              <a:buNone/>
            </a:pPr>
            <a:r>
              <a:rPr lang="en-US" dirty="0" smtClean="0"/>
              <a:t>Losses in the conductor. Copper </a:t>
            </a:r>
            <a:r>
              <a:rPr lang="en-US" dirty="0" smtClean="0"/>
              <a:t>losses</a:t>
            </a:r>
            <a:endParaRPr lang="pl-PL" dirty="0" smtClean="0"/>
          </a:p>
          <a:p>
            <a:pPr marL="0" indent="0">
              <a:buNone/>
            </a:pPr>
            <a:endParaRPr lang="pl-PL" dirty="0" smtClean="0"/>
          </a:p>
          <a:p>
            <a:pPr marL="0" indent="0">
              <a:buNone/>
            </a:pPr>
            <a:r>
              <a:rPr lang="pl-PL" dirty="0" smtClean="0"/>
              <a:t>Polskie tłumaczenie pliku:</a:t>
            </a:r>
          </a:p>
          <a:p>
            <a:pPr marL="0" indent="0">
              <a:buNone/>
            </a:pPr>
            <a:r>
              <a:rPr lang="pl-PL" dirty="0" smtClean="0"/>
              <a:t>Straty w przewodach. Straty w miedzi. Straty w uzwojeniach</a:t>
            </a:r>
            <a:endParaRPr lang="pl-PL" dirty="0"/>
          </a:p>
        </p:txBody>
      </p:sp>
    </p:spTree>
    <p:extLst>
      <p:ext uri="{BB962C8B-B14F-4D97-AF65-F5344CB8AC3E}">
        <p14:creationId xmlns:p14="http://schemas.microsoft.com/office/powerpoint/2010/main" val="39928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a:xfrm>
            <a:off x="1331639" y="1807361"/>
            <a:ext cx="6802915" cy="4051437"/>
          </a:xfrm>
        </p:spPr>
        <p:txBody>
          <a:bodyPr/>
          <a:lstStyle/>
          <a:p>
            <a:pPr marL="0" indent="0">
              <a:buNone/>
            </a:pPr>
            <a:r>
              <a:rPr lang="pl-PL" dirty="0" smtClean="0"/>
              <a:t>Np. </a:t>
            </a:r>
          </a:p>
          <a:p>
            <a:pPr marL="0" indent="0">
              <a:buNone/>
            </a:pPr>
            <a:r>
              <a:rPr lang="pl-PL" dirty="0" smtClean="0"/>
              <a:t>621.383.2</a:t>
            </a:r>
          </a:p>
          <a:p>
            <a:pPr marL="0" indent="0">
              <a:buNone/>
            </a:pPr>
            <a:r>
              <a:rPr lang="pl-PL" dirty="0" smtClean="0"/>
              <a:t>MRF</a:t>
            </a:r>
          </a:p>
          <a:p>
            <a:pPr marL="0" indent="0">
              <a:buNone/>
            </a:pPr>
            <a:r>
              <a:rPr lang="pl-PL" dirty="0" err="1" smtClean="0"/>
              <a:t>Photoelectric</a:t>
            </a:r>
            <a:r>
              <a:rPr lang="pl-PL" dirty="0" smtClean="0"/>
              <a:t> </a:t>
            </a:r>
            <a:r>
              <a:rPr lang="pl-PL" dirty="0" err="1" smtClean="0"/>
              <a:t>tubes</a:t>
            </a:r>
            <a:endParaRPr lang="pl-PL" dirty="0" smtClean="0"/>
          </a:p>
          <a:p>
            <a:pPr marL="0" indent="0">
              <a:buNone/>
            </a:pPr>
            <a:r>
              <a:rPr lang="pl-PL" dirty="0" err="1" smtClean="0"/>
              <a:t>Including</a:t>
            </a:r>
            <a:r>
              <a:rPr lang="pl-PL" dirty="0" smtClean="0"/>
              <a:t>:</a:t>
            </a:r>
          </a:p>
          <a:p>
            <a:pPr marL="0" indent="0">
              <a:buNone/>
            </a:pPr>
            <a:r>
              <a:rPr lang="pl-PL" dirty="0" err="1" smtClean="0"/>
              <a:t>Photomultiplier</a:t>
            </a:r>
            <a:r>
              <a:rPr lang="pl-PL" dirty="0" smtClean="0"/>
              <a:t> </a:t>
            </a:r>
            <a:r>
              <a:rPr lang="pl-PL" dirty="0" err="1" smtClean="0"/>
              <a:t>tubes</a:t>
            </a:r>
            <a:r>
              <a:rPr lang="pl-PL" dirty="0" smtClean="0"/>
              <a:t>. </a:t>
            </a:r>
            <a:r>
              <a:rPr lang="pl-PL" err="1" smtClean="0"/>
              <a:t>Photoemissive</a:t>
            </a:r>
            <a:r>
              <a:rPr lang="pl-PL" smtClean="0"/>
              <a:t> </a:t>
            </a:r>
            <a:r>
              <a:rPr lang="pl-PL" smtClean="0"/>
              <a:t>cells</a:t>
            </a:r>
            <a:endParaRPr lang="pl-PL" dirty="0"/>
          </a:p>
        </p:txBody>
      </p:sp>
    </p:spTree>
    <p:extLst>
      <p:ext uri="{BB962C8B-B14F-4D97-AF65-F5344CB8AC3E}">
        <p14:creationId xmlns:p14="http://schemas.microsoft.com/office/powerpoint/2010/main" val="359140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a:xfrm>
            <a:off x="1187623" y="1807361"/>
            <a:ext cx="6946931" cy="4051437"/>
          </a:xfrm>
        </p:spPr>
        <p:txBody>
          <a:bodyPr/>
          <a:lstStyle/>
          <a:p>
            <a:pPr marL="0" indent="0">
              <a:buNone/>
            </a:pPr>
            <a:r>
              <a:rPr lang="pl-PL" dirty="0" smtClean="0"/>
              <a:t>Polskie tłumaczenie pliku: </a:t>
            </a:r>
          </a:p>
          <a:p>
            <a:pPr marL="0" indent="0">
              <a:buNone/>
            </a:pPr>
            <a:r>
              <a:rPr lang="pl-PL" dirty="0" smtClean="0"/>
              <a:t>Lampy fotoelektryczne</a:t>
            </a:r>
          </a:p>
          <a:p>
            <a:pPr marL="0" indent="0">
              <a:buNone/>
            </a:pPr>
            <a:r>
              <a:rPr lang="pl-PL" dirty="0" err="1" smtClean="0"/>
              <a:t>Including</a:t>
            </a:r>
            <a:r>
              <a:rPr lang="pl-PL" dirty="0" smtClean="0"/>
              <a:t>:</a:t>
            </a:r>
          </a:p>
          <a:p>
            <a:pPr marL="0" indent="0">
              <a:buNone/>
            </a:pPr>
            <a:r>
              <a:rPr lang="pl-PL" dirty="0" smtClean="0"/>
              <a:t>Powielacze fotoelektronowe (fotopowielacze). Komórki fotoelektryczne emisyjne (fotonówki)</a:t>
            </a:r>
            <a:endParaRPr lang="pl-PL" dirty="0"/>
          </a:p>
        </p:txBody>
      </p:sp>
    </p:spTree>
    <p:extLst>
      <p:ext uri="{BB962C8B-B14F-4D97-AF65-F5344CB8AC3E}">
        <p14:creationId xmlns:p14="http://schemas.microsoft.com/office/powerpoint/2010/main" val="15465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a:xfrm>
            <a:off x="1331639" y="1807361"/>
            <a:ext cx="6802915" cy="4051437"/>
          </a:xfrm>
        </p:spPr>
        <p:txBody>
          <a:bodyPr>
            <a:normAutofit/>
          </a:bodyPr>
          <a:lstStyle/>
          <a:p>
            <a:pPr marL="0" indent="0">
              <a:buNone/>
            </a:pPr>
            <a:r>
              <a:rPr lang="pl-PL" dirty="0" smtClean="0"/>
              <a:t>Np.</a:t>
            </a:r>
          </a:p>
          <a:p>
            <a:pPr marL="0" indent="0">
              <a:buNone/>
            </a:pPr>
            <a:r>
              <a:rPr lang="pl-PL" dirty="0" smtClean="0"/>
              <a:t>621.384.664</a:t>
            </a:r>
          </a:p>
          <a:p>
            <a:pPr marL="0" indent="0">
              <a:buNone/>
            </a:pPr>
            <a:r>
              <a:rPr lang="pl-PL" dirty="0" smtClean="0"/>
              <a:t>MRF</a:t>
            </a:r>
          </a:p>
          <a:p>
            <a:pPr marL="0" indent="0">
              <a:buNone/>
            </a:pPr>
            <a:r>
              <a:rPr lang="pl-PL" dirty="0" err="1" smtClean="0"/>
              <a:t>Targets</a:t>
            </a:r>
            <a:endParaRPr lang="pl-PL" dirty="0" smtClean="0"/>
          </a:p>
          <a:p>
            <a:pPr marL="0" indent="0">
              <a:buNone/>
            </a:pPr>
            <a:r>
              <a:rPr lang="pl-PL" dirty="0" smtClean="0"/>
              <a:t>Polskie tłumaczenie pliku:</a:t>
            </a:r>
          </a:p>
          <a:p>
            <a:pPr marL="0" indent="0">
              <a:buNone/>
            </a:pPr>
            <a:r>
              <a:rPr lang="pl-PL" dirty="0" err="1" smtClean="0"/>
              <a:t>Targety</a:t>
            </a:r>
            <a:r>
              <a:rPr lang="pl-PL" dirty="0" smtClean="0"/>
              <a:t> (tarcze docelowe)</a:t>
            </a:r>
          </a:p>
          <a:p>
            <a:pPr marL="0" indent="0">
              <a:buNone/>
            </a:pPr>
            <a:endParaRPr lang="pl-PL" dirty="0"/>
          </a:p>
          <a:p>
            <a:pPr marL="0" indent="0">
              <a:buNone/>
            </a:pPr>
            <a:r>
              <a:rPr lang="pl-PL" dirty="0" smtClean="0"/>
              <a:t>(Jako rozszerzenie działu 621.384.66 Sprzęt i urządzenia pomocnicze akceleratorów)</a:t>
            </a:r>
            <a:endParaRPr lang="pl-PL" dirty="0"/>
          </a:p>
        </p:txBody>
      </p:sp>
    </p:spTree>
    <p:extLst>
      <p:ext uri="{BB962C8B-B14F-4D97-AF65-F5344CB8AC3E}">
        <p14:creationId xmlns:p14="http://schemas.microsoft.com/office/powerpoint/2010/main" val="1082139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69 Budownictwo</a:t>
            </a:r>
            <a:endParaRPr lang="pl-PL" dirty="0"/>
          </a:p>
        </p:txBody>
      </p:sp>
      <p:sp>
        <p:nvSpPr>
          <p:cNvPr id="3" name="Symbol zastępczy zawartości 2"/>
          <p:cNvSpPr>
            <a:spLocks noGrp="1"/>
          </p:cNvSpPr>
          <p:nvPr>
            <p:ph idx="1"/>
          </p:nvPr>
        </p:nvSpPr>
        <p:spPr>
          <a:xfrm>
            <a:off x="1115615" y="1844823"/>
            <a:ext cx="7018939" cy="4392489"/>
          </a:xfrm>
        </p:spPr>
        <p:txBody>
          <a:bodyPr>
            <a:normAutofit fontScale="70000" lnSpcReduction="20000"/>
          </a:bodyPr>
          <a:lstStyle/>
          <a:p>
            <a:pPr marL="0" indent="0">
              <a:buNone/>
            </a:pPr>
            <a:r>
              <a:rPr lang="pl-PL" sz="2800" dirty="0" smtClean="0"/>
              <a:t>69.04</a:t>
            </a:r>
          </a:p>
          <a:p>
            <a:pPr marL="0" indent="0">
              <a:buNone/>
            </a:pPr>
            <a:r>
              <a:rPr lang="pl-PL" sz="2800" dirty="0" smtClean="0"/>
              <a:t>MRF</a:t>
            </a:r>
          </a:p>
          <a:p>
            <a:pPr marL="0" indent="0">
              <a:buNone/>
            </a:pPr>
            <a:r>
              <a:rPr lang="en-US" sz="2800" dirty="0" smtClean="0"/>
              <a:t>Graphical and analytical statics for investigation and calculation of buildings. Strength, stability etc.</a:t>
            </a:r>
            <a:endParaRPr lang="pl-PL" sz="2800" dirty="0" smtClean="0"/>
          </a:p>
          <a:p>
            <a:pPr marL="0" indent="0">
              <a:buNone/>
            </a:pPr>
            <a:r>
              <a:rPr lang="pl-PL" sz="2800" dirty="0" smtClean="0"/>
              <a:t>Polskie tłumaczenie pliku:</a:t>
            </a:r>
          </a:p>
          <a:p>
            <a:pPr marL="0" indent="0">
              <a:buNone/>
            </a:pPr>
            <a:r>
              <a:rPr lang="pl-PL" sz="2800" dirty="0" smtClean="0"/>
              <a:t>Statyka wykreślna i analityczna w zastosowaniu do badań i obliczeń budowli. Wytrzymałość, stateczność itp.</a:t>
            </a:r>
          </a:p>
          <a:p>
            <a:pPr marL="0" indent="0">
              <a:buNone/>
            </a:pPr>
            <a:r>
              <a:rPr lang="pl-PL" sz="2800" dirty="0" smtClean="0"/>
              <a:t>Brak w pliku uwagi, że symbol ma rozbudowę analogiczną do 624.04 i że poddziały analityczne .04 stosuje się głównie w dziale 624. Jest to bowiem projektowanie budowlane a nie wykonawstwo, jak w dziale 69 </a:t>
            </a:r>
          </a:p>
        </p:txBody>
      </p:sp>
    </p:spTree>
    <p:extLst>
      <p:ext uri="{BB962C8B-B14F-4D97-AF65-F5344CB8AC3E}">
        <p14:creationId xmlns:p14="http://schemas.microsoft.com/office/powerpoint/2010/main" val="2325235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Pomyłka ?</a:t>
            </a:r>
            <a:endParaRPr lang="pl-PL" dirty="0"/>
          </a:p>
        </p:txBody>
      </p:sp>
      <p:sp>
        <p:nvSpPr>
          <p:cNvPr id="3" name="Symbol zastępczy zawartości 2"/>
          <p:cNvSpPr>
            <a:spLocks noGrp="1"/>
          </p:cNvSpPr>
          <p:nvPr>
            <p:ph idx="1"/>
          </p:nvPr>
        </p:nvSpPr>
        <p:spPr/>
        <p:txBody>
          <a:bodyPr/>
          <a:lstStyle/>
          <a:p>
            <a:pPr marL="0" indent="0">
              <a:buNone/>
            </a:pPr>
            <a:r>
              <a:rPr lang="pl-PL" dirty="0" smtClean="0"/>
              <a:t>691.328.43</a:t>
            </a:r>
          </a:p>
          <a:p>
            <a:pPr marL="0" indent="0">
              <a:buNone/>
            </a:pPr>
            <a:r>
              <a:rPr lang="en-US" dirty="0" smtClean="0"/>
              <a:t>Concrete reinforced with inorganic materials (other than metals)</a:t>
            </a:r>
            <a:endParaRPr lang="pl-PL" dirty="0" smtClean="0"/>
          </a:p>
          <a:p>
            <a:pPr marL="0" indent="0">
              <a:buNone/>
            </a:pPr>
            <a:r>
              <a:rPr lang="pl-PL" dirty="0" err="1" smtClean="0"/>
              <a:t>Examples</a:t>
            </a:r>
            <a:r>
              <a:rPr lang="pl-PL" dirty="0" smtClean="0"/>
              <a:t>:</a:t>
            </a:r>
          </a:p>
          <a:p>
            <a:pPr marL="0" indent="0">
              <a:buNone/>
            </a:pPr>
            <a:endParaRPr lang="pl-PL" dirty="0" smtClean="0"/>
          </a:p>
        </p:txBody>
      </p:sp>
      <p:sp>
        <p:nvSpPr>
          <p:cNvPr id="5" name="Rectangle 1"/>
          <p:cNvSpPr>
            <a:spLocks noChangeArrowheads="1"/>
          </p:cNvSpPr>
          <p:nvPr/>
        </p:nvSpPr>
        <p:spPr bwMode="auto">
          <a:xfrm>
            <a:off x="2286000" y="304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smtClean="0">
                <a:ln>
                  <a:noFill/>
                </a:ln>
                <a:solidFill>
                  <a:schemeClr val="tx1"/>
                </a:solidFill>
                <a:effectLst/>
                <a:latin typeface="Arial" pitchFamily="34" charset="0"/>
                <a:cs typeface="Arial" pitchFamily="34" charset="0"/>
              </a:rPr>
              <a:t/>
            </a:r>
            <a:br>
              <a:rPr kumimoji="0" lang="pl-PL" altLang="pl-PL" sz="1800" b="0" i="0" u="none" strike="noStrike" cap="none" normalizeH="0" baseline="0" smtClean="0">
                <a:ln>
                  <a:noFill/>
                </a:ln>
                <a:solidFill>
                  <a:schemeClr val="tx1"/>
                </a:solidFill>
                <a:effectLst/>
                <a:latin typeface="Arial" pitchFamily="34" charset="0"/>
                <a:cs typeface="Arial" pitchFamily="34" charset="0"/>
              </a:rPr>
            </a:br>
            <a:endParaRPr kumimoji="0" lang="pl-PL" altLang="pl-PL"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a 5"/>
          <p:cNvGraphicFramePr>
            <a:graphicFrameLocks noGrp="1"/>
          </p:cNvGraphicFramePr>
          <p:nvPr>
            <p:extLst>
              <p:ext uri="{D42A27DB-BD31-4B8C-83A1-F6EECF244321}">
                <p14:modId xmlns:p14="http://schemas.microsoft.com/office/powerpoint/2010/main" val="1830485515"/>
              </p:ext>
            </p:extLst>
          </p:nvPr>
        </p:nvGraphicFramePr>
        <p:xfrm>
          <a:off x="1619672" y="4653136"/>
          <a:ext cx="5400600" cy="1434832"/>
        </p:xfrm>
        <a:graphic>
          <a:graphicData uri="http://schemas.openxmlformats.org/drawingml/2006/table">
            <a:tbl>
              <a:tblPr/>
              <a:tblGrid>
                <a:gridCol w="1804054"/>
                <a:gridCol w="3596546"/>
              </a:tblGrid>
              <a:tr h="0">
                <a:tc>
                  <a:txBody>
                    <a:bodyPr/>
                    <a:lstStyle/>
                    <a:p>
                      <a:pPr algn="l"/>
                      <a:r>
                        <a:rPr lang="pl-PL" dirty="0" err="1">
                          <a:effectLst/>
                        </a:rPr>
                        <a:t>Notation</a:t>
                      </a:r>
                      <a:endParaRPr lang="pl-PL" dirty="0">
                        <a:effectLst/>
                      </a:endParaRPr>
                    </a:p>
                  </a:txBody>
                  <a:tcPr marL="19050" marR="19050" marT="19050" marB="19050" anchor="ctr">
                    <a:lnL>
                      <a:noFill/>
                    </a:lnL>
                    <a:lnR>
                      <a:noFill/>
                    </a:lnR>
                    <a:lnB>
                      <a:noFill/>
                    </a:lnB>
                    <a:solidFill>
                      <a:srgbClr val="CCCCCC"/>
                    </a:solidFill>
                  </a:tcPr>
                </a:tc>
                <a:tc>
                  <a:txBody>
                    <a:bodyPr/>
                    <a:lstStyle/>
                    <a:p>
                      <a:pPr algn="l"/>
                      <a:r>
                        <a:rPr lang="pl-PL" dirty="0" err="1">
                          <a:effectLst/>
                        </a:rPr>
                        <a:t>Description</a:t>
                      </a:r>
                      <a:endParaRPr lang="pl-PL" dirty="0">
                        <a:effectLst/>
                      </a:endParaRPr>
                    </a:p>
                  </a:txBody>
                  <a:tcPr marL="19050" marR="19050" marT="19050" marB="19050" anchor="ctr">
                    <a:lnL>
                      <a:noFill/>
                    </a:lnL>
                    <a:lnR>
                      <a:noFill/>
                    </a:lnR>
                    <a:lnB>
                      <a:noFill/>
                    </a:lnB>
                    <a:solidFill>
                      <a:srgbClr val="CCCCCC"/>
                    </a:solidFill>
                  </a:tcPr>
                </a:tc>
              </a:tr>
              <a:tr h="0">
                <a:tc>
                  <a:txBody>
                    <a:bodyPr/>
                    <a:lstStyle/>
                    <a:p>
                      <a:r>
                        <a:rPr lang="pl-PL" dirty="0">
                          <a:solidFill>
                            <a:srgbClr val="000000"/>
                          </a:solidFill>
                          <a:effectLst/>
                        </a:rPr>
                        <a:t>691.328.43-035.26</a:t>
                      </a:r>
                    </a:p>
                  </a:txBody>
                  <a:tcPr marL="19050" marR="19050" marT="19050" marB="19050" anchor="ctr">
                    <a:lnL>
                      <a:noFill/>
                    </a:lnL>
                    <a:lnR>
                      <a:noFill/>
                    </a:lnR>
                    <a:lnT>
                      <a:noFill/>
                    </a:lnT>
                    <a:lnB>
                      <a:noFill/>
                    </a:lnB>
                    <a:solidFill>
                      <a:srgbClr val="FDFFBB"/>
                    </a:solidFill>
                  </a:tcPr>
                </a:tc>
                <a:tc>
                  <a:txBody>
                    <a:bodyPr/>
                    <a:lstStyle/>
                    <a:p>
                      <a:r>
                        <a:rPr lang="pl-PL" sz="2800" dirty="0" err="1">
                          <a:solidFill>
                            <a:srgbClr val="000000"/>
                          </a:solidFill>
                          <a:effectLst/>
                        </a:rPr>
                        <a:t>Concrete</a:t>
                      </a:r>
                      <a:r>
                        <a:rPr lang="pl-PL" dirty="0">
                          <a:solidFill>
                            <a:srgbClr val="000000"/>
                          </a:solidFill>
                          <a:effectLst/>
                        </a:rPr>
                        <a:t> </a:t>
                      </a:r>
                      <a:r>
                        <a:rPr lang="pl-PL" dirty="0" err="1">
                          <a:solidFill>
                            <a:srgbClr val="000000"/>
                          </a:solidFill>
                          <a:effectLst/>
                        </a:rPr>
                        <a:t>reinforced</a:t>
                      </a:r>
                      <a:r>
                        <a:rPr lang="pl-PL" dirty="0">
                          <a:solidFill>
                            <a:srgbClr val="000000"/>
                          </a:solidFill>
                          <a:effectLst/>
                        </a:rPr>
                        <a:t> with </a:t>
                      </a:r>
                      <a:r>
                        <a:rPr lang="pl-PL" dirty="0" err="1">
                          <a:solidFill>
                            <a:srgbClr val="000000"/>
                          </a:solidFill>
                          <a:effectLst/>
                        </a:rPr>
                        <a:t>bamboo</a:t>
                      </a:r>
                      <a:endParaRPr lang="pl-PL" dirty="0">
                        <a:solidFill>
                          <a:srgbClr val="000000"/>
                        </a:solidFill>
                        <a:effectLst/>
                      </a:endParaRPr>
                    </a:p>
                  </a:txBody>
                  <a:tcPr marL="19050" marR="19050" marT="19050" marB="19050" anchor="ctr">
                    <a:lnL>
                      <a:noFill/>
                    </a:lnL>
                    <a:lnR>
                      <a:noFill/>
                    </a:lnR>
                    <a:lnT>
                      <a:noFill/>
                    </a:lnT>
                    <a:lnB>
                      <a:noFill/>
                    </a:lnB>
                    <a:solidFill>
                      <a:srgbClr val="FDFFBB"/>
                    </a:solidFill>
                  </a:tcPr>
                </a:tc>
              </a:tr>
              <a:tr h="383272">
                <a:tc>
                  <a:txBody>
                    <a:bodyPr/>
                    <a:lstStyle/>
                    <a:p>
                      <a:r>
                        <a:rPr lang="pl-PL">
                          <a:effectLst/>
                        </a:rPr>
                        <a:t> </a:t>
                      </a:r>
                    </a:p>
                  </a:txBody>
                  <a:tcPr marL="19050" marR="19050" marT="19050" marB="19050" anchor="ctr">
                    <a:lnL>
                      <a:noFill/>
                    </a:lnL>
                    <a:lnR>
                      <a:noFill/>
                    </a:lnR>
                    <a:lnT>
                      <a:noFill/>
                    </a:lnT>
                    <a:lnB>
                      <a:noFill/>
                    </a:lnB>
                    <a:solidFill>
                      <a:srgbClr val="EFDEDE"/>
                    </a:solidFill>
                  </a:tcPr>
                </a:tc>
                <a:tc>
                  <a:txBody>
                    <a:bodyPr/>
                    <a:lstStyle/>
                    <a:p>
                      <a:endParaRPr lang="pl-PL" dirty="0"/>
                    </a:p>
                  </a:txBody>
                  <a:tcPr>
                    <a:lnL>
                      <a:noFill/>
                    </a:lnL>
                    <a:lnT>
                      <a:noFill/>
                    </a:lnT>
                  </a:tcPr>
                </a:tc>
              </a:tr>
            </a:tbl>
          </a:graphicData>
        </a:graphic>
      </p:graphicFrame>
      <p:sp>
        <p:nvSpPr>
          <p:cNvPr id="7" name="Rectangle 2"/>
          <p:cNvSpPr>
            <a:spLocks noChangeArrowheads="1"/>
          </p:cNvSpPr>
          <p:nvPr/>
        </p:nvSpPr>
        <p:spPr bwMode="auto">
          <a:xfrm>
            <a:off x="2286000" y="304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cap="none" normalizeH="0" baseline="0" smtClean="0">
                <a:ln>
                  <a:noFill/>
                </a:ln>
                <a:solidFill>
                  <a:schemeClr val="tx1"/>
                </a:solidFill>
                <a:effectLst/>
                <a:latin typeface="Arial" pitchFamily="34" charset="0"/>
                <a:cs typeface="Arial" pitchFamily="34" charset="0"/>
              </a:rPr>
              <a:t/>
            </a:r>
            <a:br>
              <a:rPr kumimoji="0" lang="pl-PL" altLang="pl-PL" sz="1800" b="0" i="0" u="none" strike="noStrike" cap="none" normalizeH="0" baseline="0" smtClean="0">
                <a:ln>
                  <a:noFill/>
                </a:ln>
                <a:solidFill>
                  <a:schemeClr val="tx1"/>
                </a:solidFill>
                <a:effectLst/>
                <a:latin typeface="Arial" pitchFamily="34" charset="0"/>
                <a:cs typeface="Arial" pitchFamily="34" charset="0"/>
              </a:rPr>
            </a:br>
            <a:endParaRPr kumimoji="0" lang="pl-PL" altLang="pl-P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47290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Pomyłka?</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t>Polskie tłumaczenie pliku:</a:t>
            </a:r>
          </a:p>
          <a:p>
            <a:pPr marL="0" indent="0">
              <a:buNone/>
            </a:pPr>
            <a:r>
              <a:rPr lang="pl-PL" dirty="0" smtClean="0"/>
              <a:t>691.328.43</a:t>
            </a:r>
          </a:p>
          <a:p>
            <a:pPr marL="0" indent="0">
              <a:buNone/>
            </a:pPr>
            <a:r>
              <a:rPr lang="pl-PL" dirty="0"/>
              <a:t>Beton ze zbrojeniem z materiałów </a:t>
            </a:r>
            <a:r>
              <a:rPr lang="pl-PL" dirty="0" smtClean="0"/>
              <a:t>nieorganicznych</a:t>
            </a:r>
          </a:p>
          <a:p>
            <a:pPr marL="0" indent="0">
              <a:buNone/>
            </a:pPr>
            <a:endParaRPr lang="pl-PL" dirty="0" smtClean="0"/>
          </a:p>
          <a:p>
            <a:pPr marL="0" indent="0">
              <a:buNone/>
            </a:pPr>
            <a:r>
              <a:rPr lang="pl-PL" dirty="0" smtClean="0"/>
              <a:t>Bambus nie jest materiałem nieorganicznym, więc nie może być przykładem na nieorganiczny składnik zbrojenia betonu</a:t>
            </a:r>
            <a:endParaRPr lang="pl-PL" dirty="0"/>
          </a:p>
        </p:txBody>
      </p:sp>
    </p:spTree>
    <p:extLst>
      <p:ext uri="{BB962C8B-B14F-4D97-AF65-F5344CB8AC3E}">
        <p14:creationId xmlns:p14="http://schemas.microsoft.com/office/powerpoint/2010/main" val="1946687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Dosłowność tłumaczenia</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t>691.8</a:t>
            </a:r>
          </a:p>
          <a:p>
            <a:pPr marL="0" indent="0">
              <a:buNone/>
            </a:pPr>
            <a:r>
              <a:rPr lang="pl-PL" dirty="0" smtClean="0"/>
              <a:t>MRF</a:t>
            </a:r>
          </a:p>
          <a:p>
            <a:pPr marL="0" indent="0">
              <a:buNone/>
            </a:pPr>
            <a:r>
              <a:rPr lang="pl-PL" dirty="0"/>
              <a:t>Simple </a:t>
            </a:r>
            <a:r>
              <a:rPr lang="pl-PL" dirty="0" err="1"/>
              <a:t>units</a:t>
            </a:r>
            <a:r>
              <a:rPr lang="pl-PL" dirty="0"/>
              <a:t>. </a:t>
            </a:r>
            <a:r>
              <a:rPr lang="pl-PL" dirty="0" err="1"/>
              <a:t>Builders</a:t>
            </a:r>
            <a:r>
              <a:rPr lang="pl-PL" dirty="0"/>
              <a:t>' </a:t>
            </a:r>
            <a:r>
              <a:rPr lang="pl-PL" dirty="0" smtClean="0"/>
              <a:t>hardware</a:t>
            </a:r>
          </a:p>
          <a:p>
            <a:pPr marL="0" indent="0">
              <a:buNone/>
            </a:pPr>
            <a:endParaRPr lang="pl-PL" dirty="0" smtClean="0"/>
          </a:p>
          <a:p>
            <a:pPr marL="0" indent="0">
              <a:buNone/>
            </a:pPr>
            <a:r>
              <a:rPr lang="pl-PL" dirty="0" smtClean="0"/>
              <a:t>Polskie tłumaczenie pliku:</a:t>
            </a:r>
          </a:p>
          <a:p>
            <a:pPr marL="0" indent="0">
              <a:buNone/>
            </a:pPr>
            <a:r>
              <a:rPr lang="pl-PL" dirty="0"/>
              <a:t>Proste prefabrykaty. Wyroby żelazne dla budownictwa (odlewy budowlane</a:t>
            </a:r>
            <a:r>
              <a:rPr lang="pl-PL" dirty="0" smtClean="0"/>
              <a:t>)</a:t>
            </a:r>
          </a:p>
          <a:p>
            <a:pPr marL="0" indent="0">
              <a:buNone/>
            </a:pPr>
            <a:endParaRPr lang="pl-PL" dirty="0"/>
          </a:p>
          <a:p>
            <a:pPr marL="0" indent="0">
              <a:buNone/>
            </a:pPr>
            <a:r>
              <a:rPr lang="pl-PL" dirty="0" smtClean="0"/>
              <a:t>Chodzi tu o blachy, siatki, pręty do zbrojeń a także gwoździe, klamry, sworznie czyli różne łączniki do mocowania.</a:t>
            </a:r>
            <a:endParaRPr lang="pl-PL" dirty="0"/>
          </a:p>
        </p:txBody>
      </p:sp>
    </p:spTree>
    <p:extLst>
      <p:ext uri="{BB962C8B-B14F-4D97-AF65-F5344CB8AC3E}">
        <p14:creationId xmlns:p14="http://schemas.microsoft.com/office/powerpoint/2010/main" val="3845123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Dosłowność tłumaczenia</a:t>
            </a:r>
            <a:endParaRPr lang="pl-PL" dirty="0"/>
          </a:p>
        </p:txBody>
      </p:sp>
      <p:sp>
        <p:nvSpPr>
          <p:cNvPr id="3" name="Symbol zastępczy zawartości 2"/>
          <p:cNvSpPr>
            <a:spLocks noGrp="1"/>
          </p:cNvSpPr>
          <p:nvPr>
            <p:ph idx="1"/>
          </p:nvPr>
        </p:nvSpPr>
        <p:spPr>
          <a:xfrm>
            <a:off x="1331639" y="1807361"/>
            <a:ext cx="6802915" cy="4051437"/>
          </a:xfrm>
        </p:spPr>
        <p:txBody>
          <a:bodyPr>
            <a:normAutofit lnSpcReduction="10000"/>
          </a:bodyPr>
          <a:lstStyle/>
          <a:p>
            <a:pPr marL="0" indent="0">
              <a:buNone/>
            </a:pPr>
            <a:r>
              <a:rPr lang="pl-PL" dirty="0" smtClean="0"/>
              <a:t>692.423</a:t>
            </a:r>
          </a:p>
          <a:p>
            <a:pPr marL="0" indent="0">
              <a:buNone/>
            </a:pPr>
            <a:r>
              <a:rPr lang="pl-PL" dirty="0" smtClean="0"/>
              <a:t>MRF</a:t>
            </a:r>
          </a:p>
          <a:p>
            <a:pPr marL="0" indent="0">
              <a:buNone/>
            </a:pPr>
            <a:r>
              <a:rPr lang="pl-PL" dirty="0" err="1"/>
              <a:t>Curb</a:t>
            </a:r>
            <a:r>
              <a:rPr lang="pl-PL" dirty="0"/>
              <a:t> </a:t>
            </a:r>
            <a:r>
              <a:rPr lang="pl-PL" dirty="0" err="1"/>
              <a:t>roofs</a:t>
            </a:r>
            <a:r>
              <a:rPr lang="pl-PL" dirty="0"/>
              <a:t>. Mansard </a:t>
            </a:r>
            <a:r>
              <a:rPr lang="pl-PL" dirty="0" err="1"/>
              <a:t>roofs</a:t>
            </a:r>
            <a:r>
              <a:rPr lang="pl-PL" dirty="0"/>
              <a:t>. </a:t>
            </a:r>
            <a:r>
              <a:rPr lang="pl-PL" dirty="0" err="1"/>
              <a:t>Gambrel</a:t>
            </a:r>
            <a:r>
              <a:rPr lang="pl-PL" dirty="0"/>
              <a:t> </a:t>
            </a:r>
            <a:r>
              <a:rPr lang="pl-PL" dirty="0" err="1"/>
              <a:t>roofs</a:t>
            </a:r>
            <a:r>
              <a:rPr lang="pl-PL" dirty="0"/>
              <a:t>. </a:t>
            </a:r>
            <a:r>
              <a:rPr lang="pl-PL" dirty="0" err="1"/>
              <a:t>Demi-curb</a:t>
            </a:r>
            <a:r>
              <a:rPr lang="pl-PL" dirty="0"/>
              <a:t> </a:t>
            </a:r>
            <a:r>
              <a:rPr lang="pl-PL" dirty="0" err="1" smtClean="0"/>
              <a:t>roofs</a:t>
            </a:r>
            <a:endParaRPr lang="pl-PL" dirty="0" smtClean="0"/>
          </a:p>
          <a:p>
            <a:pPr marL="0" indent="0">
              <a:buNone/>
            </a:pPr>
            <a:r>
              <a:rPr lang="pl-PL" dirty="0" smtClean="0"/>
              <a:t>Polskie tłumaczenie pliku:</a:t>
            </a:r>
          </a:p>
          <a:p>
            <a:pPr marL="0" indent="0">
              <a:buNone/>
            </a:pPr>
            <a:r>
              <a:rPr lang="pl-PL" dirty="0" smtClean="0"/>
              <a:t>Dachy mansardowe</a:t>
            </a:r>
          </a:p>
          <a:p>
            <a:pPr marL="0" indent="0">
              <a:buNone/>
            </a:pPr>
            <a:endParaRPr lang="pl-PL" dirty="0" smtClean="0"/>
          </a:p>
          <a:p>
            <a:pPr marL="0" indent="0">
              <a:buNone/>
            </a:pPr>
            <a:r>
              <a:rPr lang="pl-PL" dirty="0" smtClean="0"/>
              <a:t>Wszystkie angielskie terminy oznaczają dachy mansardowe, różnią się nieco łamaniami dachu. W Polsce jest jedno określenie – dach </a:t>
            </a:r>
            <a:r>
              <a:rPr lang="pl-PL" dirty="0" smtClean="0"/>
              <a:t>mansardowy, ewentualnie operuje się też terminem „</a:t>
            </a:r>
            <a:r>
              <a:rPr lang="pl-PL" dirty="0" err="1" smtClean="0"/>
              <a:t>gambrel</a:t>
            </a:r>
            <a:r>
              <a:rPr lang="pl-PL" dirty="0" smtClean="0"/>
              <a:t>” jako rodzaj dachu mansardowego</a:t>
            </a:r>
            <a:endParaRPr lang="pl-PL" dirty="0"/>
          </a:p>
        </p:txBody>
      </p:sp>
    </p:spTree>
    <p:extLst>
      <p:ext uri="{BB962C8B-B14F-4D97-AF65-F5344CB8AC3E}">
        <p14:creationId xmlns:p14="http://schemas.microsoft.com/office/powerpoint/2010/main" val="408697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Założenia</a:t>
            </a:r>
            <a:endParaRPr lang="pl-PL" dirty="0"/>
          </a:p>
        </p:txBody>
      </p:sp>
      <p:sp>
        <p:nvSpPr>
          <p:cNvPr id="3" name="Symbol zastępczy zawartości 2"/>
          <p:cNvSpPr>
            <a:spLocks noGrp="1"/>
          </p:cNvSpPr>
          <p:nvPr>
            <p:ph idx="1"/>
          </p:nvPr>
        </p:nvSpPr>
        <p:spPr>
          <a:xfrm>
            <a:off x="1043608" y="1412776"/>
            <a:ext cx="7725544" cy="5040560"/>
          </a:xfrm>
        </p:spPr>
        <p:txBody>
          <a:bodyPr anchor="ctr">
            <a:normAutofit fontScale="47500" lnSpcReduction="20000"/>
          </a:bodyPr>
          <a:lstStyle/>
          <a:p>
            <a:pPr marL="0" indent="0">
              <a:lnSpc>
                <a:spcPct val="120000"/>
              </a:lnSpc>
              <a:buNone/>
            </a:pPr>
            <a:r>
              <a:rPr lang="pl-PL" altLang="pl-PL" sz="4000" dirty="0" smtClean="0"/>
              <a:t>Jako pierwsze źródło należy wykorzystać </a:t>
            </a:r>
            <a:r>
              <a:rPr lang="pl-PL" altLang="pl-PL" sz="4000" dirty="0"/>
              <a:t>odpowiednik </a:t>
            </a:r>
            <a:r>
              <a:rPr lang="pl-PL" altLang="pl-PL" sz="4000" dirty="0" smtClean="0"/>
              <a:t>słowny z wydania </a:t>
            </a:r>
            <a:r>
              <a:rPr lang="pl-PL" altLang="pl-PL" sz="4000" dirty="0"/>
              <a:t>pełnego w j. </a:t>
            </a:r>
            <a:r>
              <a:rPr lang="pl-PL" altLang="pl-PL" sz="4000" dirty="0" smtClean="0"/>
              <a:t>polskim. </a:t>
            </a:r>
          </a:p>
          <a:p>
            <a:pPr marL="0" indent="0">
              <a:lnSpc>
                <a:spcPct val="120000"/>
              </a:lnSpc>
              <a:buNone/>
            </a:pPr>
            <a:r>
              <a:rPr lang="pl-PL" altLang="pl-PL" sz="4000" dirty="0" smtClean="0"/>
              <a:t>W dalszej kolejności, jeżeli istnieją formy inne,</a:t>
            </a:r>
          </a:p>
          <a:p>
            <a:pPr marL="0" indent="0">
              <a:lnSpc>
                <a:spcPct val="120000"/>
              </a:lnSpc>
              <a:buNone/>
            </a:pPr>
            <a:r>
              <a:rPr lang="pl-PL" altLang="pl-PL" sz="4000" dirty="0" smtClean="0"/>
              <a:t> należy słownictwo doprecyzować i uwspółcześnić. </a:t>
            </a:r>
          </a:p>
          <a:p>
            <a:pPr marL="0" indent="0">
              <a:lnSpc>
                <a:spcPct val="120000"/>
              </a:lnSpc>
              <a:buNone/>
            </a:pPr>
            <a:r>
              <a:rPr lang="pl-PL" altLang="pl-PL" sz="4000" dirty="0" smtClean="0"/>
              <a:t>Najważniejsza jest zgodność merytoryczna z plikiem MRF </a:t>
            </a:r>
          </a:p>
          <a:p>
            <a:pPr marL="0" indent="0">
              <a:lnSpc>
                <a:spcPct val="120000"/>
              </a:lnSpc>
              <a:buNone/>
            </a:pPr>
            <a:r>
              <a:rPr lang="pl-PL" altLang="pl-PL" sz="4000" dirty="0"/>
              <a:t>Jeżeli odpowiednik w </a:t>
            </a:r>
            <a:r>
              <a:rPr lang="pl-PL" altLang="pl-PL" sz="4000" dirty="0" smtClean="0"/>
              <a:t>języku polskim </a:t>
            </a:r>
            <a:r>
              <a:rPr lang="pl-PL" altLang="pl-PL" sz="4000" dirty="0"/>
              <a:t>nie zgadza się z MRF, </a:t>
            </a:r>
            <a:br>
              <a:rPr lang="pl-PL" altLang="pl-PL" sz="4000" dirty="0"/>
            </a:br>
            <a:r>
              <a:rPr lang="pl-PL" altLang="pl-PL" sz="4000" dirty="0"/>
              <a:t>lub </a:t>
            </a:r>
            <a:r>
              <a:rPr lang="pl-PL" altLang="pl-PL" sz="4000" dirty="0" smtClean="0"/>
              <a:t>brak </a:t>
            </a:r>
            <a:r>
              <a:rPr lang="pl-PL" altLang="pl-PL" sz="4000" dirty="0"/>
              <a:t>danego </a:t>
            </a:r>
            <a:r>
              <a:rPr lang="pl-PL" altLang="pl-PL" sz="4000" dirty="0" smtClean="0"/>
              <a:t>symbolu w wydaniu polskim, należy próbować </a:t>
            </a:r>
            <a:r>
              <a:rPr lang="pl-PL" altLang="pl-PL" sz="4000" dirty="0"/>
              <a:t>ustalić, </a:t>
            </a:r>
            <a:r>
              <a:rPr lang="pl-PL" altLang="pl-PL" sz="4000" dirty="0" smtClean="0"/>
              <a:t>czy </a:t>
            </a:r>
            <a:r>
              <a:rPr lang="pl-PL" altLang="pl-PL" sz="4000" dirty="0"/>
              <a:t>symbol w  MRF jest zupełnie nowy czy też został przeniesiony z innego miejsca tablic</a:t>
            </a:r>
            <a:r>
              <a:rPr lang="pl-PL" altLang="pl-PL" sz="4000" dirty="0" smtClean="0"/>
              <a:t>.</a:t>
            </a:r>
          </a:p>
          <a:p>
            <a:pPr marL="0" indent="0">
              <a:lnSpc>
                <a:spcPct val="120000"/>
              </a:lnSpc>
              <a:buNone/>
            </a:pPr>
            <a:r>
              <a:rPr lang="pl-PL" altLang="pl-PL" sz="4000" dirty="0"/>
              <a:t/>
            </a:r>
            <a:br>
              <a:rPr lang="pl-PL" altLang="pl-PL" sz="4000" dirty="0"/>
            </a:br>
            <a:r>
              <a:rPr lang="pl-PL" altLang="pl-PL" dirty="0"/>
              <a:t/>
            </a:r>
            <a:br>
              <a:rPr lang="pl-PL" altLang="pl-PL" dirty="0"/>
            </a:br>
            <a:endParaRPr lang="pl-PL" altLang="pl-PL" dirty="0"/>
          </a:p>
          <a:p>
            <a:pPr marL="457200" indent="-457200">
              <a:lnSpc>
                <a:spcPct val="90000"/>
              </a:lnSpc>
            </a:pPr>
            <a:endParaRPr lang="pl-PL" altLang="pl-PL" sz="1600" dirty="0"/>
          </a:p>
          <a:p>
            <a:pPr marL="0" indent="0">
              <a:lnSpc>
                <a:spcPct val="90000"/>
              </a:lnSpc>
              <a:buNone/>
            </a:pPr>
            <a:endParaRPr lang="pl-PL" dirty="0"/>
          </a:p>
        </p:txBody>
      </p:sp>
    </p:spTree>
    <p:extLst>
      <p:ext uri="{BB962C8B-B14F-4D97-AF65-F5344CB8AC3E}">
        <p14:creationId xmlns:p14="http://schemas.microsoft.com/office/powerpoint/2010/main" val="516492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 - uwagi</a:t>
            </a:r>
            <a:endParaRPr lang="pl-PL" dirty="0"/>
          </a:p>
        </p:txBody>
      </p:sp>
      <p:sp>
        <p:nvSpPr>
          <p:cNvPr id="3" name="Symbol zastępczy zawartości 2"/>
          <p:cNvSpPr>
            <a:spLocks noGrp="1"/>
          </p:cNvSpPr>
          <p:nvPr>
            <p:ph idx="1"/>
          </p:nvPr>
        </p:nvSpPr>
        <p:spPr>
          <a:xfrm>
            <a:off x="1403647" y="1807361"/>
            <a:ext cx="6730907" cy="4051437"/>
          </a:xfrm>
        </p:spPr>
        <p:txBody>
          <a:bodyPr>
            <a:normAutofit/>
          </a:bodyPr>
          <a:lstStyle/>
          <a:p>
            <a:pPr marL="0" indent="0">
              <a:buNone/>
            </a:pPr>
            <a:r>
              <a:rPr lang="pl-PL" dirty="0" smtClean="0"/>
              <a:t>004.056.3</a:t>
            </a:r>
          </a:p>
          <a:p>
            <a:pPr marL="0" indent="0">
              <a:buNone/>
            </a:pPr>
            <a:r>
              <a:rPr lang="pl-PL" dirty="0" smtClean="0"/>
              <a:t>MRF</a:t>
            </a:r>
          </a:p>
          <a:p>
            <a:pPr marL="0" indent="0">
              <a:buNone/>
            </a:pPr>
            <a:r>
              <a:rPr lang="pl-PL" dirty="0"/>
              <a:t>Backup and </a:t>
            </a:r>
            <a:r>
              <a:rPr lang="pl-PL" dirty="0" err="1" smtClean="0"/>
              <a:t>recovery</a:t>
            </a:r>
            <a:endParaRPr lang="pl-PL" dirty="0" smtClean="0"/>
          </a:p>
          <a:p>
            <a:pPr marL="0" indent="0">
              <a:buNone/>
            </a:pPr>
            <a:endParaRPr lang="pl-PL" dirty="0" smtClean="0"/>
          </a:p>
          <a:p>
            <a:pPr marL="0" indent="0">
              <a:buNone/>
            </a:pPr>
            <a:r>
              <a:rPr lang="pl-PL" dirty="0" smtClean="0"/>
              <a:t>Polskie tłumaczenie</a:t>
            </a:r>
          </a:p>
          <a:p>
            <a:pPr marL="0" indent="0">
              <a:buNone/>
            </a:pPr>
            <a:r>
              <a:rPr lang="pl-PL" dirty="0"/>
              <a:t>Tworzenie kopii bezpieczeństwa i </a:t>
            </a:r>
            <a:r>
              <a:rPr lang="pl-PL" dirty="0" smtClean="0"/>
              <a:t>odzyskiwanie</a:t>
            </a:r>
          </a:p>
          <a:p>
            <a:pPr marL="0" indent="0">
              <a:buNone/>
            </a:pPr>
            <a:endParaRPr lang="pl-PL" dirty="0" smtClean="0"/>
          </a:p>
          <a:p>
            <a:pPr marL="0" indent="0">
              <a:buNone/>
            </a:pPr>
            <a:r>
              <a:rPr lang="pl-PL" dirty="0" smtClean="0"/>
              <a:t>Obecnie używa się sformułowania „archiwizowanie”</a:t>
            </a:r>
            <a:endParaRPr lang="pl-PL" dirty="0"/>
          </a:p>
        </p:txBody>
      </p:sp>
    </p:spTree>
    <p:extLst>
      <p:ext uri="{BB962C8B-B14F-4D97-AF65-F5344CB8AC3E}">
        <p14:creationId xmlns:p14="http://schemas.microsoft.com/office/powerpoint/2010/main" val="1982040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691679" y="1807361"/>
            <a:ext cx="6442875" cy="4051437"/>
          </a:xfrm>
        </p:spPr>
        <p:txBody>
          <a:bodyPr/>
          <a:lstStyle/>
          <a:p>
            <a:pPr marL="0" indent="0">
              <a:buNone/>
            </a:pPr>
            <a:r>
              <a:rPr lang="pl-PL" dirty="0" smtClean="0"/>
              <a:t>004.085.7 Papier cyfrowy (</a:t>
            </a:r>
            <a:r>
              <a:rPr lang="pl-PL" dirty="0" err="1" smtClean="0"/>
              <a:t>digital</a:t>
            </a:r>
            <a:r>
              <a:rPr lang="pl-PL" dirty="0" smtClean="0"/>
              <a:t> </a:t>
            </a:r>
            <a:r>
              <a:rPr lang="pl-PL" dirty="0" err="1" smtClean="0"/>
              <a:t>paper</a:t>
            </a:r>
            <a:r>
              <a:rPr lang="pl-PL" dirty="0" smtClean="0"/>
              <a:t>, </a:t>
            </a:r>
            <a:r>
              <a:rPr lang="pl-PL" dirty="0" err="1" smtClean="0"/>
              <a:t>interactive</a:t>
            </a:r>
            <a:r>
              <a:rPr lang="pl-PL" dirty="0" smtClean="0"/>
              <a:t> </a:t>
            </a:r>
            <a:r>
              <a:rPr lang="pl-PL" dirty="0" err="1" smtClean="0"/>
              <a:t>paper</a:t>
            </a:r>
            <a:r>
              <a:rPr lang="pl-PL" dirty="0" smtClean="0"/>
              <a:t>)</a:t>
            </a:r>
          </a:p>
          <a:p>
            <a:pPr marL="0" indent="0">
              <a:buNone/>
            </a:pPr>
            <a:endParaRPr lang="pl-PL" dirty="0" smtClean="0"/>
          </a:p>
          <a:p>
            <a:pPr marL="0" indent="0">
              <a:buNone/>
            </a:pPr>
            <a:r>
              <a:rPr lang="pl-PL" dirty="0" smtClean="0"/>
              <a:t>Uściślenie definicji w polach </a:t>
            </a:r>
            <a:r>
              <a:rPr lang="pl-PL" dirty="0" err="1" smtClean="0"/>
              <a:t>Scope</a:t>
            </a:r>
            <a:r>
              <a:rPr lang="pl-PL" dirty="0" smtClean="0"/>
              <a:t> </a:t>
            </a:r>
            <a:r>
              <a:rPr lang="pl-PL" dirty="0" err="1" smtClean="0"/>
              <a:t>note</a:t>
            </a:r>
            <a:r>
              <a:rPr lang="pl-PL" dirty="0" smtClean="0"/>
              <a:t> i Info </a:t>
            </a:r>
            <a:r>
              <a:rPr lang="pl-PL" dirty="0" err="1" smtClean="0"/>
              <a:t>note</a:t>
            </a:r>
            <a:endParaRPr lang="pl-PL" dirty="0" smtClean="0"/>
          </a:p>
          <a:p>
            <a:pPr marL="0" indent="0">
              <a:buNone/>
            </a:pPr>
            <a:r>
              <a:rPr lang="pl-PL" dirty="0" smtClean="0"/>
              <a:t>(poprawiono definicje  w tych polach na bardziej czytelną) </a:t>
            </a:r>
            <a:endParaRPr lang="pl-PL" dirty="0"/>
          </a:p>
        </p:txBody>
      </p:sp>
    </p:spTree>
    <p:extLst>
      <p:ext uri="{BB962C8B-B14F-4D97-AF65-F5344CB8AC3E}">
        <p14:creationId xmlns:p14="http://schemas.microsoft.com/office/powerpoint/2010/main" val="4220819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547663" y="1807361"/>
            <a:ext cx="6586891" cy="4051437"/>
          </a:xfrm>
        </p:spPr>
        <p:txBody>
          <a:bodyPr>
            <a:normAutofit/>
          </a:bodyPr>
          <a:lstStyle/>
          <a:p>
            <a:pPr marL="0" indent="0">
              <a:buNone/>
            </a:pPr>
            <a:r>
              <a:rPr lang="pl-PL" dirty="0" smtClean="0"/>
              <a:t>004.275</a:t>
            </a:r>
          </a:p>
          <a:p>
            <a:pPr marL="0" indent="0">
              <a:buNone/>
            </a:pPr>
            <a:r>
              <a:rPr lang="pl-PL" dirty="0" smtClean="0"/>
              <a:t>MRF  Clustering</a:t>
            </a:r>
          </a:p>
          <a:p>
            <a:pPr marL="0" indent="0">
              <a:buNone/>
            </a:pPr>
            <a:endParaRPr lang="pl-PL" dirty="0" smtClean="0"/>
          </a:p>
          <a:p>
            <a:pPr marL="0" indent="0">
              <a:buNone/>
            </a:pPr>
            <a:r>
              <a:rPr lang="pl-PL" dirty="0" smtClean="0"/>
              <a:t>Tłumaczenie polskie </a:t>
            </a:r>
          </a:p>
          <a:p>
            <a:pPr marL="0" indent="0">
              <a:buNone/>
            </a:pPr>
            <a:r>
              <a:rPr lang="pl-PL" dirty="0"/>
              <a:t>Architektura wielomaszynowa. Łączenie w </a:t>
            </a:r>
            <a:r>
              <a:rPr lang="pl-PL" dirty="0" smtClean="0"/>
              <a:t>klastry</a:t>
            </a:r>
          </a:p>
          <a:p>
            <a:pPr marL="0" indent="0">
              <a:buNone/>
            </a:pPr>
            <a:endParaRPr lang="pl-PL" dirty="0" smtClean="0"/>
          </a:p>
          <a:p>
            <a:pPr marL="0" indent="0">
              <a:buNone/>
            </a:pPr>
            <a:r>
              <a:rPr lang="pl-PL" dirty="0" smtClean="0"/>
              <a:t>Pytanie od tłumacza: „Klastry komputerowe?”</a:t>
            </a:r>
            <a:endParaRPr lang="pl-PL" dirty="0"/>
          </a:p>
        </p:txBody>
      </p:sp>
    </p:spTree>
    <p:extLst>
      <p:ext uri="{BB962C8B-B14F-4D97-AF65-F5344CB8AC3E}">
        <p14:creationId xmlns:p14="http://schemas.microsoft.com/office/powerpoint/2010/main" val="1626166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259632" y="2060848"/>
            <a:ext cx="7427168" cy="4392488"/>
          </a:xfrm>
        </p:spPr>
        <p:txBody>
          <a:bodyPr>
            <a:normAutofit fontScale="55000" lnSpcReduction="20000"/>
          </a:bodyPr>
          <a:lstStyle/>
          <a:p>
            <a:pPr marL="0" indent="0">
              <a:buNone/>
            </a:pPr>
            <a:r>
              <a:rPr lang="pl-PL" sz="2400" b="1" dirty="0" smtClean="0"/>
              <a:t>004.3`14</a:t>
            </a:r>
            <a:r>
              <a:rPr lang="pl-PL" sz="2400" dirty="0"/>
              <a:t>  Technologia montażu komputerów</a:t>
            </a:r>
          </a:p>
          <a:p>
            <a:pPr marL="0" indent="0">
              <a:buNone/>
            </a:pPr>
            <a:r>
              <a:rPr lang="pl-PL" sz="2400" b="1" dirty="0" smtClean="0"/>
              <a:t>004.3`142</a:t>
            </a:r>
            <a:r>
              <a:rPr lang="pl-PL" sz="2400" dirty="0"/>
              <a:t>  Obudowy i upakowywanie</a:t>
            </a:r>
          </a:p>
          <a:p>
            <a:pPr marL="0" indent="0">
              <a:buNone/>
            </a:pPr>
            <a:r>
              <a:rPr lang="pl-PL" sz="2400" b="1" dirty="0" smtClean="0"/>
              <a:t>004.3`142.2</a:t>
            </a:r>
            <a:r>
              <a:rPr lang="pl-PL" sz="2400" dirty="0"/>
              <a:t>  Upakowanie (montowanie) urządzeń</a:t>
            </a:r>
          </a:p>
          <a:p>
            <a:pPr marL="0" indent="0">
              <a:buNone/>
            </a:pPr>
            <a:r>
              <a:rPr lang="pl-PL" sz="2400" b="1" dirty="0" smtClean="0"/>
              <a:t>004.3`142.22</a:t>
            </a:r>
            <a:r>
              <a:rPr lang="pl-PL" sz="2400" dirty="0"/>
              <a:t>  Łączenia (montaż) elementów półprzewodnikowych</a:t>
            </a:r>
          </a:p>
          <a:p>
            <a:pPr marL="0" indent="0">
              <a:buNone/>
            </a:pPr>
            <a:r>
              <a:rPr lang="pl-PL" sz="2400" b="1" dirty="0" smtClean="0"/>
              <a:t>004.3`142.23</a:t>
            </a:r>
            <a:r>
              <a:rPr lang="pl-PL" sz="2400" dirty="0"/>
              <a:t>  Montaż </a:t>
            </a:r>
            <a:r>
              <a:rPr lang="pl-PL" sz="2400" dirty="0" err="1"/>
              <a:t>flip</a:t>
            </a:r>
            <a:r>
              <a:rPr lang="pl-PL" sz="2400" dirty="0"/>
              <a:t>-chip</a:t>
            </a:r>
          </a:p>
          <a:p>
            <a:pPr marL="0" indent="0">
              <a:buNone/>
            </a:pPr>
            <a:r>
              <a:rPr lang="pl-PL" sz="2400" b="1" dirty="0" smtClean="0"/>
              <a:t>004.3`142.24</a:t>
            </a:r>
            <a:r>
              <a:rPr lang="pl-PL" sz="2400" dirty="0"/>
              <a:t>  Obudowy single in-</a:t>
            </a:r>
            <a:r>
              <a:rPr lang="pl-PL" sz="2400" dirty="0" err="1"/>
              <a:t>line</a:t>
            </a:r>
            <a:r>
              <a:rPr lang="pl-PL" sz="2400" dirty="0"/>
              <a:t> (</a:t>
            </a:r>
            <a:r>
              <a:rPr lang="pl-PL" sz="2400" dirty="0" err="1"/>
              <a:t>SIPs</a:t>
            </a:r>
            <a:r>
              <a:rPr lang="pl-PL" sz="2400" dirty="0"/>
              <a:t>). Obudowy jednorzędowe</a:t>
            </a:r>
          </a:p>
          <a:p>
            <a:pPr marL="0" indent="0">
              <a:buNone/>
            </a:pPr>
            <a:r>
              <a:rPr lang="pl-PL" sz="2400" b="1" dirty="0" smtClean="0"/>
              <a:t>004.3`142.25</a:t>
            </a:r>
            <a:r>
              <a:rPr lang="pl-PL" sz="2400" dirty="0"/>
              <a:t>  Obudowy dual in-</a:t>
            </a:r>
            <a:r>
              <a:rPr lang="pl-PL" sz="2400" dirty="0" err="1"/>
              <a:t>line</a:t>
            </a:r>
            <a:r>
              <a:rPr lang="pl-PL" sz="2400" dirty="0"/>
              <a:t> (</a:t>
            </a:r>
            <a:r>
              <a:rPr lang="pl-PL" sz="2400" dirty="0" err="1"/>
              <a:t>DIPs</a:t>
            </a:r>
            <a:r>
              <a:rPr lang="pl-PL" sz="2400" dirty="0"/>
              <a:t>). Obudowy dwurzędowe</a:t>
            </a:r>
          </a:p>
          <a:p>
            <a:pPr marL="0" indent="0">
              <a:buNone/>
            </a:pPr>
            <a:r>
              <a:rPr lang="pl-PL" sz="2400" b="1" dirty="0" smtClean="0"/>
              <a:t>004.3`142.26</a:t>
            </a:r>
            <a:r>
              <a:rPr lang="pl-PL" sz="2400" dirty="0"/>
              <a:t>  Obudowy PGA (Pin </a:t>
            </a:r>
            <a:r>
              <a:rPr lang="pl-PL" sz="2400" dirty="0" err="1"/>
              <a:t>Grid</a:t>
            </a:r>
            <a:r>
              <a:rPr lang="pl-PL" sz="2400" dirty="0"/>
              <a:t> </a:t>
            </a:r>
            <a:r>
              <a:rPr lang="pl-PL" sz="2400" dirty="0" err="1"/>
              <a:t>Array</a:t>
            </a:r>
            <a:r>
              <a:rPr lang="pl-PL" sz="2400" dirty="0"/>
              <a:t>)</a:t>
            </a:r>
          </a:p>
          <a:p>
            <a:pPr marL="0" indent="0">
              <a:buNone/>
            </a:pPr>
            <a:r>
              <a:rPr lang="pl-PL" sz="2400" b="1" dirty="0" smtClean="0"/>
              <a:t>004.3`142.27</a:t>
            </a:r>
            <a:r>
              <a:rPr lang="pl-PL" sz="2400" dirty="0"/>
              <a:t>  Płaska obudowa typu krab</a:t>
            </a:r>
          </a:p>
          <a:p>
            <a:pPr marL="0" indent="0">
              <a:buNone/>
            </a:pPr>
            <a:r>
              <a:rPr lang="pl-PL" sz="2400" b="1" dirty="0" smtClean="0"/>
              <a:t>004.3`142.4</a:t>
            </a:r>
            <a:r>
              <a:rPr lang="pl-PL" sz="2400" dirty="0"/>
              <a:t>  Upakowywanie (montowanie) płytek drukowanych, układów</a:t>
            </a:r>
          </a:p>
          <a:p>
            <a:pPr marL="0" indent="0">
              <a:buNone/>
            </a:pPr>
            <a:r>
              <a:rPr lang="pl-PL" sz="2400" b="1" dirty="0" smtClean="0"/>
              <a:t>004.3`142.6</a:t>
            </a:r>
            <a:r>
              <a:rPr lang="pl-PL" sz="2400" dirty="0"/>
              <a:t>  Upakowanie ramek montażowych</a:t>
            </a:r>
          </a:p>
          <a:p>
            <a:pPr marL="0" indent="0">
              <a:buNone/>
            </a:pPr>
            <a:r>
              <a:rPr lang="pl-PL" sz="2400" b="1" dirty="0" smtClean="0"/>
              <a:t>004.3`144</a:t>
            </a:r>
            <a:r>
              <a:rPr lang="pl-PL" sz="2400" dirty="0"/>
              <a:t>  Podzespoły </a:t>
            </a:r>
            <a:r>
              <a:rPr lang="pl-PL" sz="2400" dirty="0" smtClean="0"/>
              <a:t>komputerowe</a:t>
            </a:r>
          </a:p>
          <a:p>
            <a:pPr marL="0" indent="0">
              <a:buNone/>
            </a:pPr>
            <a:endParaRPr lang="pl-PL" sz="2400" dirty="0" smtClean="0"/>
          </a:p>
          <a:p>
            <a:pPr marL="0" indent="0">
              <a:buNone/>
            </a:pPr>
            <a:r>
              <a:rPr lang="pl-PL" sz="2400" dirty="0" smtClean="0"/>
              <a:t>Generalnie we wszystkich działach chodzi o montaż w obudowie komputera.</a:t>
            </a:r>
          </a:p>
          <a:p>
            <a:pPr marL="0" indent="0">
              <a:buNone/>
            </a:pPr>
            <a:endParaRPr lang="pl-PL" sz="2400" dirty="0" smtClean="0"/>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653764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331639" y="1807361"/>
            <a:ext cx="6802915" cy="4051437"/>
          </a:xfrm>
        </p:spPr>
        <p:txBody>
          <a:bodyPr>
            <a:normAutofit/>
          </a:bodyPr>
          <a:lstStyle/>
          <a:p>
            <a:pPr marL="0" indent="0">
              <a:buNone/>
            </a:pPr>
            <a:r>
              <a:rPr lang="pl-PL" dirty="0" smtClean="0"/>
              <a:t>004.334</a:t>
            </a:r>
          </a:p>
          <a:p>
            <a:pPr marL="0" indent="0">
              <a:buNone/>
            </a:pPr>
            <a:r>
              <a:rPr lang="pl-PL" dirty="0" smtClean="0"/>
              <a:t>MRF</a:t>
            </a:r>
          </a:p>
          <a:p>
            <a:pPr marL="0" indent="0">
              <a:buNone/>
            </a:pPr>
            <a:r>
              <a:rPr lang="pl-PL" dirty="0" err="1"/>
              <a:t>Pushup</a:t>
            </a:r>
            <a:r>
              <a:rPr lang="pl-PL" dirty="0"/>
              <a:t> </a:t>
            </a:r>
            <a:r>
              <a:rPr lang="pl-PL" dirty="0" err="1"/>
              <a:t>memory</a:t>
            </a:r>
            <a:r>
              <a:rPr lang="pl-PL" dirty="0"/>
              <a:t>. </a:t>
            </a:r>
            <a:r>
              <a:rPr lang="pl-PL" dirty="0" err="1"/>
              <a:t>Pushdown</a:t>
            </a:r>
            <a:r>
              <a:rPr lang="pl-PL" dirty="0"/>
              <a:t> </a:t>
            </a:r>
            <a:r>
              <a:rPr lang="pl-PL" dirty="0" err="1" smtClean="0"/>
              <a:t>memory</a:t>
            </a:r>
            <a:endParaRPr lang="pl-PL" dirty="0" smtClean="0"/>
          </a:p>
          <a:p>
            <a:pPr marL="0" indent="0">
              <a:buNone/>
            </a:pPr>
            <a:endParaRPr lang="pl-PL" dirty="0" smtClean="0"/>
          </a:p>
          <a:p>
            <a:pPr marL="0" indent="0">
              <a:buNone/>
            </a:pPr>
            <a:r>
              <a:rPr lang="pl-PL" dirty="0" smtClean="0"/>
              <a:t>Polskie tłumaczenie</a:t>
            </a:r>
          </a:p>
          <a:p>
            <a:pPr marL="0" indent="0">
              <a:buNone/>
            </a:pPr>
            <a:r>
              <a:rPr lang="pl-PL" dirty="0" smtClean="0"/>
              <a:t>Pamięć stosowa</a:t>
            </a:r>
          </a:p>
          <a:p>
            <a:pPr marL="0" indent="0">
              <a:buNone/>
            </a:pPr>
            <a:endParaRPr lang="pl-PL" dirty="0" smtClean="0"/>
          </a:p>
          <a:p>
            <a:pPr marL="0" indent="0">
              <a:buNone/>
            </a:pPr>
            <a:r>
              <a:rPr lang="pl-PL" dirty="0" smtClean="0"/>
              <a:t>Pytanie tłumacza: „Pamięć </a:t>
            </a:r>
            <a:r>
              <a:rPr lang="pl-PL" dirty="0"/>
              <a:t>zagłębiona? Pamięć o organizacji kolejkowej</a:t>
            </a:r>
            <a:r>
              <a:rPr lang="pl-PL" dirty="0" smtClean="0"/>
              <a:t>?” – w takiej postaci nie występują </a:t>
            </a:r>
            <a:r>
              <a:rPr lang="pl-PL" dirty="0" smtClean="0"/>
              <a:t>proponowane terminy </a:t>
            </a:r>
            <a:endParaRPr lang="pl-PL" dirty="0"/>
          </a:p>
          <a:p>
            <a:pPr marL="0" indent="0">
              <a:buNone/>
            </a:pPr>
            <a:endParaRPr lang="pl-PL" dirty="0"/>
          </a:p>
        </p:txBody>
      </p:sp>
    </p:spTree>
    <p:extLst>
      <p:ext uri="{BB962C8B-B14F-4D97-AF65-F5344CB8AC3E}">
        <p14:creationId xmlns:p14="http://schemas.microsoft.com/office/powerpoint/2010/main" val="1622654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259631" y="1628801"/>
            <a:ext cx="6874923" cy="4464496"/>
          </a:xfrm>
        </p:spPr>
        <p:txBody>
          <a:bodyPr>
            <a:noAutofit/>
          </a:bodyPr>
          <a:lstStyle/>
          <a:p>
            <a:pPr marL="0" indent="0">
              <a:buNone/>
            </a:pPr>
            <a:r>
              <a:rPr lang="pl-PL" sz="1600" dirty="0" smtClean="0"/>
              <a:t>004.415.25</a:t>
            </a:r>
          </a:p>
          <a:p>
            <a:pPr marL="0" indent="0">
              <a:buNone/>
            </a:pPr>
            <a:r>
              <a:rPr lang="pl-PL" sz="1600" dirty="0"/>
              <a:t>MRF: Programming </a:t>
            </a:r>
            <a:r>
              <a:rPr lang="pl-PL" sz="1600" dirty="0" smtClean="0"/>
              <a:t>in-the-small</a:t>
            </a:r>
          </a:p>
          <a:p>
            <a:pPr marL="0" indent="0">
              <a:buNone/>
            </a:pPr>
            <a:r>
              <a:rPr lang="pl-PL" sz="1600" dirty="0" smtClean="0"/>
              <a:t>Pytanie </a:t>
            </a:r>
            <a:r>
              <a:rPr lang="pl-PL" sz="1600" dirty="0" smtClean="0"/>
              <a:t>tłumacza: „</a:t>
            </a:r>
            <a:r>
              <a:rPr lang="pl-PL" sz="1600" dirty="0"/>
              <a:t>Programowanie szczegółowe</a:t>
            </a:r>
            <a:r>
              <a:rPr lang="pl-PL" sz="1600" dirty="0" smtClean="0"/>
              <a:t>?”</a:t>
            </a:r>
            <a:endParaRPr lang="pl-PL" sz="1600" dirty="0" smtClean="0"/>
          </a:p>
          <a:p>
            <a:pPr marL="0" indent="0">
              <a:buNone/>
            </a:pPr>
            <a:r>
              <a:rPr lang="pl-PL" sz="1600" dirty="0" smtClean="0"/>
              <a:t>Problem z przetłumaczeniem </a:t>
            </a:r>
            <a:r>
              <a:rPr lang="pl-PL" sz="1600" dirty="0" smtClean="0"/>
              <a:t>terminu na język polski</a:t>
            </a:r>
            <a:endParaRPr lang="pl-PL" sz="1600" dirty="0" smtClean="0"/>
          </a:p>
          <a:p>
            <a:pPr marL="0" indent="0">
              <a:buNone/>
            </a:pPr>
            <a:r>
              <a:rPr lang="pl-PL" sz="1600" dirty="0" smtClean="0"/>
              <a:t>Według Wikipedii „</a:t>
            </a:r>
            <a:r>
              <a:rPr lang="pl-PL" sz="1600" dirty="0" err="1" smtClean="0"/>
              <a:t>programming</a:t>
            </a:r>
            <a:r>
              <a:rPr lang="pl-PL" sz="1600" dirty="0" smtClean="0"/>
              <a:t> in the small” jest to aktywność pisania małych programów, które są małe, proste pod względem rozmiaru kodu źródłowego, mają za zadanie wykonanie jednego lub kilku zadań bardzo dobrze. Może obejmować małą grupę ludzi, krótki czas, mniej formalne metody, narzędzia i języki programowania. Stosuje się to w momencie sprawdzania prototypów lub gdy szybki rozwój aplikacji jest ważniejszy od stabilności i poprawności.</a:t>
            </a:r>
          </a:p>
          <a:p>
            <a:pPr marL="0" indent="0">
              <a:buNone/>
            </a:pPr>
            <a:r>
              <a:rPr lang="pl-PL" sz="1600" dirty="0" smtClean="0"/>
              <a:t>Problem jest z przetłumaczeniem na język polski terminu. Używany jest angielski</a:t>
            </a:r>
          </a:p>
        </p:txBody>
      </p:sp>
    </p:spTree>
    <p:extLst>
      <p:ext uri="{BB962C8B-B14F-4D97-AF65-F5344CB8AC3E}">
        <p14:creationId xmlns:p14="http://schemas.microsoft.com/office/powerpoint/2010/main" val="462073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187624" y="1600200"/>
            <a:ext cx="7499176" cy="4853136"/>
          </a:xfrm>
        </p:spPr>
        <p:txBody>
          <a:bodyPr>
            <a:normAutofit/>
          </a:bodyPr>
          <a:lstStyle/>
          <a:p>
            <a:pPr marL="0" indent="0">
              <a:buNone/>
            </a:pPr>
            <a:r>
              <a:rPr lang="pl-PL" dirty="0" smtClean="0"/>
              <a:t>Dosłowność tłumaczenia: </a:t>
            </a:r>
          </a:p>
          <a:p>
            <a:pPr marL="0" indent="0">
              <a:buNone/>
            </a:pPr>
            <a:r>
              <a:rPr lang="pl-PL" dirty="0" smtClean="0"/>
              <a:t>004.422.613, 004.422.614, </a:t>
            </a:r>
            <a:r>
              <a:rPr lang="pl-PL" dirty="0" smtClean="0"/>
              <a:t>004.422.615</a:t>
            </a:r>
          </a:p>
          <a:p>
            <a:pPr marL="0" indent="0">
              <a:buNone/>
            </a:pPr>
            <a:r>
              <a:rPr lang="pl-PL" dirty="0" smtClean="0"/>
              <a:t> </a:t>
            </a:r>
            <a:endParaRPr lang="pl-PL" dirty="0" smtClean="0"/>
          </a:p>
          <a:p>
            <a:pPr marL="0" indent="0">
              <a:buNone/>
            </a:pPr>
            <a:r>
              <a:rPr lang="pl-PL" dirty="0" err="1"/>
              <a:t>Numeric</a:t>
            </a:r>
            <a:r>
              <a:rPr lang="pl-PL" dirty="0"/>
              <a:t> data </a:t>
            </a:r>
            <a:r>
              <a:rPr lang="pl-PL" dirty="0" err="1" smtClean="0"/>
              <a:t>types</a:t>
            </a:r>
            <a:r>
              <a:rPr lang="pl-PL" dirty="0" smtClean="0"/>
              <a:t> – to nie </a:t>
            </a:r>
            <a:endParaRPr lang="pl-PL" dirty="0" smtClean="0"/>
          </a:p>
          <a:p>
            <a:pPr marL="0" indent="0">
              <a:buNone/>
            </a:pPr>
            <a:r>
              <a:rPr lang="pl-PL" dirty="0" smtClean="0"/>
              <a:t>„</a:t>
            </a:r>
            <a:r>
              <a:rPr lang="pl-PL" dirty="0" smtClean="0"/>
              <a:t>Dane typu numerycznego” – tylko </a:t>
            </a:r>
            <a:endParaRPr lang="pl-PL" dirty="0" smtClean="0"/>
          </a:p>
          <a:p>
            <a:pPr marL="0" indent="0">
              <a:buNone/>
            </a:pPr>
            <a:r>
              <a:rPr lang="pl-PL" dirty="0" smtClean="0"/>
              <a:t>„</a:t>
            </a:r>
            <a:r>
              <a:rPr lang="pl-PL" dirty="0" smtClean="0"/>
              <a:t>Liczbowe typy danych”</a:t>
            </a:r>
          </a:p>
          <a:p>
            <a:pPr marL="0" indent="0">
              <a:buNone/>
            </a:pPr>
            <a:r>
              <a:rPr lang="pl-PL" dirty="0" err="1"/>
              <a:t>Character</a:t>
            </a:r>
            <a:r>
              <a:rPr lang="pl-PL" dirty="0"/>
              <a:t> data </a:t>
            </a:r>
            <a:r>
              <a:rPr lang="pl-PL" dirty="0" err="1" smtClean="0"/>
              <a:t>types</a:t>
            </a:r>
            <a:r>
              <a:rPr lang="pl-PL" dirty="0" smtClean="0"/>
              <a:t> - nie </a:t>
            </a:r>
            <a:endParaRPr lang="pl-PL" dirty="0" smtClean="0"/>
          </a:p>
          <a:p>
            <a:pPr marL="0" indent="0">
              <a:buNone/>
            </a:pPr>
            <a:r>
              <a:rPr lang="pl-PL" dirty="0" smtClean="0"/>
              <a:t>„</a:t>
            </a:r>
            <a:r>
              <a:rPr lang="pl-PL" dirty="0" smtClean="0"/>
              <a:t>Dane typu znakowego” tylko </a:t>
            </a:r>
            <a:endParaRPr lang="pl-PL" dirty="0" smtClean="0"/>
          </a:p>
          <a:p>
            <a:pPr marL="0" indent="0">
              <a:buNone/>
            </a:pPr>
            <a:r>
              <a:rPr lang="pl-PL" dirty="0" smtClean="0"/>
              <a:t>„</a:t>
            </a:r>
            <a:r>
              <a:rPr lang="pl-PL" dirty="0" smtClean="0"/>
              <a:t>Znakowe typy danych</a:t>
            </a:r>
            <a:r>
              <a:rPr lang="pl-PL" dirty="0"/>
              <a:t>”, </a:t>
            </a:r>
            <a:endParaRPr lang="pl-PL" dirty="0" smtClean="0"/>
          </a:p>
          <a:p>
            <a:pPr marL="0" indent="0">
              <a:buNone/>
            </a:pPr>
            <a:r>
              <a:rPr lang="pl-PL" dirty="0" err="1" smtClean="0"/>
              <a:t>Enumerated</a:t>
            </a:r>
            <a:r>
              <a:rPr lang="pl-PL" dirty="0" smtClean="0"/>
              <a:t> </a:t>
            </a:r>
            <a:r>
              <a:rPr lang="pl-PL" dirty="0"/>
              <a:t>data </a:t>
            </a:r>
            <a:r>
              <a:rPr lang="pl-PL" dirty="0" err="1" smtClean="0"/>
              <a:t>types</a:t>
            </a:r>
            <a:r>
              <a:rPr lang="pl-PL" dirty="0" smtClean="0"/>
              <a:t> - nie </a:t>
            </a:r>
            <a:endParaRPr lang="pl-PL" dirty="0" smtClean="0"/>
          </a:p>
          <a:p>
            <a:pPr marL="0" indent="0">
              <a:buNone/>
            </a:pPr>
            <a:r>
              <a:rPr lang="pl-PL" dirty="0" smtClean="0"/>
              <a:t>„</a:t>
            </a:r>
            <a:r>
              <a:rPr lang="pl-PL" dirty="0" smtClean="0"/>
              <a:t>Dane typu wyliczeniowego” tylko </a:t>
            </a:r>
            <a:endParaRPr lang="pl-PL" dirty="0" smtClean="0"/>
          </a:p>
          <a:p>
            <a:pPr marL="0" indent="0">
              <a:buNone/>
            </a:pPr>
            <a:r>
              <a:rPr lang="pl-PL" dirty="0" smtClean="0"/>
              <a:t>„</a:t>
            </a:r>
            <a:r>
              <a:rPr lang="pl-PL" dirty="0" smtClean="0"/>
              <a:t>Wyliczeniowy typ danych”</a:t>
            </a:r>
            <a:endParaRPr lang="pl-PL" dirty="0"/>
          </a:p>
        </p:txBody>
      </p:sp>
    </p:spTree>
    <p:extLst>
      <p:ext uri="{BB962C8B-B14F-4D97-AF65-F5344CB8AC3E}">
        <p14:creationId xmlns:p14="http://schemas.microsoft.com/office/powerpoint/2010/main" val="3986985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403647" y="1807361"/>
            <a:ext cx="6730907" cy="4051437"/>
          </a:xfrm>
        </p:spPr>
        <p:txBody>
          <a:bodyPr>
            <a:normAutofit/>
          </a:bodyPr>
          <a:lstStyle/>
          <a:p>
            <a:pPr marL="0" indent="0">
              <a:buNone/>
            </a:pPr>
            <a:r>
              <a:rPr lang="pl-PL" dirty="0" smtClean="0"/>
              <a:t>004.65</a:t>
            </a:r>
          </a:p>
          <a:p>
            <a:pPr marL="0" indent="0">
              <a:buNone/>
            </a:pPr>
            <a:r>
              <a:rPr lang="pl-PL" dirty="0" err="1" smtClean="0"/>
              <a:t>Examples</a:t>
            </a:r>
            <a:r>
              <a:rPr lang="pl-PL" dirty="0" smtClean="0"/>
              <a:t>:</a:t>
            </a:r>
          </a:p>
          <a:p>
            <a:pPr marL="0" indent="0">
              <a:buNone/>
            </a:pPr>
            <a:r>
              <a:rPr lang="pl-PL" dirty="0" smtClean="0"/>
              <a:t>004.65:004.451</a:t>
            </a:r>
          </a:p>
          <a:p>
            <a:pPr marL="0" indent="0">
              <a:buNone/>
            </a:pPr>
            <a:r>
              <a:rPr lang="pl-PL" dirty="0"/>
              <a:t>Database </a:t>
            </a:r>
            <a:r>
              <a:rPr lang="pl-PL" dirty="0" err="1"/>
              <a:t>operating</a:t>
            </a:r>
            <a:r>
              <a:rPr lang="pl-PL" dirty="0"/>
              <a:t> </a:t>
            </a:r>
            <a:r>
              <a:rPr lang="pl-PL" dirty="0" err="1" smtClean="0"/>
              <a:t>systems</a:t>
            </a:r>
            <a:endParaRPr lang="pl-PL" dirty="0" smtClean="0"/>
          </a:p>
          <a:p>
            <a:pPr marL="0" indent="0">
              <a:buNone/>
            </a:pPr>
            <a:r>
              <a:rPr lang="pl-PL" dirty="0" smtClean="0"/>
              <a:t>Tłumaczenie pliku:</a:t>
            </a:r>
          </a:p>
          <a:p>
            <a:pPr marL="0" indent="0">
              <a:buNone/>
            </a:pPr>
            <a:r>
              <a:rPr lang="pl-PL" dirty="0"/>
              <a:t>Operacyjne systemy baz </a:t>
            </a:r>
            <a:r>
              <a:rPr lang="pl-PL" dirty="0" smtClean="0"/>
              <a:t>danych</a:t>
            </a:r>
            <a:endParaRPr lang="pl-PL" dirty="0"/>
          </a:p>
          <a:p>
            <a:pPr marL="0" indent="0">
              <a:buNone/>
            </a:pPr>
            <a:r>
              <a:rPr lang="pl-PL" dirty="0" smtClean="0"/>
              <a:t>A powinno być według definicji internetowych:</a:t>
            </a:r>
          </a:p>
          <a:p>
            <a:pPr marL="0" indent="0">
              <a:buNone/>
            </a:pPr>
            <a:r>
              <a:rPr lang="pl-PL" dirty="0" smtClean="0"/>
              <a:t> </a:t>
            </a:r>
            <a:r>
              <a:rPr lang="pl-PL" dirty="0"/>
              <a:t>Operacyjne bazy </a:t>
            </a:r>
            <a:r>
              <a:rPr lang="pl-PL" dirty="0" smtClean="0"/>
              <a:t>danych ( bazy, w których nie tylko się gromadzi ale też modyfikuje dane, dane dynamiczne – np. bazy inwentaryzacyjne, obsługi zamówień, itp.)</a:t>
            </a:r>
            <a:endParaRPr lang="pl-PL" dirty="0"/>
          </a:p>
        </p:txBody>
      </p:sp>
    </p:spTree>
    <p:extLst>
      <p:ext uri="{BB962C8B-B14F-4D97-AF65-F5344CB8AC3E}">
        <p14:creationId xmlns:p14="http://schemas.microsoft.com/office/powerpoint/2010/main" val="2795486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004 Informatyka</a:t>
            </a:r>
            <a:endParaRPr lang="pl-PL" dirty="0"/>
          </a:p>
        </p:txBody>
      </p:sp>
      <p:sp>
        <p:nvSpPr>
          <p:cNvPr id="3" name="Symbol zastępczy zawartości 2"/>
          <p:cNvSpPr>
            <a:spLocks noGrp="1"/>
          </p:cNvSpPr>
          <p:nvPr>
            <p:ph idx="1"/>
          </p:nvPr>
        </p:nvSpPr>
        <p:spPr>
          <a:xfrm>
            <a:off x="1403647" y="1807361"/>
            <a:ext cx="6730907" cy="4051437"/>
          </a:xfrm>
        </p:spPr>
        <p:txBody>
          <a:bodyPr>
            <a:normAutofit/>
          </a:bodyPr>
          <a:lstStyle/>
          <a:p>
            <a:pPr marL="0" indent="0">
              <a:buNone/>
            </a:pPr>
            <a:r>
              <a:rPr lang="pl-PL" dirty="0" smtClean="0"/>
              <a:t>004.9</a:t>
            </a:r>
          </a:p>
          <a:p>
            <a:pPr marL="0" indent="0">
              <a:buNone/>
            </a:pPr>
            <a:r>
              <a:rPr lang="pl-PL" dirty="0" smtClean="0"/>
              <a:t>MRF</a:t>
            </a:r>
          </a:p>
          <a:p>
            <a:pPr marL="0" indent="0">
              <a:buNone/>
            </a:pPr>
            <a:r>
              <a:rPr lang="pl-PL" dirty="0"/>
              <a:t>Application-</a:t>
            </a:r>
            <a:r>
              <a:rPr lang="pl-PL" dirty="0" err="1"/>
              <a:t>oriented</a:t>
            </a:r>
            <a:r>
              <a:rPr lang="pl-PL" dirty="0"/>
              <a:t> </a:t>
            </a:r>
            <a:r>
              <a:rPr lang="pl-PL" dirty="0" err="1"/>
              <a:t>computer-based</a:t>
            </a:r>
            <a:r>
              <a:rPr lang="pl-PL" dirty="0"/>
              <a:t> </a:t>
            </a:r>
            <a:r>
              <a:rPr lang="pl-PL" dirty="0" err="1" smtClean="0"/>
              <a:t>techniques</a:t>
            </a:r>
            <a:endParaRPr lang="pl-PL" dirty="0" smtClean="0"/>
          </a:p>
          <a:p>
            <a:pPr marL="0" indent="0">
              <a:buNone/>
            </a:pPr>
            <a:r>
              <a:rPr lang="pl-PL" dirty="0" smtClean="0"/>
              <a:t>Polskie tłumaczenie:</a:t>
            </a:r>
          </a:p>
          <a:p>
            <a:pPr marL="0" indent="0">
              <a:buNone/>
            </a:pPr>
            <a:r>
              <a:rPr lang="pl-PL" dirty="0" smtClean="0"/>
              <a:t>Użytkowo-zorientowane techniki komputerowe</a:t>
            </a:r>
          </a:p>
          <a:p>
            <a:pPr marL="0" indent="0">
              <a:buNone/>
            </a:pPr>
            <a:r>
              <a:rPr lang="pl-PL" dirty="0" smtClean="0"/>
              <a:t>A powinno być:</a:t>
            </a:r>
          </a:p>
          <a:p>
            <a:pPr marL="0" indent="0">
              <a:buNone/>
            </a:pPr>
            <a:r>
              <a:rPr lang="pl-PL" dirty="0" smtClean="0"/>
              <a:t>Techniki komputerowe ze względu na zastosowanie</a:t>
            </a:r>
          </a:p>
          <a:p>
            <a:pPr marL="0" indent="0">
              <a:buNone/>
            </a:pPr>
            <a:endParaRPr lang="pl-PL" dirty="0" smtClean="0"/>
          </a:p>
          <a:p>
            <a:pPr marL="0" indent="0">
              <a:buNone/>
            </a:pPr>
            <a:r>
              <a:rPr lang="pl-PL" dirty="0" smtClean="0"/>
              <a:t>Dosłowność tłumaczenia nie jest dobrym rozwiązaniem</a:t>
            </a:r>
            <a:endParaRPr lang="pl-PL" dirty="0"/>
          </a:p>
        </p:txBody>
      </p:sp>
    </p:spTree>
    <p:extLst>
      <p:ext uri="{BB962C8B-B14F-4D97-AF65-F5344CB8AC3E}">
        <p14:creationId xmlns:p14="http://schemas.microsoft.com/office/powerpoint/2010/main" val="59512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Ź</a:t>
            </a:r>
            <a:r>
              <a:rPr lang="pl-PL" dirty="0" smtClean="0"/>
              <a:t>ródła</a:t>
            </a:r>
            <a:endParaRPr lang="pl-PL" dirty="0"/>
          </a:p>
        </p:txBody>
      </p:sp>
      <p:sp>
        <p:nvSpPr>
          <p:cNvPr id="4" name="Symbol zastępczy zawartości 3"/>
          <p:cNvSpPr>
            <a:spLocks noGrp="1"/>
          </p:cNvSpPr>
          <p:nvPr>
            <p:ph idx="1"/>
          </p:nvPr>
        </p:nvSpPr>
        <p:spPr>
          <a:xfrm>
            <a:off x="1403647" y="1700809"/>
            <a:ext cx="6730907" cy="4157990"/>
          </a:xfrm>
        </p:spPr>
        <p:txBody>
          <a:bodyPr>
            <a:normAutofit/>
          </a:bodyPr>
          <a:lstStyle/>
          <a:p>
            <a:pPr marL="0" indent="0">
              <a:buNone/>
            </a:pPr>
            <a:r>
              <a:rPr lang="pl-PL" dirty="0" smtClean="0"/>
              <a:t>Pełne wydanie w języku polskim tablic Uniwersalnej Klasyfikacji Dziesiętnej działu 621.3 „Elektrotechnika”- aktualnych na dzień 1.01.1966 r. wraz z kolejnymi zmianami i uzupełnieniami w „Extensions and </a:t>
            </a:r>
            <a:r>
              <a:rPr lang="pl-PL" dirty="0" err="1" smtClean="0"/>
              <a:t>Corrections</a:t>
            </a:r>
            <a:r>
              <a:rPr lang="pl-PL" dirty="0" smtClean="0"/>
              <a:t> to the UDC”(FID 327)</a:t>
            </a:r>
          </a:p>
          <a:p>
            <a:pPr marL="0" indent="0">
              <a:buNone/>
            </a:pPr>
            <a:r>
              <a:rPr lang="pl-PL" dirty="0" smtClean="0"/>
              <a:t>Pełne wydanie w języku polskim tablic Uniwersalnej Klasyfikacji Dziesiętnej działu 69 „Przemysł budowlany, materiały, elementy i roboty budowlane” – aktualnych na dzień 1.07.1962 r. wraz z kolejnymi zmianami i uzupełnieniami w „Extensions and </a:t>
            </a:r>
            <a:r>
              <a:rPr lang="pl-PL" dirty="0" err="1" smtClean="0"/>
              <a:t>Corrections</a:t>
            </a:r>
            <a:r>
              <a:rPr lang="pl-PL" dirty="0" smtClean="0"/>
              <a:t> to the UDC” (FID 327)</a:t>
            </a:r>
          </a:p>
          <a:p>
            <a:pPr marL="0" indent="0">
              <a:buNone/>
            </a:pPr>
            <a:r>
              <a:rPr lang="pl-PL" altLang="pl-PL" dirty="0"/>
              <a:t/>
            </a:r>
            <a:br>
              <a:rPr lang="pl-PL" altLang="pl-PL" dirty="0"/>
            </a:br>
            <a:endParaRPr lang="pl-PL" dirty="0" smtClean="0"/>
          </a:p>
          <a:p>
            <a:pPr marL="0" indent="0">
              <a:buNone/>
            </a:pPr>
            <a:endParaRPr lang="pl-PL" dirty="0"/>
          </a:p>
        </p:txBody>
      </p:sp>
    </p:spTree>
    <p:extLst>
      <p:ext uri="{BB962C8B-B14F-4D97-AF65-F5344CB8AC3E}">
        <p14:creationId xmlns:p14="http://schemas.microsoft.com/office/powerpoint/2010/main" val="3958263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Tłumaczenie</a:t>
            </a:r>
            <a:endParaRPr lang="pl-PL" dirty="0"/>
          </a:p>
        </p:txBody>
      </p:sp>
      <p:sp>
        <p:nvSpPr>
          <p:cNvPr id="3" name="Symbol zastępczy zawartości 2"/>
          <p:cNvSpPr>
            <a:spLocks noGrp="1"/>
          </p:cNvSpPr>
          <p:nvPr>
            <p:ph idx="1"/>
          </p:nvPr>
        </p:nvSpPr>
        <p:spPr>
          <a:xfrm>
            <a:off x="1403647" y="1807361"/>
            <a:ext cx="6730907" cy="4051437"/>
          </a:xfrm>
        </p:spPr>
        <p:txBody>
          <a:bodyPr>
            <a:normAutofit/>
          </a:bodyPr>
          <a:lstStyle/>
          <a:p>
            <a:pPr marL="0" indent="0">
              <a:buNone/>
            </a:pPr>
            <a:r>
              <a:rPr lang="pl-PL" altLang="pl-PL" dirty="0" smtClean="0"/>
              <a:t>Najnowszy duży słownik angielsko-polski (Oxford), także w wersji online , słownik </a:t>
            </a:r>
            <a:r>
              <a:rPr lang="pl-PL" altLang="pl-PL" dirty="0"/>
              <a:t>Jana </a:t>
            </a:r>
            <a:r>
              <a:rPr lang="pl-PL" altLang="pl-PL" dirty="0" smtClean="0"/>
              <a:t>Stanisławskiego</a:t>
            </a:r>
            <a:r>
              <a:rPr lang="pl-PL" altLang="pl-PL" dirty="0"/>
              <a:t> </a:t>
            </a:r>
            <a:r>
              <a:rPr lang="pl-PL" altLang="pl-PL" dirty="0" smtClean="0"/>
              <a:t>w wersji papierowej.</a:t>
            </a:r>
          </a:p>
          <a:p>
            <a:pPr marL="0" indent="0">
              <a:buNone/>
            </a:pPr>
            <a:r>
              <a:rPr lang="pl-PL" altLang="pl-PL" dirty="0"/>
              <a:t>Słownictwo naukowe i techniczne </a:t>
            </a:r>
            <a:r>
              <a:rPr lang="pl-PL" altLang="pl-PL" dirty="0" smtClean="0"/>
              <a:t>weryfikowane </a:t>
            </a:r>
            <a:r>
              <a:rPr lang="pl-PL" altLang="pl-PL" dirty="0"/>
              <a:t>w najnowszym „Słowniku naukowo-technicznym </a:t>
            </a:r>
            <a:r>
              <a:rPr lang="pl-PL" altLang="pl-PL" dirty="0" smtClean="0"/>
              <a:t>angielsko-polskim” i w „Słownikach naukowo-technicznych specjalistycznych i ogólnych” na nośniku optycznym firmy </a:t>
            </a:r>
            <a:r>
              <a:rPr lang="pl-PL" altLang="pl-PL" dirty="0" err="1" smtClean="0"/>
              <a:t>LexLand</a:t>
            </a:r>
            <a:r>
              <a:rPr lang="pl-PL" altLang="pl-PL" dirty="0" smtClean="0"/>
              <a:t> s.c. (</a:t>
            </a:r>
            <a:r>
              <a:rPr lang="pl-PL" altLang="pl-PL" dirty="0" err="1" smtClean="0"/>
              <a:t>Leksykonia</a:t>
            </a:r>
            <a:r>
              <a:rPr lang="pl-PL" altLang="pl-PL" dirty="0" smtClean="0"/>
              <a:t>)</a:t>
            </a:r>
          </a:p>
          <a:p>
            <a:pPr marL="0" indent="0">
              <a:buNone/>
            </a:pPr>
            <a:r>
              <a:rPr lang="pl-PL" altLang="pl-PL" dirty="0" smtClean="0"/>
              <a:t>Źródła internetowe , łącznie z Wikipedią jako źródła pomocnicze</a:t>
            </a:r>
          </a:p>
          <a:p>
            <a:pPr marL="0" indent="0">
              <a:buNone/>
            </a:pPr>
            <a:endParaRPr lang="pl-PL" altLang="pl-PL" dirty="0"/>
          </a:p>
          <a:p>
            <a:pPr marL="457200" indent="-457200"/>
            <a:endParaRPr lang="pl-PL" altLang="pl-PL" sz="800" dirty="0"/>
          </a:p>
          <a:p>
            <a:pPr marL="0" indent="0">
              <a:buNone/>
            </a:pPr>
            <a:endParaRPr lang="pl-PL" dirty="0"/>
          </a:p>
        </p:txBody>
      </p:sp>
    </p:spTree>
    <p:extLst>
      <p:ext uri="{BB962C8B-B14F-4D97-AF65-F5344CB8AC3E}">
        <p14:creationId xmlns:p14="http://schemas.microsoft.com/office/powerpoint/2010/main" val="2122594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smtClean="0"/>
              <a:t>Problem - potęgowanie</a:t>
            </a:r>
            <a:endParaRPr lang="pl-PL" dirty="0"/>
          </a:p>
        </p:txBody>
      </p:sp>
      <p:sp>
        <p:nvSpPr>
          <p:cNvPr id="5" name="Symbol zastępczy zawartości 4"/>
          <p:cNvSpPr>
            <a:spLocks noGrp="1"/>
          </p:cNvSpPr>
          <p:nvPr>
            <p:ph idx="1"/>
          </p:nvPr>
        </p:nvSpPr>
        <p:spPr>
          <a:xfrm>
            <a:off x="1259631" y="1807361"/>
            <a:ext cx="6874923" cy="4051437"/>
          </a:xfrm>
        </p:spPr>
        <p:txBody>
          <a:bodyPr/>
          <a:lstStyle/>
          <a:p>
            <a:pPr marL="0" indent="0">
              <a:buNone/>
            </a:pPr>
            <a:r>
              <a:rPr lang="pl-PL" dirty="0" smtClean="0"/>
              <a:t>Oznaczanie potęgowania:</a:t>
            </a:r>
          </a:p>
          <a:p>
            <a:pPr marL="0" indent="0">
              <a:buNone/>
            </a:pPr>
            <a:r>
              <a:rPr lang="pl-PL" dirty="0" smtClean="0"/>
              <a:t>Do operacji arytmetycznych takich jak potęgowanie służy operator „^” (daszek) – jest to zgodne z programem Microsoft Excel, który zawiera </a:t>
            </a:r>
            <a:r>
              <a:rPr lang="pl-PL" dirty="0"/>
              <a:t>cztery różne typy operatorów </a:t>
            </a:r>
            <a:r>
              <a:rPr lang="pl-PL" dirty="0" smtClean="0"/>
              <a:t>obliczeniowych (arytmetyczne, porównania, tekstowe, odwołania)</a:t>
            </a:r>
            <a:endParaRPr lang="pl-PL" dirty="0"/>
          </a:p>
        </p:txBody>
      </p:sp>
    </p:spTree>
    <p:extLst>
      <p:ext uri="{BB962C8B-B14F-4D97-AF65-F5344CB8AC3E}">
        <p14:creationId xmlns:p14="http://schemas.microsoft.com/office/powerpoint/2010/main" val="43033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Potęgowanie</a:t>
            </a:r>
            <a:endParaRPr lang="pl-PL" dirty="0"/>
          </a:p>
        </p:txBody>
      </p:sp>
      <p:sp>
        <p:nvSpPr>
          <p:cNvPr id="3" name="Symbol zastępczy zawartości 2"/>
          <p:cNvSpPr>
            <a:spLocks noGrp="1"/>
          </p:cNvSpPr>
          <p:nvPr>
            <p:ph idx="1"/>
          </p:nvPr>
        </p:nvSpPr>
        <p:spPr/>
        <p:txBody>
          <a:bodyPr/>
          <a:lstStyle/>
          <a:p>
            <a:pPr marL="0" indent="0">
              <a:buNone/>
            </a:pPr>
            <a:r>
              <a:rPr lang="pl-PL" dirty="0" smtClean="0"/>
              <a:t>Potęgowanie występuje w dziale 621.3 w poddziałach analitycznych :</a:t>
            </a:r>
          </a:p>
          <a:p>
            <a:r>
              <a:rPr lang="pl-PL" dirty="0" smtClean="0"/>
              <a:t>621.3.026 Moce</a:t>
            </a:r>
          </a:p>
          <a:p>
            <a:r>
              <a:rPr lang="pl-PL" dirty="0" smtClean="0"/>
              <a:t>621.3.027 Napięcie</a:t>
            </a:r>
          </a:p>
          <a:p>
            <a:r>
              <a:rPr lang="pl-PL" dirty="0" smtClean="0"/>
              <a:t>621.3.029 Rodzaje fal i drgań. Zakresy częstotliwości</a:t>
            </a:r>
            <a:endParaRPr lang="pl-PL" dirty="0"/>
          </a:p>
        </p:txBody>
      </p:sp>
    </p:spTree>
    <p:extLst>
      <p:ext uri="{BB962C8B-B14F-4D97-AF65-F5344CB8AC3E}">
        <p14:creationId xmlns:p14="http://schemas.microsoft.com/office/powerpoint/2010/main" val="30678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Potęgowanie</a:t>
            </a:r>
            <a:endParaRPr lang="pl-PL" dirty="0"/>
          </a:p>
        </p:txBody>
      </p:sp>
      <p:sp>
        <p:nvSpPr>
          <p:cNvPr id="3" name="Symbol zastępczy zawartości 2"/>
          <p:cNvSpPr>
            <a:spLocks noGrp="1"/>
          </p:cNvSpPr>
          <p:nvPr>
            <p:ph idx="1"/>
          </p:nvPr>
        </p:nvSpPr>
        <p:spPr>
          <a:xfrm>
            <a:off x="1187623" y="1807361"/>
            <a:ext cx="6946931" cy="4051437"/>
          </a:xfrm>
        </p:spPr>
        <p:txBody>
          <a:bodyPr>
            <a:normAutofit fontScale="77500" lnSpcReduction="20000"/>
          </a:bodyPr>
          <a:lstStyle/>
          <a:p>
            <a:pPr marL="0" indent="0">
              <a:buNone/>
            </a:pPr>
            <a:r>
              <a:rPr lang="pl-PL" sz="2800" dirty="0" smtClean="0"/>
              <a:t>Np.</a:t>
            </a:r>
          </a:p>
          <a:p>
            <a:pPr marL="0" indent="0">
              <a:buNone/>
            </a:pPr>
            <a:endParaRPr lang="pl-PL" sz="2800" dirty="0" smtClean="0"/>
          </a:p>
          <a:p>
            <a:pPr marL="0" indent="0">
              <a:buNone/>
            </a:pPr>
            <a:r>
              <a:rPr lang="pl-PL" sz="2800" dirty="0" smtClean="0"/>
              <a:t> MRF </a:t>
            </a:r>
          </a:p>
          <a:p>
            <a:pPr marL="0" indent="0">
              <a:buNone/>
            </a:pPr>
            <a:r>
              <a:rPr lang="pl-PL" sz="2800" dirty="0" smtClean="0"/>
              <a:t>621.3.029.42  </a:t>
            </a:r>
          </a:p>
          <a:p>
            <a:pPr marL="0" indent="0">
              <a:buNone/>
            </a:pPr>
            <a:r>
              <a:rPr lang="pl-PL" sz="2800" dirty="0" smtClean="0"/>
              <a:t>0 to&lt;100 </a:t>
            </a:r>
            <a:r>
              <a:rPr lang="pl-PL" sz="2800" dirty="0" err="1" smtClean="0"/>
              <a:t>Hz</a:t>
            </a:r>
            <a:r>
              <a:rPr lang="pl-PL" sz="2800" dirty="0" smtClean="0"/>
              <a:t>; @?i to&gt;3 x 10@a6@A m</a:t>
            </a:r>
          </a:p>
          <a:p>
            <a:pPr marL="0" indent="0">
              <a:buNone/>
            </a:pPr>
            <a:endParaRPr lang="pl-PL" sz="2800" dirty="0"/>
          </a:p>
          <a:p>
            <a:pPr marL="0" indent="0">
              <a:buNone/>
            </a:pPr>
            <a:endParaRPr lang="pl-PL" sz="2800" dirty="0" smtClean="0"/>
          </a:p>
          <a:p>
            <a:pPr marL="0" indent="0">
              <a:buNone/>
            </a:pPr>
            <a:r>
              <a:rPr lang="pl-PL" sz="2800" dirty="0" smtClean="0"/>
              <a:t>Polskie tłumaczenie </a:t>
            </a:r>
          </a:p>
          <a:p>
            <a:pPr marL="0" indent="0">
              <a:buNone/>
            </a:pPr>
            <a:r>
              <a:rPr lang="pl-PL" sz="2800" dirty="0" smtClean="0"/>
              <a:t>0 do &lt; 100 </a:t>
            </a:r>
            <a:r>
              <a:rPr lang="pl-PL" sz="2800" dirty="0" err="1" smtClean="0"/>
              <a:t>Hz</a:t>
            </a:r>
            <a:r>
              <a:rPr lang="pl-PL" sz="2800" dirty="0" smtClean="0"/>
              <a:t> ; od nieskończoności do &gt; 3 x 10^6 m</a:t>
            </a:r>
            <a:endParaRPr lang="pl-PL" sz="2800" dirty="0"/>
          </a:p>
        </p:txBody>
      </p:sp>
    </p:spTree>
    <p:extLst>
      <p:ext uri="{BB962C8B-B14F-4D97-AF65-F5344CB8AC3E}">
        <p14:creationId xmlns:p14="http://schemas.microsoft.com/office/powerpoint/2010/main" val="130692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Potęgowanie</a:t>
            </a:r>
            <a:endParaRPr lang="pl-PL" dirty="0"/>
          </a:p>
        </p:txBody>
      </p:sp>
      <p:sp>
        <p:nvSpPr>
          <p:cNvPr id="3" name="Symbol zastępczy zawartości 2"/>
          <p:cNvSpPr>
            <a:spLocks noGrp="1"/>
          </p:cNvSpPr>
          <p:nvPr>
            <p:ph idx="1"/>
          </p:nvPr>
        </p:nvSpPr>
        <p:spPr>
          <a:xfrm>
            <a:off x="1259631" y="1807361"/>
            <a:ext cx="6874923" cy="4051437"/>
          </a:xfrm>
        </p:spPr>
        <p:txBody>
          <a:bodyPr>
            <a:normAutofit fontScale="85000" lnSpcReduction="20000"/>
          </a:bodyPr>
          <a:lstStyle/>
          <a:p>
            <a:pPr marL="0" indent="0">
              <a:buNone/>
            </a:pPr>
            <a:r>
              <a:rPr lang="pl-PL" sz="2800" dirty="0" smtClean="0"/>
              <a:t>Np.</a:t>
            </a:r>
          </a:p>
          <a:p>
            <a:pPr marL="0" indent="0">
              <a:buNone/>
            </a:pPr>
            <a:r>
              <a:rPr lang="pl-PL" sz="2800" dirty="0" smtClean="0"/>
              <a:t>MRF</a:t>
            </a:r>
          </a:p>
          <a:p>
            <a:pPr marL="0" indent="0">
              <a:buNone/>
            </a:pPr>
            <a:r>
              <a:rPr lang="pl-PL" sz="2800" dirty="0" smtClean="0"/>
              <a:t>621.3.029.51</a:t>
            </a:r>
          </a:p>
          <a:p>
            <a:pPr marL="0" indent="0">
              <a:buNone/>
            </a:pPr>
            <a:r>
              <a:rPr lang="en-US" sz="2800" dirty="0" smtClean="0"/>
              <a:t>30 to&lt;300 kHz; 1 x 10@a4@A to&gt;1 x 10@a3@A m. Kilometric waves. Long waves</a:t>
            </a:r>
            <a:endParaRPr lang="pl-PL" sz="2800" dirty="0" smtClean="0"/>
          </a:p>
          <a:p>
            <a:pPr marL="0" indent="0">
              <a:buNone/>
            </a:pPr>
            <a:endParaRPr lang="pl-PL" sz="2800" dirty="0" smtClean="0"/>
          </a:p>
          <a:p>
            <a:pPr marL="0" indent="0">
              <a:buNone/>
            </a:pPr>
            <a:r>
              <a:rPr lang="pl-PL" sz="2800" dirty="0" smtClean="0"/>
              <a:t>Polskie tłumaczenie:</a:t>
            </a:r>
          </a:p>
          <a:p>
            <a:pPr marL="0" indent="0">
              <a:buNone/>
            </a:pPr>
            <a:r>
              <a:rPr lang="pl-PL" sz="2800" dirty="0" smtClean="0"/>
              <a:t>30 do &lt; 300 kHz ; 1 x 10^4 do &gt; 1 x 10^3 m. Fale długie. Fale kilometrowe</a:t>
            </a:r>
            <a:endParaRPr lang="pl-PL" sz="2800" dirty="0"/>
          </a:p>
        </p:txBody>
      </p:sp>
    </p:spTree>
    <p:extLst>
      <p:ext uri="{BB962C8B-B14F-4D97-AF65-F5344CB8AC3E}">
        <p14:creationId xmlns:p14="http://schemas.microsoft.com/office/powerpoint/2010/main" val="3491290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Problem</a:t>
            </a:r>
            <a:endParaRPr lang="pl-PL" dirty="0"/>
          </a:p>
        </p:txBody>
      </p:sp>
      <p:sp>
        <p:nvSpPr>
          <p:cNvPr id="3" name="Symbol zastępczy zawartości 2"/>
          <p:cNvSpPr>
            <a:spLocks noGrp="1"/>
          </p:cNvSpPr>
          <p:nvPr>
            <p:ph idx="1"/>
          </p:nvPr>
        </p:nvSpPr>
        <p:spPr>
          <a:xfrm>
            <a:off x="457200" y="1340768"/>
            <a:ext cx="8229600" cy="5112568"/>
          </a:xfrm>
        </p:spPr>
        <p:txBody>
          <a:bodyPr>
            <a:noAutofit/>
          </a:bodyPr>
          <a:lstStyle/>
          <a:p>
            <a:pPr marL="0" indent="0">
              <a:buNone/>
            </a:pPr>
            <a:r>
              <a:rPr lang="pl-PL" sz="2800" dirty="0" smtClean="0"/>
              <a:t>Dodawanie do tłumaczenia kilku znaczeń, ewentualnie uwspółcześnienie nazewnictwa lub dodawanie wyjaśnień </a:t>
            </a:r>
          </a:p>
        </p:txBody>
      </p:sp>
    </p:spTree>
    <p:extLst>
      <p:ext uri="{BB962C8B-B14F-4D97-AF65-F5344CB8AC3E}">
        <p14:creationId xmlns:p14="http://schemas.microsoft.com/office/powerpoint/2010/main" val="1426344879"/>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TC102455596[[fn=Wiosna]]</Template>
  <TotalTime>599</TotalTime>
  <Words>1071</Words>
  <Application>Microsoft Office PowerPoint</Application>
  <PresentationFormat>Pokaz na ekranie (4:3)</PresentationFormat>
  <Paragraphs>214</Paragraphs>
  <Slides>28</Slides>
  <Notes>0</Notes>
  <HiddenSlides>0</HiddenSlides>
  <MMClips>0</MMClips>
  <ScaleCrop>false</ScaleCrop>
  <HeadingPairs>
    <vt:vector size="4" baseType="variant">
      <vt:variant>
        <vt:lpstr>Motyw</vt:lpstr>
      </vt:variant>
      <vt:variant>
        <vt:i4>1</vt:i4>
      </vt:variant>
      <vt:variant>
        <vt:lpstr>Tytuły slajdów</vt:lpstr>
      </vt:variant>
      <vt:variant>
        <vt:i4>28</vt:i4>
      </vt:variant>
    </vt:vector>
  </HeadingPairs>
  <TitlesOfParts>
    <vt:vector size="29" baseType="lpstr">
      <vt:lpstr>Spring</vt:lpstr>
      <vt:lpstr>Tłumaczenie działu 621.3 Elekrotechnika 69 Budownictwo Uwagi do 004 Informatyka</vt:lpstr>
      <vt:lpstr>Założenia</vt:lpstr>
      <vt:lpstr>Źródła</vt:lpstr>
      <vt:lpstr>Tłumaczenie</vt:lpstr>
      <vt:lpstr>Problem - potęgowanie</vt:lpstr>
      <vt:lpstr>Potęgowanie</vt:lpstr>
      <vt:lpstr>Potęgowanie</vt:lpstr>
      <vt:lpstr>Potęgowanie</vt:lpstr>
      <vt:lpstr>Problem</vt:lpstr>
      <vt:lpstr>Problem</vt:lpstr>
      <vt:lpstr>Problem</vt:lpstr>
      <vt:lpstr>Problem</vt:lpstr>
      <vt:lpstr>Problem</vt:lpstr>
      <vt:lpstr>Problem</vt:lpstr>
      <vt:lpstr>69 Budownictwo</vt:lpstr>
      <vt:lpstr>Pomyłka ?</vt:lpstr>
      <vt:lpstr>Pomyłka?</vt:lpstr>
      <vt:lpstr>Dosłowność tłumaczenia</vt:lpstr>
      <vt:lpstr>Dosłowność tłumaczenia</vt:lpstr>
      <vt:lpstr>004 Informatyka - uwagi</vt:lpstr>
      <vt:lpstr>004 Informatyka</vt:lpstr>
      <vt:lpstr>004 Informatyka</vt:lpstr>
      <vt:lpstr>004 Informatyka</vt:lpstr>
      <vt:lpstr>004 Informatyka</vt:lpstr>
      <vt:lpstr>004 Informatyka</vt:lpstr>
      <vt:lpstr>004 Informatyka</vt:lpstr>
      <vt:lpstr>004 Informatyka</vt:lpstr>
      <vt:lpstr>004 Informatyka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Tłumaczenie działu 621.3 Elekrotechnika</dc:title>
  <dc:creator>Pracownik</dc:creator>
  <cp:lastModifiedBy>Pracownik</cp:lastModifiedBy>
  <cp:revision>33</cp:revision>
  <dcterms:created xsi:type="dcterms:W3CDTF">2016-04-06T08:01:12Z</dcterms:created>
  <dcterms:modified xsi:type="dcterms:W3CDTF">2016-04-08T09:42:04Z</dcterms:modified>
</cp:coreProperties>
</file>