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pl-PL"/>
    </a:defPPr>
    <a:lvl1pPr marL="0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279496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2558994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3838490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5117988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6397484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7676982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8956478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0235976" algn="l" defTabSz="2558994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6" d="100"/>
          <a:sy n="36" d="100"/>
        </p:scale>
        <p:origin x="8" y="1964"/>
      </p:cViewPr>
      <p:guideLst>
        <p:guide orient="horz" pos="9538"/>
        <p:guide pos="67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4C3B7-28D3-4F5C-97BE-25F384FCD9A2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A35C6-D450-452C-88B3-C4563A3EF81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70380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62026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24051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86077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48102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310128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72154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634179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96205" algn="l" defTabSz="132405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2219325" y="685800"/>
            <a:ext cx="24193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A35C6-D450-452C-88B3-C4563A3EF810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495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340" y="1009335"/>
            <a:ext cx="18178781" cy="2018664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8400" spc="-258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340" y="21195983"/>
            <a:ext cx="16040100" cy="4037329"/>
          </a:xfrm>
        </p:spPr>
        <p:txBody>
          <a:bodyPr/>
          <a:lstStyle>
            <a:lvl1pPr marL="0" indent="0" algn="l">
              <a:buNone/>
              <a:defRPr b="0" cap="all" spc="388" baseline="0">
                <a:solidFill>
                  <a:schemeClr val="tx2"/>
                </a:solidFill>
                <a:latin typeface="+mj-lt"/>
              </a:defRPr>
            </a:lvl1pPr>
            <a:lvl2pPr marL="1476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1052630" y="21397850"/>
            <a:ext cx="334171" cy="88821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052630" y="0"/>
            <a:ext cx="334171" cy="21397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1" y="1212606"/>
            <a:ext cx="4812030" cy="2583610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6"/>
            <a:ext cx="14079644" cy="2583610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6392443"/>
            <a:ext cx="18178781" cy="1907918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28400" b="0" cap="all" spc="-258" baseline="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1009338"/>
            <a:ext cx="18178781" cy="4710218"/>
          </a:xfrm>
        </p:spPr>
        <p:txBody>
          <a:bodyPr anchor="b"/>
          <a:lstStyle>
            <a:lvl1pPr marL="0" indent="0">
              <a:buNone/>
              <a:defRPr sz="6500" b="0" cap="all" spc="388" baseline="0">
                <a:solidFill>
                  <a:schemeClr val="tx2"/>
                </a:solidFill>
                <a:latin typeface="+mj-lt"/>
              </a:defRPr>
            </a:lvl1pPr>
            <a:lvl2pPr marL="147611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23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35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47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59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7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83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9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3979" y="6953182"/>
            <a:ext cx="7699248" cy="1998338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05320" y="6953182"/>
            <a:ext cx="7699248" cy="1998338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6852" y="6944209"/>
            <a:ext cx="7699248" cy="2824727"/>
          </a:xfrm>
        </p:spPr>
        <p:txBody>
          <a:bodyPr anchor="b">
            <a:noAutofit/>
          </a:bodyPr>
          <a:lstStyle>
            <a:lvl1pPr marL="0" indent="0">
              <a:buNone/>
              <a:defRPr sz="5800" b="0" cap="all" spc="323" baseline="0">
                <a:solidFill>
                  <a:schemeClr val="tx1"/>
                </a:solidFill>
                <a:latin typeface="+mj-lt"/>
              </a:defRPr>
            </a:lvl1pPr>
            <a:lvl2pPr marL="1476119" indent="0">
              <a:buNone/>
              <a:defRPr sz="6500" b="1"/>
            </a:lvl2pPr>
            <a:lvl3pPr marL="2952237" indent="0">
              <a:buNone/>
              <a:defRPr sz="5800" b="1"/>
            </a:lvl3pPr>
            <a:lvl4pPr marL="4428356" indent="0">
              <a:buNone/>
              <a:defRPr sz="5200" b="1"/>
            </a:lvl4pPr>
            <a:lvl5pPr marL="5904473" indent="0">
              <a:buNone/>
              <a:defRPr sz="5200" b="1"/>
            </a:lvl5pPr>
            <a:lvl6pPr marL="7380592" indent="0">
              <a:buNone/>
              <a:defRPr sz="5200" b="1"/>
            </a:lvl6pPr>
            <a:lvl7pPr marL="8856711" indent="0">
              <a:buNone/>
              <a:defRPr sz="5200" b="1"/>
            </a:lvl7pPr>
            <a:lvl8pPr marL="10332830" indent="0">
              <a:buNone/>
              <a:defRPr sz="5200" b="1"/>
            </a:lvl8pPr>
            <a:lvl9pPr marL="11808948" indent="0">
              <a:buNone/>
              <a:defRPr sz="5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6852" y="9975730"/>
            <a:ext cx="7699248" cy="16956786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12448" y="6944209"/>
            <a:ext cx="7699248" cy="2824727"/>
          </a:xfrm>
        </p:spPr>
        <p:txBody>
          <a:bodyPr anchor="b">
            <a:noAutofit/>
          </a:bodyPr>
          <a:lstStyle>
            <a:lvl1pPr marL="0" indent="0">
              <a:buNone/>
              <a:defRPr lang="en-US" sz="5800" b="0" kern="1200" cap="all" spc="32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476119" indent="0">
              <a:buNone/>
              <a:defRPr sz="6500" b="1"/>
            </a:lvl2pPr>
            <a:lvl3pPr marL="2952237" indent="0">
              <a:buNone/>
              <a:defRPr sz="5800" b="1"/>
            </a:lvl3pPr>
            <a:lvl4pPr marL="4428356" indent="0">
              <a:buNone/>
              <a:defRPr sz="5200" b="1"/>
            </a:lvl4pPr>
            <a:lvl5pPr marL="5904473" indent="0">
              <a:buNone/>
              <a:defRPr sz="5200" b="1"/>
            </a:lvl5pPr>
            <a:lvl6pPr marL="7380592" indent="0">
              <a:buNone/>
              <a:defRPr sz="5200" b="1"/>
            </a:lvl6pPr>
            <a:lvl7pPr marL="8856711" indent="0">
              <a:buNone/>
              <a:defRPr sz="5200" b="1"/>
            </a:lvl7pPr>
            <a:lvl8pPr marL="10332830" indent="0">
              <a:buNone/>
              <a:defRPr sz="5200" b="1"/>
            </a:lvl8pPr>
            <a:lvl9pPr marL="11808948" indent="0">
              <a:buNone/>
              <a:defRPr sz="5200" b="1"/>
            </a:lvl9pPr>
          </a:lstStyle>
          <a:p>
            <a:pPr marL="0" lvl="0" indent="0" algn="l" defTabSz="2952237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12448" y="9975730"/>
            <a:ext cx="7699248" cy="16956786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6" y="7065327"/>
            <a:ext cx="11955815" cy="1978291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7065327"/>
            <a:ext cx="7036109" cy="19782917"/>
          </a:xfrm>
        </p:spPr>
        <p:txBody>
          <a:bodyPr>
            <a:normAutofit/>
          </a:bodyPr>
          <a:lstStyle>
            <a:lvl1pPr marL="0" indent="0">
              <a:buNone/>
              <a:defRPr sz="5200"/>
            </a:lvl1pPr>
            <a:lvl2pPr marL="1476119" indent="0">
              <a:buNone/>
              <a:defRPr sz="3900"/>
            </a:lvl2pPr>
            <a:lvl3pPr marL="2952237" indent="0">
              <a:buNone/>
              <a:defRPr sz="3200"/>
            </a:lvl3pPr>
            <a:lvl4pPr marL="4428356" indent="0">
              <a:buNone/>
              <a:defRPr sz="2900"/>
            </a:lvl4pPr>
            <a:lvl5pPr marL="5904473" indent="0">
              <a:buNone/>
              <a:defRPr sz="2900"/>
            </a:lvl5pPr>
            <a:lvl6pPr marL="7380592" indent="0">
              <a:buNone/>
              <a:defRPr sz="2900"/>
            </a:lvl6pPr>
            <a:lvl7pPr marL="8856711" indent="0">
              <a:buNone/>
              <a:defRPr sz="2900"/>
            </a:lvl7pPr>
            <a:lvl8pPr marL="10332830" indent="0">
              <a:buNone/>
              <a:defRPr sz="2900"/>
            </a:lvl8pPr>
            <a:lvl9pPr marL="11808948" indent="0">
              <a:buNone/>
              <a:defRPr sz="2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052630" y="21397850"/>
            <a:ext cx="334171" cy="88821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21052051" cy="2139785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10300"/>
            </a:lvl1pPr>
            <a:lvl2pPr marL="1476119" indent="0">
              <a:buNone/>
              <a:defRPr sz="9000"/>
            </a:lvl2pPr>
            <a:lvl3pPr marL="2952237" indent="0">
              <a:buNone/>
              <a:defRPr sz="7800"/>
            </a:lvl3pPr>
            <a:lvl4pPr marL="4428356" indent="0">
              <a:buNone/>
              <a:defRPr sz="6500"/>
            </a:lvl4pPr>
            <a:lvl5pPr marL="5904473" indent="0">
              <a:buNone/>
              <a:defRPr sz="6500"/>
            </a:lvl5pPr>
            <a:lvl6pPr marL="7380592" indent="0">
              <a:buNone/>
              <a:defRPr sz="6500"/>
            </a:lvl6pPr>
            <a:lvl7pPr marL="8856711" indent="0">
              <a:buNone/>
              <a:defRPr sz="6500"/>
            </a:lvl7pPr>
            <a:lvl8pPr marL="10332830" indent="0">
              <a:buNone/>
              <a:defRPr sz="6500"/>
            </a:lvl8pPr>
            <a:lvl9pPr marL="11808948" indent="0">
              <a:buNone/>
              <a:defRPr sz="65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0" y="25233313"/>
            <a:ext cx="19069897" cy="2018665"/>
          </a:xfrm>
        </p:spPr>
        <p:txBody>
          <a:bodyPr/>
          <a:lstStyle>
            <a:lvl1pPr marL="0" indent="0">
              <a:buNone/>
              <a:defRPr sz="5200"/>
            </a:lvl1pPr>
            <a:lvl2pPr marL="1476119" indent="0">
              <a:buNone/>
              <a:defRPr sz="3900"/>
            </a:lvl2pPr>
            <a:lvl3pPr marL="2952237" indent="0">
              <a:buNone/>
              <a:defRPr sz="3200"/>
            </a:lvl3pPr>
            <a:lvl4pPr marL="4428356" indent="0">
              <a:buNone/>
              <a:defRPr sz="2900"/>
            </a:lvl4pPr>
            <a:lvl5pPr marL="5904473" indent="0">
              <a:buNone/>
              <a:defRPr sz="2900"/>
            </a:lvl5pPr>
            <a:lvl6pPr marL="7380592" indent="0">
              <a:buNone/>
              <a:defRPr sz="2900"/>
            </a:lvl6pPr>
            <a:lvl7pPr marL="8856711" indent="0">
              <a:buNone/>
              <a:defRPr sz="2900"/>
            </a:lvl7pPr>
            <a:lvl8pPr marL="10332830" indent="0">
              <a:buNone/>
              <a:defRPr sz="2900"/>
            </a:lvl8pPr>
            <a:lvl9pPr marL="11808948" indent="0">
              <a:buNone/>
              <a:defRPr sz="2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69340" y="21868872"/>
            <a:ext cx="19069897" cy="3364441"/>
          </a:xfrm>
        </p:spPr>
        <p:txBody>
          <a:bodyPr anchor="t">
            <a:normAutofit/>
          </a:bodyPr>
          <a:lstStyle>
            <a:lvl1pPr>
              <a:defRPr sz="103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052630" y="0"/>
            <a:ext cx="334171" cy="21397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1" y="674292"/>
            <a:ext cx="13544973" cy="6055996"/>
          </a:xfrm>
          <a:prstGeom prst="rect">
            <a:avLst/>
          </a:prstGeom>
        </p:spPr>
        <p:txBody>
          <a:bodyPr vert="horz" lIns="295224" tIns="147612" rIns="295224" bIns="147612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738218"/>
            <a:ext cx="17822334" cy="19310495"/>
          </a:xfrm>
          <a:prstGeom prst="rect">
            <a:avLst/>
          </a:prstGeom>
        </p:spPr>
        <p:txBody>
          <a:bodyPr vert="horz" lIns="295224" tIns="147612" rIns="295224" bIns="147612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7251982"/>
            <a:ext cx="8020051" cy="1345776"/>
          </a:xfrm>
          <a:prstGeom prst="rect">
            <a:avLst/>
          </a:prstGeom>
        </p:spPr>
        <p:txBody>
          <a:bodyPr vert="horz" lIns="295224" tIns="147612" rIns="295224" bIns="0" rtlCol="0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fld id="{DDEDA647-D57A-4342-AAC4-371E7B6FE988}" type="datetimeFigureOut">
              <a:rPr lang="pl-PL" smtClean="0"/>
              <a:pPr/>
              <a:t>2016-04-11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340" y="28667849"/>
            <a:ext cx="8020051" cy="1253255"/>
          </a:xfrm>
          <a:prstGeom prst="rect">
            <a:avLst/>
          </a:prstGeom>
        </p:spPr>
        <p:txBody>
          <a:bodyPr vert="horz" lIns="295224" tIns="147612" rIns="295224" bIns="147612" rtlCol="0" anchor="t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7876948" y="26365178"/>
            <a:ext cx="5809274" cy="853986"/>
          </a:xfrm>
          <a:prstGeom prst="rect">
            <a:avLst/>
          </a:prstGeom>
        </p:spPr>
        <p:txBody>
          <a:bodyPr vert="horz" lIns="295224" tIns="147612" rIns="295224" bIns="147612" rtlCol="0" anchor="ctr"/>
          <a:lstStyle>
            <a:lvl1pPr algn="l">
              <a:defRPr sz="7800" b="1">
                <a:solidFill>
                  <a:schemeClr val="tx2"/>
                </a:solidFill>
              </a:defRPr>
            </a:lvl1pPr>
          </a:lstStyle>
          <a:p>
            <a:fld id="{F584546F-89CB-49E1-9D1C-6A7FDB11ABD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21052630" y="0"/>
            <a:ext cx="334171" cy="60559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052630" y="6055996"/>
            <a:ext cx="334171" cy="242239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24" tIns="147612" rIns="295224" bIns="147612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52237" rtl="0" eaLnBrk="1" latinLnBrk="0" hangingPunct="1">
        <a:spcBef>
          <a:spcPct val="0"/>
        </a:spcBef>
        <a:buNone/>
        <a:defRPr sz="11600" kern="1200" cap="all" spc="-194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2952237" rtl="0" eaLnBrk="1" latinLnBrk="0" hangingPunct="1">
        <a:spcBef>
          <a:spcPct val="20000"/>
        </a:spcBef>
        <a:spcAft>
          <a:spcPts val="1937"/>
        </a:spcAft>
        <a:buFont typeface="Arial" pitchFamily="34" charset="0"/>
        <a:buNone/>
        <a:defRPr sz="6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476119" indent="-590448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296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415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533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8118652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769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888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007" indent="-738059" algn="l" defTabSz="2952237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19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237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356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473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592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711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830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948" algn="l" defTabSz="295223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21062552" cy="28083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ctr"/>
            <a:r>
              <a:rPr lang="pl-PL" sz="6600" b="1" dirty="0" smtClean="0">
                <a:latin typeface="+mn-lt"/>
              </a:rPr>
              <a:t/>
            </a:r>
            <a:br>
              <a:rPr lang="pl-PL" sz="6600" b="1" dirty="0" smtClean="0">
                <a:latin typeface="+mn-lt"/>
              </a:rPr>
            </a:br>
            <a: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Wizualizacja</a:t>
            </a:r>
            <a:r>
              <a:rPr lang="pl-PL" sz="6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zbiorów Biblioteki Głównej Politechniki Warszawskiej </a:t>
            </a:r>
            <a:r>
              <a:rPr lang="pl-PL" sz="66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66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według dziedzin nauki na podstawie UKD</a:t>
            </a:r>
            <a:b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Stan na październik 2015</a:t>
            </a:r>
            <a: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pl-PL" sz="6000" cap="none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pl-PL" sz="6000" cap="none" dirty="0">
              <a:solidFill>
                <a:schemeClr val="tx2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13093" y="27040611"/>
            <a:ext cx="21068711" cy="3239364"/>
          </a:xfrm>
          <a:solidFill>
            <a:schemeClr val="bg1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GB" sz="34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Agnieszka Maria </a:t>
            </a:r>
            <a:r>
              <a:rPr lang="en-GB" sz="3400" b="1" cap="non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Kowalczuk</a:t>
            </a:r>
            <a:r>
              <a:rPr lang="pl-PL" sz="34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3400" cap="non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A.Kowalczuk@bg.pw.edu.pl</a:t>
            </a:r>
            <a:endParaRPr lang="pl-PL" sz="3400" cap="non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34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Małgorzata </a:t>
            </a:r>
            <a:r>
              <a:rPr lang="pl-PL" sz="3400" b="1" cap="non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Wornbard</a:t>
            </a:r>
            <a:r>
              <a:rPr lang="pl-PL" sz="34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3400" cap="non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M.Wornbard@bg.pw.edu.pl</a:t>
            </a:r>
            <a:endParaRPr lang="pl-PL" sz="3400" cap="non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3100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Library of Warsaw University of Technology</a:t>
            </a:r>
            <a:r>
              <a:rPr lang="pl-PL" sz="310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3100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(Poland)</a:t>
            </a:r>
          </a:p>
          <a:p>
            <a:r>
              <a:rPr lang="pl-PL" sz="3100" b="1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Łukasz Skonieczny </a:t>
            </a:r>
            <a:r>
              <a:rPr lang="pl-PL" sz="3100" cap="non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L.Skonieczny@ii.pw.edu.pl</a:t>
            </a:r>
            <a:r>
              <a:rPr lang="pl-PL" sz="3100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GB" sz="3100" cap="non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Warsaw University of Technology, Faculty of Electronics and Information Technology</a:t>
            </a:r>
            <a:endParaRPr lang="pl-PL" sz="3100" cap="non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 rot="10800000" flipV="1">
            <a:off x="756296" y="3690715"/>
            <a:ext cx="6246362" cy="31499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lIns="132405" tIns="66203" rIns="132405" bIns="66203" rtlCol="0">
            <a:spAutoFit/>
          </a:bodyPr>
          <a:lstStyle/>
          <a:p>
            <a:r>
              <a:rPr lang="pl-PL" sz="2800" b="1" dirty="0">
                <a:ea typeface="Verdana" panose="020B0604030504040204" pitchFamily="34" charset="0"/>
                <a:cs typeface="Verdana" panose="020B0604030504040204" pitchFamily="34" charset="0"/>
              </a:rPr>
              <a:t>Założenia:</a:t>
            </a:r>
          </a:p>
          <a:p>
            <a:r>
              <a:rPr lang="pl-PL" sz="2800" dirty="0" smtClean="0"/>
              <a:t>Teza: Jeżeli zbiór Słów kluczowych opisujących jedną dziedzinę, ma część wspólną ze zbiorem Słów kluczowych drugiej dziedziny, to można przypuszczać, że dziedziny te są komplementarne.</a:t>
            </a:r>
            <a:endParaRPr lang="pl-PL" sz="2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423941" y="3618708"/>
            <a:ext cx="5594471" cy="32730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32405" tIns="66203" rIns="132405" bIns="66203" rtlCol="0">
            <a:spAutoFit/>
          </a:bodyPr>
          <a:lstStyle/>
          <a:p>
            <a:r>
              <a:rPr lang="pl-PL" sz="28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Cel: </a:t>
            </a:r>
            <a:r>
              <a:rPr lang="pl-PL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Zi</a:t>
            </a:r>
            <a:r>
              <a:rPr lang="pl-PL" sz="2800" dirty="0" smtClean="0"/>
              <a:t>lustrowanie zawartości zasobów katalogu biblioteki wykorzystując symbole UKD i słowa kluczowe. Ukazanie powiązań i zależności między dziedzinami wiedzy.</a:t>
            </a:r>
          </a:p>
          <a:p>
            <a:endParaRPr lang="pl-PL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3361467" y="3618707"/>
            <a:ext cx="7183994" cy="45656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32405" tIns="66203" rIns="132405" bIns="66203" rtlCol="0">
            <a:spAutoFit/>
          </a:bodyPr>
          <a:lstStyle/>
          <a:p>
            <a:pPr lvl="0"/>
            <a:r>
              <a:rPr lang="pl-PL" sz="2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Metoda</a:t>
            </a:r>
            <a:r>
              <a:rPr lang="pl-PL" sz="28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Znalezienie w katalogu rzeczowym dla każdej dziedziny z UKD zbioru Słów kluczowych opisujących tę dziedzinę.</a:t>
            </a:r>
          </a:p>
          <a:p>
            <a:pPr lvl="0"/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Znalezienie części wspólnej zbiorów Słów Kluczowych używanych do opisu danej dziedziny, dla każdej pary dziedzin UKD.</a:t>
            </a:r>
          </a:p>
          <a:p>
            <a:pPr lvl="0"/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Przedstawienie otrzymanych wyników w sposób graficzny za pomocą wizualizacji.</a:t>
            </a:r>
          </a:p>
          <a:p>
            <a:endParaRPr lang="pl-PL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1125448" y="22556811"/>
            <a:ext cx="7728549" cy="3519241"/>
          </a:xfrm>
          <a:prstGeom prst="rect">
            <a:avLst/>
          </a:prstGeom>
          <a:noFill/>
        </p:spPr>
        <p:txBody>
          <a:bodyPr wrap="square" lIns="132405" tIns="66203" rIns="132405" bIns="66203" rtlCol="0">
            <a:spAutoFit/>
          </a:bodyPr>
          <a:lstStyle/>
          <a:p>
            <a:r>
              <a:rPr lang="pl-PL" sz="32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Wyjaśnienie:</a:t>
            </a:r>
            <a:endParaRPr lang="pl-PL" sz="3200" dirty="0" smtClean="0"/>
          </a:p>
          <a:p>
            <a:r>
              <a:rPr lang="pl-PL" sz="3200" dirty="0" smtClean="0"/>
              <a:t>Im większa część wspólna zbiorów, tym więcej wspólnych Słów Kluczowych używanych do opisu tych dwóch dziedzin i tym samym większa zależność dziedzin między sobą.</a:t>
            </a:r>
          </a:p>
          <a:p>
            <a:endParaRPr lang="pl-PL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21692715"/>
            <a:ext cx="10284997" cy="5304345"/>
          </a:xfrm>
          <a:prstGeom prst="rect">
            <a:avLst/>
          </a:prstGeom>
          <a:noFill/>
        </p:spPr>
        <p:txBody>
          <a:bodyPr wrap="square" lIns="132405" tIns="66203" rIns="132405" bIns="66203" rtlCol="0">
            <a:spAutoFit/>
          </a:bodyPr>
          <a:lstStyle/>
          <a:p>
            <a:r>
              <a:rPr lang="pl-PL" sz="3000" b="1" dirty="0">
                <a:ea typeface="Verdana" panose="020B0604030504040204" pitchFamily="34" charset="0"/>
                <a:cs typeface="Verdana" panose="020B0604030504040204" pitchFamily="34" charset="0"/>
              </a:rPr>
              <a:t>Wnioski</a:t>
            </a:r>
            <a:r>
              <a:rPr lang="pl-PL" sz="3000" b="1" dirty="0" smtClean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pl-PL" sz="3000" dirty="0" smtClean="0"/>
              <a:t> Efekt analizy można zobaczyć w formie okręgów i sieci powiązań. </a:t>
            </a:r>
          </a:p>
          <a:p>
            <a:r>
              <a:rPr lang="pl-PL" sz="3000" dirty="0" smtClean="0"/>
              <a:t>Posługując się wizualizacją dziewięciu dziedzin wg UKD widać jaką część zbiorów stanowi dana dziedzina. Jednocześnie widoczne są najsilniejsze jej powiązania z innymi dziedzinami wiedzy.</a:t>
            </a:r>
          </a:p>
          <a:p>
            <a:r>
              <a:rPr lang="pl-PL" sz="3000" dirty="0" smtClean="0"/>
              <a:t>Dzięki wizualizacji można w łatwy sposób śledzić przyrost literatury naukowej z poszczególnych dziedzin wiedzy.</a:t>
            </a:r>
          </a:p>
          <a:p>
            <a:r>
              <a:rPr lang="pl-PL" sz="3000" dirty="0" smtClean="0"/>
              <a:t>Projekt rozszerza sposób wykorzystania katalogu w sposób inny niż tradycyjny</a:t>
            </a:r>
            <a:r>
              <a:rPr lang="pl-PL" sz="1200" dirty="0" smtClean="0"/>
              <a:t>.</a:t>
            </a:r>
          </a:p>
          <a:p>
            <a:endParaRPr lang="pl-PL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012880" y="11539587"/>
            <a:ext cx="168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15,2%</a:t>
            </a:r>
            <a:endParaRPr lang="pl-PL" sz="24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6156896" y="9811395"/>
            <a:ext cx="1682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11,8%</a:t>
            </a:r>
            <a:endParaRPr lang="pl-PL" sz="2400" dirty="0"/>
          </a:p>
        </p:txBody>
      </p:sp>
      <p:cxnSp>
        <p:nvCxnSpPr>
          <p:cNvPr id="18" name="Łącznik prosty ze strzałką 17"/>
          <p:cNvCxnSpPr>
            <a:stCxn id="15" idx="1"/>
          </p:cNvCxnSpPr>
          <p:nvPr/>
        </p:nvCxnSpPr>
        <p:spPr>
          <a:xfrm flipH="1" flipV="1">
            <a:off x="5580832" y="10042227"/>
            <a:ext cx="576064" cy="1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396256" y="13195771"/>
            <a:ext cx="87849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Rys. 1. Udział % głównych dziedzin nauki w zbiorach BG PW</a:t>
            </a:r>
            <a:endParaRPr lang="pl-PL" sz="2800" b="1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09624" y="14059867"/>
            <a:ext cx="4467225" cy="4191000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12349584" y="19100427"/>
            <a:ext cx="55755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/>
              <a:t>Rys. 2. </a:t>
            </a:r>
            <a:r>
              <a:rPr lang="pl-PL" sz="2800" b="1" dirty="0"/>
              <a:t>Powiązania i zależności </a:t>
            </a:r>
            <a:endParaRPr lang="pl-PL" sz="2800" b="1" dirty="0" smtClean="0"/>
          </a:p>
          <a:p>
            <a:r>
              <a:rPr lang="pl-PL" sz="2800" b="1" dirty="0" smtClean="0"/>
              <a:t>między </a:t>
            </a:r>
            <a:r>
              <a:rPr lang="pl-PL" sz="2800" b="1" dirty="0"/>
              <a:t>dziedzinami wiedzy</a:t>
            </a:r>
          </a:p>
          <a:p>
            <a:endParaRPr lang="pl-PL" sz="2800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8893200" y="18236331"/>
            <a:ext cx="4532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6. </a:t>
            </a:r>
            <a:r>
              <a:rPr lang="pl-PL" sz="2400" dirty="0" smtClean="0"/>
              <a:t>Nauki stosowane. Medycyna.</a:t>
            </a:r>
          </a:p>
          <a:p>
            <a:r>
              <a:rPr lang="pl-PL" sz="2400" dirty="0" smtClean="0"/>
              <a:t> Nauki techniczne. Rolnictwo.</a:t>
            </a:r>
            <a:endParaRPr lang="pl-PL" sz="2400" dirty="0"/>
          </a:p>
        </p:txBody>
      </p:sp>
      <p:cxnSp>
        <p:nvCxnSpPr>
          <p:cNvPr id="17" name="Łącznik prosty ze strzałką 16"/>
          <p:cNvCxnSpPr/>
          <p:nvPr/>
        </p:nvCxnSpPr>
        <p:spPr>
          <a:xfrm flipV="1">
            <a:off x="12493600" y="17660267"/>
            <a:ext cx="1008112" cy="5040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/>
          <p:cNvSpPr txBox="1"/>
          <p:nvPr/>
        </p:nvSpPr>
        <p:spPr>
          <a:xfrm>
            <a:off x="5364808" y="15139987"/>
            <a:ext cx="2648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4,5% Matematyka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5220792" y="15860067"/>
            <a:ext cx="4002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0.6% Astronomia. Geodezja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6372920" y="16364123"/>
            <a:ext cx="1861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5,3% Fizyka</a:t>
            </a:r>
            <a:endParaRPr lang="pl-PL" sz="2400" dirty="0">
              <a:solidFill>
                <a:srgbClr val="00B0F0"/>
              </a:solidFill>
            </a:endParaRPr>
          </a:p>
        </p:txBody>
      </p:sp>
      <p:pic>
        <p:nvPicPr>
          <p:cNvPr id="28" name="Picture 2" descr="F:\Poster\BGPW-logo-poziom-RGB-01-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30970" y="27111573"/>
            <a:ext cx="10655830" cy="3168402"/>
          </a:xfrm>
          <a:prstGeom prst="rect">
            <a:avLst/>
          </a:prstGeom>
          <a:noFill/>
        </p:spPr>
      </p:pic>
      <p:sp>
        <p:nvSpPr>
          <p:cNvPr id="24" name="pole tekstowe 23"/>
          <p:cNvSpPr txBox="1"/>
          <p:nvPr/>
        </p:nvSpPr>
        <p:spPr>
          <a:xfrm>
            <a:off x="20198456" y="14059867"/>
            <a:ext cx="184731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30" name="Picture 2" descr="C:\Users\Radek\Desktop\grafika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296" y="8587259"/>
            <a:ext cx="4560637" cy="3910652"/>
          </a:xfrm>
          <a:prstGeom prst="rect">
            <a:avLst/>
          </a:prstGeom>
          <a:noFill/>
        </p:spPr>
      </p:pic>
      <p:cxnSp>
        <p:nvCxnSpPr>
          <p:cNvPr id="34" name="Łącznik prosty ze strzałką 33"/>
          <p:cNvCxnSpPr/>
          <p:nvPr/>
        </p:nvCxnSpPr>
        <p:spPr>
          <a:xfrm flipH="1" flipV="1">
            <a:off x="4644728" y="11467579"/>
            <a:ext cx="1080120" cy="216024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/>
          <p:nvPr/>
        </p:nvCxnSpPr>
        <p:spPr>
          <a:xfrm flipH="1">
            <a:off x="5076776" y="9091315"/>
            <a:ext cx="1296144" cy="28803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 flipH="1">
            <a:off x="4788744" y="8515251"/>
            <a:ext cx="1152128" cy="360040"/>
          </a:xfrm>
          <a:prstGeom prst="straightConnector1">
            <a:avLst/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 flipH="1">
            <a:off x="3852640" y="8083203"/>
            <a:ext cx="1008112" cy="36004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ole tekstowe 41"/>
          <p:cNvSpPr txBox="1"/>
          <p:nvPr/>
        </p:nvSpPr>
        <p:spPr>
          <a:xfrm>
            <a:off x="684288" y="801119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14,3%</a:t>
            </a:r>
            <a:endParaRPr lang="pl-PL" sz="2400" dirty="0"/>
          </a:p>
        </p:txBody>
      </p:sp>
      <p:sp>
        <p:nvSpPr>
          <p:cNvPr id="43" name="pole tekstowe 42"/>
          <p:cNvSpPr txBox="1"/>
          <p:nvPr/>
        </p:nvSpPr>
        <p:spPr>
          <a:xfrm>
            <a:off x="0" y="8803283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1,3%</a:t>
            </a:r>
            <a:endParaRPr lang="pl-PL" sz="2400" dirty="0"/>
          </a:p>
        </p:txBody>
      </p:sp>
      <p:sp>
        <p:nvSpPr>
          <p:cNvPr id="44" name="pole tekstowe 43"/>
          <p:cNvSpPr txBox="1"/>
          <p:nvPr/>
        </p:nvSpPr>
        <p:spPr>
          <a:xfrm>
            <a:off x="0" y="9811395"/>
            <a:ext cx="1035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11,7%</a:t>
            </a:r>
            <a:endParaRPr lang="pl-PL" sz="2400" dirty="0"/>
          </a:p>
        </p:txBody>
      </p:sp>
      <p:sp>
        <p:nvSpPr>
          <p:cNvPr id="45" name="pole tekstowe 44"/>
          <p:cNvSpPr txBox="1"/>
          <p:nvPr/>
        </p:nvSpPr>
        <p:spPr>
          <a:xfrm>
            <a:off x="324248" y="1254769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30,1%</a:t>
            </a:r>
            <a:endParaRPr lang="pl-PL" sz="2400" dirty="0"/>
          </a:p>
        </p:txBody>
      </p:sp>
      <p:cxnSp>
        <p:nvCxnSpPr>
          <p:cNvPr id="49" name="Łącznik prosty ze strzałką 48"/>
          <p:cNvCxnSpPr/>
          <p:nvPr/>
        </p:nvCxnSpPr>
        <p:spPr>
          <a:xfrm flipV="1">
            <a:off x="612280" y="12043643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0" y="10243443"/>
            <a:ext cx="756296" cy="28803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ze strzałką 57"/>
          <p:cNvCxnSpPr/>
          <p:nvPr/>
        </p:nvCxnSpPr>
        <p:spPr>
          <a:xfrm>
            <a:off x="540272" y="9379347"/>
            <a:ext cx="576064" cy="72008"/>
          </a:xfrm>
          <a:prstGeom prst="straightConnector1">
            <a:avLst/>
          </a:prstGeom>
          <a:ln w="38100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/>
          <p:nvPr/>
        </p:nvCxnSpPr>
        <p:spPr>
          <a:xfrm>
            <a:off x="1044328" y="8515251"/>
            <a:ext cx="792088" cy="28803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ole tekstowe 60"/>
          <p:cNvSpPr txBox="1"/>
          <p:nvPr/>
        </p:nvSpPr>
        <p:spPr>
          <a:xfrm>
            <a:off x="6156896" y="8155211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1,8%</a:t>
            </a:r>
            <a:endParaRPr lang="pl-PL" sz="2400" dirty="0"/>
          </a:p>
        </p:txBody>
      </p:sp>
      <p:sp>
        <p:nvSpPr>
          <p:cNvPr id="62" name="pole tekstowe 61"/>
          <p:cNvSpPr txBox="1"/>
          <p:nvPr/>
        </p:nvSpPr>
        <p:spPr>
          <a:xfrm>
            <a:off x="6804968" y="8875291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1%</a:t>
            </a:r>
            <a:endParaRPr lang="pl-PL" sz="2400" dirty="0"/>
          </a:p>
        </p:txBody>
      </p:sp>
      <p:sp>
        <p:nvSpPr>
          <p:cNvPr id="63" name="pole tekstowe 62"/>
          <p:cNvSpPr txBox="1"/>
          <p:nvPr/>
        </p:nvSpPr>
        <p:spPr>
          <a:xfrm>
            <a:off x="4860752" y="7795171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12,7%</a:t>
            </a:r>
            <a:endParaRPr lang="pl-PL" sz="2400" dirty="0"/>
          </a:p>
        </p:txBody>
      </p:sp>
      <p:sp>
        <p:nvSpPr>
          <p:cNvPr id="65" name="pole tekstowe 64"/>
          <p:cNvSpPr txBox="1"/>
          <p:nvPr/>
        </p:nvSpPr>
        <p:spPr>
          <a:xfrm>
            <a:off x="16958096" y="17804283"/>
            <a:ext cx="2975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5</a:t>
            </a:r>
            <a:r>
              <a:rPr lang="pl-PL" sz="2400" dirty="0" smtClean="0"/>
              <a:t>. Matematyka. </a:t>
            </a:r>
          </a:p>
          <a:p>
            <a:r>
              <a:rPr lang="pl-PL" sz="2400" dirty="0" smtClean="0"/>
              <a:t>Nauki przyrodnicze. </a:t>
            </a:r>
            <a:endParaRPr lang="pl-PL" sz="2400" dirty="0"/>
          </a:p>
        </p:txBody>
      </p:sp>
      <p:cxnSp>
        <p:nvCxnSpPr>
          <p:cNvPr id="67" name="Łącznik prosty ze strzałką 66"/>
          <p:cNvCxnSpPr>
            <a:stCxn id="65" idx="0"/>
          </p:cNvCxnSpPr>
          <p:nvPr/>
        </p:nvCxnSpPr>
        <p:spPr>
          <a:xfrm flipH="1" flipV="1">
            <a:off x="17030119" y="17156211"/>
            <a:ext cx="1415725" cy="64807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069664" y="11179547"/>
            <a:ext cx="50863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Strzałka w dół 69"/>
          <p:cNvSpPr/>
          <p:nvPr/>
        </p:nvSpPr>
        <p:spPr>
          <a:xfrm>
            <a:off x="14725848" y="12403683"/>
            <a:ext cx="72008" cy="4464496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1" name="pole tekstowe 70"/>
          <p:cNvSpPr txBox="1"/>
          <p:nvPr/>
        </p:nvSpPr>
        <p:spPr>
          <a:xfrm>
            <a:off x="15373920" y="11107539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Zbiór Słów kluczowych opisujących</a:t>
            </a:r>
            <a:r>
              <a:rPr lang="pl-PL" sz="2400" b="1" dirty="0" smtClean="0"/>
              <a:t> 5</a:t>
            </a:r>
            <a:endParaRPr lang="pl-PL" sz="2400" dirty="0"/>
          </a:p>
        </p:txBody>
      </p:sp>
      <p:sp>
        <p:nvSpPr>
          <p:cNvPr id="72" name="pole tekstowe 71"/>
          <p:cNvSpPr txBox="1"/>
          <p:nvPr/>
        </p:nvSpPr>
        <p:spPr>
          <a:xfrm>
            <a:off x="8245128" y="10963523"/>
            <a:ext cx="5253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/>
              <a:t>Zbiór Słów kluczowych opisujących</a:t>
            </a:r>
            <a:r>
              <a:rPr lang="pl-PL" sz="2400" b="1" dirty="0" smtClean="0"/>
              <a:t> 6</a:t>
            </a:r>
            <a:endParaRPr lang="pl-PL" sz="2400" b="1" dirty="0"/>
          </a:p>
        </p:txBody>
      </p:sp>
      <p:graphicFrame>
        <p:nvGraphicFramePr>
          <p:cNvPr id="74" name="Tabela 73"/>
          <p:cNvGraphicFramePr>
            <a:graphicFrameLocks noGrp="1"/>
          </p:cNvGraphicFramePr>
          <p:nvPr/>
        </p:nvGraphicFramePr>
        <p:xfrm>
          <a:off x="9307829" y="14079664"/>
          <a:ext cx="2771140" cy="2120646"/>
        </p:xfrm>
        <a:graphic>
          <a:graphicData uri="http://schemas.openxmlformats.org/drawingml/2006/table">
            <a:tbl>
              <a:tblPr/>
              <a:tblGrid>
                <a:gridCol w="339090"/>
                <a:gridCol w="269875"/>
                <a:gridCol w="269875"/>
                <a:gridCol w="270510"/>
                <a:gridCol w="270510"/>
                <a:gridCol w="269875"/>
                <a:gridCol w="269875"/>
                <a:gridCol w="270510"/>
                <a:gridCol w="270510"/>
                <a:gridCol w="27051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Dziedziny UKD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E36C0A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F6228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BACC6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984806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D99594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A442A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E36C0A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17365D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F6228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C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BACC6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8064A2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984806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D99594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4A442A"/>
                          </a:solidFill>
                          <a:latin typeface="Arial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588" y="19050"/>
            <a:ext cx="127000" cy="1206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6" name="Schemat blokowy: łącznik 75"/>
          <p:cNvSpPr/>
          <p:nvPr/>
        </p:nvSpPr>
        <p:spPr>
          <a:xfrm>
            <a:off x="10693400" y="15428019"/>
            <a:ext cx="360040" cy="216024"/>
          </a:xfrm>
          <a:prstGeom prst="flowChartConnector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7" name="Strzałka w dół 76"/>
          <p:cNvSpPr/>
          <p:nvPr/>
        </p:nvSpPr>
        <p:spPr>
          <a:xfrm rot="13686667">
            <a:off x="12693222" y="11212426"/>
            <a:ext cx="100213" cy="519692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pole tekstowe 49"/>
          <p:cNvSpPr txBox="1"/>
          <p:nvPr/>
        </p:nvSpPr>
        <p:spPr>
          <a:xfrm>
            <a:off x="180232" y="20396571"/>
            <a:ext cx="92640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/>
              <a:t>Rys.3. Udział % szczegółowych dziedzin nauki dla </a:t>
            </a:r>
          </a:p>
          <a:p>
            <a:r>
              <a:rPr lang="pl-PL" sz="2800" b="1" dirty="0" smtClean="0"/>
              <a:t>działu 5 z UKD i ich powiązania z innymi dziedzinami </a:t>
            </a:r>
            <a:endParaRPr lang="pl-PL" sz="2800" b="1" dirty="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264" y="14491915"/>
            <a:ext cx="36385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pole tekstowe 55"/>
          <p:cNvSpPr txBox="1"/>
          <p:nvPr/>
        </p:nvSpPr>
        <p:spPr>
          <a:xfrm>
            <a:off x="5148784" y="14563923"/>
            <a:ext cx="3746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0,8% Nauka o środowisku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6228904" y="16940187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2,9% Chemia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59" name="pole tekstowe 58"/>
          <p:cNvSpPr txBox="1"/>
          <p:nvPr/>
        </p:nvSpPr>
        <p:spPr>
          <a:xfrm>
            <a:off x="5508824" y="17300227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1,1% Geologia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5148784" y="17804283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0,1% Paleontologia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66" name="pole tekstowe 65"/>
          <p:cNvSpPr txBox="1"/>
          <p:nvPr/>
        </p:nvSpPr>
        <p:spPr>
          <a:xfrm>
            <a:off x="5004768" y="18308339"/>
            <a:ext cx="3389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0,8% Nauki biologiczne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68" name="pole tekstowe 67"/>
          <p:cNvSpPr txBox="1"/>
          <p:nvPr/>
        </p:nvSpPr>
        <p:spPr>
          <a:xfrm>
            <a:off x="4212680" y="18740387"/>
            <a:ext cx="2170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0,1% Botanika</a:t>
            </a:r>
            <a:endParaRPr lang="pl-PL" sz="2400" dirty="0">
              <a:solidFill>
                <a:srgbClr val="00B0F0"/>
              </a:solidFill>
            </a:endParaRPr>
          </a:p>
        </p:txBody>
      </p:sp>
      <p:sp>
        <p:nvSpPr>
          <p:cNvPr id="69" name="pole tekstowe 68"/>
          <p:cNvSpPr txBox="1"/>
          <p:nvPr/>
        </p:nvSpPr>
        <p:spPr>
          <a:xfrm>
            <a:off x="3060552" y="19172435"/>
            <a:ext cx="215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B0F0"/>
                </a:solidFill>
              </a:rPr>
              <a:t>0,1% Zoologia</a:t>
            </a:r>
            <a:endParaRPr lang="pl-PL" sz="2400" dirty="0">
              <a:solidFill>
                <a:srgbClr val="00B0F0"/>
              </a:solidFill>
            </a:endParaRPr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893200" y="8299227"/>
            <a:ext cx="323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pole tekstowe 74"/>
          <p:cNvSpPr txBox="1"/>
          <p:nvPr/>
        </p:nvSpPr>
        <p:spPr>
          <a:xfrm>
            <a:off x="9181232" y="8227219"/>
            <a:ext cx="19527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0</a:t>
            </a:r>
            <a:r>
              <a:rPr lang="pl-PL" sz="1000" dirty="0" smtClean="0"/>
              <a:t> NAUKA I WIEDZA OGÓLNIE</a:t>
            </a:r>
            <a:endParaRPr lang="pl-PL" sz="1000" dirty="0"/>
          </a:p>
        </p:txBody>
      </p:sp>
      <p:sp>
        <p:nvSpPr>
          <p:cNvPr id="78" name="pole tekstowe 77"/>
          <p:cNvSpPr txBox="1"/>
          <p:nvPr/>
        </p:nvSpPr>
        <p:spPr>
          <a:xfrm>
            <a:off x="9181232" y="8443243"/>
            <a:ext cx="19864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1 </a:t>
            </a:r>
            <a:r>
              <a:rPr lang="pl-PL" sz="1000" dirty="0" smtClean="0"/>
              <a:t>FILOZOFIA I PSYCHOLOGIA</a:t>
            </a:r>
            <a:endParaRPr lang="pl-PL" sz="1000" dirty="0"/>
          </a:p>
        </p:txBody>
      </p:sp>
      <p:sp>
        <p:nvSpPr>
          <p:cNvPr id="79" name="pole tekstowe 78"/>
          <p:cNvSpPr txBox="1"/>
          <p:nvPr/>
        </p:nvSpPr>
        <p:spPr>
          <a:xfrm>
            <a:off x="9181232" y="8659267"/>
            <a:ext cx="15520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2 </a:t>
            </a:r>
            <a:r>
              <a:rPr lang="pl-PL" sz="1000" dirty="0" smtClean="0"/>
              <a:t>RELIGIA I TEOLOGIA</a:t>
            </a:r>
            <a:endParaRPr lang="pl-PL" sz="1000" dirty="0"/>
          </a:p>
        </p:txBody>
      </p:sp>
      <p:sp>
        <p:nvSpPr>
          <p:cNvPr id="80" name="pole tekstowe 79"/>
          <p:cNvSpPr txBox="1"/>
          <p:nvPr/>
        </p:nvSpPr>
        <p:spPr>
          <a:xfrm>
            <a:off x="9181232" y="8875291"/>
            <a:ext cx="3183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3 </a:t>
            </a:r>
            <a:r>
              <a:rPr lang="pl-PL" sz="1000" dirty="0" smtClean="0"/>
              <a:t>NAUKI SPOŁECZNE. PRAWO. ADMINISTRACJA.</a:t>
            </a:r>
            <a:endParaRPr lang="pl-PL" sz="1000" dirty="0"/>
          </a:p>
        </p:txBody>
      </p:sp>
      <p:sp>
        <p:nvSpPr>
          <p:cNvPr id="81" name="pole tekstowe 80"/>
          <p:cNvSpPr txBox="1"/>
          <p:nvPr/>
        </p:nvSpPr>
        <p:spPr>
          <a:xfrm>
            <a:off x="9181232" y="9091315"/>
            <a:ext cx="27158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5</a:t>
            </a:r>
            <a:r>
              <a:rPr lang="pl-PL" sz="1000" dirty="0" smtClean="0"/>
              <a:t> MATEMATYKA. NAUKI PRZYRODNICZE.</a:t>
            </a:r>
            <a:endParaRPr lang="pl-PL" sz="1000" dirty="0"/>
          </a:p>
        </p:txBody>
      </p:sp>
      <p:sp>
        <p:nvSpPr>
          <p:cNvPr id="82" name="pole tekstowe 81"/>
          <p:cNvSpPr txBox="1"/>
          <p:nvPr/>
        </p:nvSpPr>
        <p:spPr>
          <a:xfrm>
            <a:off x="9181232" y="9307339"/>
            <a:ext cx="45239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6 </a:t>
            </a:r>
            <a:r>
              <a:rPr lang="pl-PL" sz="1000" dirty="0" smtClean="0"/>
              <a:t>NAUKI STOSOWANE. MEDYCYNA. NAUKI TECHNICZNE. ROLNICTWO.</a:t>
            </a:r>
            <a:endParaRPr lang="pl-PL" sz="1000" dirty="0"/>
          </a:p>
        </p:txBody>
      </p:sp>
      <p:sp>
        <p:nvSpPr>
          <p:cNvPr id="83" name="pole tekstowe 82"/>
          <p:cNvSpPr txBox="1"/>
          <p:nvPr/>
        </p:nvSpPr>
        <p:spPr>
          <a:xfrm>
            <a:off x="9181232" y="9451355"/>
            <a:ext cx="21034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7 </a:t>
            </a:r>
            <a:r>
              <a:rPr lang="pl-PL" sz="1000" dirty="0" smtClean="0"/>
              <a:t>SZTUKA. ROZRYWKI. SPORT.</a:t>
            </a:r>
            <a:endParaRPr lang="pl-PL" sz="1000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9181232" y="9667379"/>
            <a:ext cx="2956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8</a:t>
            </a:r>
            <a:r>
              <a:rPr lang="pl-PL" sz="1000" dirty="0" smtClean="0"/>
              <a:t> JĘZYKOZNAWSTWO. LITERATURA PIĘKNA.</a:t>
            </a:r>
            <a:endParaRPr lang="pl-PL" sz="1000" dirty="0"/>
          </a:p>
        </p:txBody>
      </p:sp>
      <p:sp>
        <p:nvSpPr>
          <p:cNvPr id="85" name="pole tekstowe 84"/>
          <p:cNvSpPr txBox="1"/>
          <p:nvPr/>
        </p:nvSpPr>
        <p:spPr>
          <a:xfrm>
            <a:off x="9181232" y="9883403"/>
            <a:ext cx="35349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9</a:t>
            </a:r>
            <a:r>
              <a:rPr lang="pl-PL" sz="1000" dirty="0" smtClean="0"/>
              <a:t> ARCHEOLOGIA. HISTORIA. GEOGRAFIA. BIOGRAFIE.</a:t>
            </a:r>
            <a:endParaRPr lang="pl-PL" sz="1000" dirty="0"/>
          </a:p>
        </p:txBody>
      </p:sp>
      <p:cxnSp>
        <p:nvCxnSpPr>
          <p:cNvPr id="89" name="Łącznik prosty ze strzałką 88"/>
          <p:cNvCxnSpPr>
            <a:stCxn id="56" idx="1"/>
          </p:cNvCxnSpPr>
          <p:nvPr/>
        </p:nvCxnSpPr>
        <p:spPr>
          <a:xfrm flipH="1">
            <a:off x="3996656" y="14794756"/>
            <a:ext cx="1152128" cy="16413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Łącznik prosty ze strzałką 90"/>
          <p:cNvCxnSpPr>
            <a:stCxn id="25" idx="1"/>
          </p:cNvCxnSpPr>
          <p:nvPr/>
        </p:nvCxnSpPr>
        <p:spPr>
          <a:xfrm flipH="1">
            <a:off x="3924648" y="15370820"/>
            <a:ext cx="1440160" cy="14253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/>
          <p:cNvCxnSpPr/>
          <p:nvPr/>
        </p:nvCxnSpPr>
        <p:spPr>
          <a:xfrm flipH="1">
            <a:off x="3852640" y="16148099"/>
            <a:ext cx="1440160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ze strzałką 96"/>
          <p:cNvCxnSpPr>
            <a:stCxn id="27" idx="1"/>
          </p:cNvCxnSpPr>
          <p:nvPr/>
        </p:nvCxnSpPr>
        <p:spPr>
          <a:xfrm flipH="1">
            <a:off x="3708624" y="16594956"/>
            <a:ext cx="2664296" cy="6332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ze strzałką 98"/>
          <p:cNvCxnSpPr>
            <a:stCxn id="57" idx="1"/>
          </p:cNvCxnSpPr>
          <p:nvPr/>
        </p:nvCxnSpPr>
        <p:spPr>
          <a:xfrm flipH="1">
            <a:off x="3348584" y="17171020"/>
            <a:ext cx="2880320" cy="417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/>
          <p:cNvCxnSpPr>
            <a:stCxn id="59" idx="1"/>
          </p:cNvCxnSpPr>
          <p:nvPr/>
        </p:nvCxnSpPr>
        <p:spPr>
          <a:xfrm flipH="1">
            <a:off x="3204568" y="17531060"/>
            <a:ext cx="2304256" cy="201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Łącznik prosty ze strzałką 102"/>
          <p:cNvCxnSpPr>
            <a:stCxn id="64" idx="1"/>
          </p:cNvCxnSpPr>
          <p:nvPr/>
        </p:nvCxnSpPr>
        <p:spPr>
          <a:xfrm flipH="1" flipV="1">
            <a:off x="3132560" y="17732276"/>
            <a:ext cx="2016224" cy="3028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ze strzałką 104"/>
          <p:cNvCxnSpPr/>
          <p:nvPr/>
        </p:nvCxnSpPr>
        <p:spPr>
          <a:xfrm flipH="1" flipV="1">
            <a:off x="3060552" y="17804283"/>
            <a:ext cx="72008" cy="1440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prosty ze strzałką 106"/>
          <p:cNvCxnSpPr>
            <a:stCxn id="68" idx="1"/>
          </p:cNvCxnSpPr>
          <p:nvPr/>
        </p:nvCxnSpPr>
        <p:spPr>
          <a:xfrm flipH="1" flipV="1">
            <a:off x="3060552" y="17804284"/>
            <a:ext cx="1152128" cy="1166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ze strzałką 108"/>
          <p:cNvCxnSpPr>
            <a:stCxn id="66" idx="1"/>
          </p:cNvCxnSpPr>
          <p:nvPr/>
        </p:nvCxnSpPr>
        <p:spPr>
          <a:xfrm flipH="1" flipV="1">
            <a:off x="3060552" y="17732276"/>
            <a:ext cx="1944216" cy="8068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440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dstawowy">
  <a:themeElements>
    <a:clrScheme name="Podstawowy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Podstawowy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dstawowy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1212</TotalTime>
  <Words>474</Words>
  <Application>Microsoft Office PowerPoint</Application>
  <PresentationFormat>Niestandardowy</PresentationFormat>
  <Paragraphs>122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Podstawowy</vt:lpstr>
      <vt:lpstr> Wizualizacja zbiorów Biblioteki Głównej Politechniki Warszawskiej  według dziedzin nauki na podstawie UKD Stan na październik 2015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Maria E. Miller</dc:creator>
  <cp:lastModifiedBy>Agnieszka Kowalczuk</cp:lastModifiedBy>
  <cp:revision>87</cp:revision>
  <dcterms:created xsi:type="dcterms:W3CDTF">2015-09-17T10:25:44Z</dcterms:created>
  <dcterms:modified xsi:type="dcterms:W3CDTF">2016-04-11T07:22:54Z</dcterms:modified>
</cp:coreProperties>
</file>