
<file path=[Content_Types].xml><?xml version="1.0" encoding="utf-8"?>
<Types xmlns="http://schemas.openxmlformats.org/package/2006/content-types">
  <Default Extension="xml" ContentType="application/xml"/>
  <Default Extension="xlsx" ContentType="application/vnd.openxmlformats-officedocument.spreadsheetml.sheet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theme/themeOverride1.xml" ContentType="application/vnd.openxmlformats-officedocument.themeOverrid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88" r:id="rId2"/>
    <p:sldId id="289" r:id="rId3"/>
    <p:sldId id="302" r:id="rId4"/>
    <p:sldId id="284" r:id="rId5"/>
    <p:sldId id="303" r:id="rId6"/>
    <p:sldId id="298" r:id="rId7"/>
    <p:sldId id="301" r:id="rId8"/>
    <p:sldId id="291" r:id="rId9"/>
    <p:sldId id="293" r:id="rId10"/>
    <p:sldId id="313" r:id="rId11"/>
    <p:sldId id="300" r:id="rId12"/>
    <p:sldId id="295" r:id="rId13"/>
    <p:sldId id="304" r:id="rId14"/>
    <p:sldId id="305" r:id="rId15"/>
    <p:sldId id="311" r:id="rId16"/>
    <p:sldId id="307" r:id="rId17"/>
    <p:sldId id="309" r:id="rId18"/>
    <p:sldId id="314" r:id="rId19"/>
  </p:sldIdLst>
  <p:sldSz cx="9144000" cy="5143500" type="screen16x9"/>
  <p:notesSz cx="6858000" cy="9144000"/>
  <p:defaultTextStyle>
    <a:defPPr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9" userDrawn="1">
          <p15:clr>
            <a:srgbClr val="A4A3A4"/>
          </p15:clr>
        </p15:guide>
        <p15:guide id="2" orient="horz" pos="2346" userDrawn="1">
          <p15:clr>
            <a:srgbClr val="A4A3A4"/>
          </p15:clr>
        </p15:guide>
        <p15:guide id="3" orient="horz" pos="1529" userDrawn="1">
          <p15:clr>
            <a:srgbClr val="A4A3A4"/>
          </p15:clr>
        </p15:guide>
        <p15:guide id="4" orient="horz" pos="486" userDrawn="1">
          <p15:clr>
            <a:srgbClr val="A4A3A4"/>
          </p15:clr>
        </p15:guide>
        <p15:guide id="5" orient="horz" pos="894" userDrawn="1">
          <p15:clr>
            <a:srgbClr val="A4A3A4"/>
          </p15:clr>
        </p15:guide>
        <p15:guide id="6" pos="5148" userDrawn="1">
          <p15:clr>
            <a:srgbClr val="A4A3A4"/>
          </p15:clr>
        </p15:guide>
        <p15:guide id="7" pos="6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1900"/>
    <a:srgbClr val="E8CD02"/>
    <a:srgbClr val="C41A02"/>
    <a:srgbClr val="4173B2"/>
    <a:srgbClr val="D8BF02"/>
    <a:srgbClr val="C21902"/>
    <a:srgbClr val="FA740A"/>
    <a:srgbClr val="AF1702"/>
    <a:srgbClr val="5E7631"/>
    <a:srgbClr val="6D8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1" autoAdjust="0"/>
    <p:restoredTop sz="94740" autoAdjust="0"/>
  </p:normalViewPr>
  <p:slideViewPr>
    <p:cSldViewPr snapToGrid="0" snapToObjects="1">
      <p:cViewPr varScale="1">
        <p:scale>
          <a:sx n="150" d="100"/>
          <a:sy n="150" d="100"/>
        </p:scale>
        <p:origin x="176" y="408"/>
      </p:cViewPr>
      <p:guideLst>
        <p:guide orient="horz" pos="2799"/>
        <p:guide orient="horz" pos="2346"/>
        <p:guide orient="horz" pos="1529"/>
        <p:guide orient="horz" pos="486"/>
        <p:guide orient="horz" pos="894"/>
        <p:guide pos="5148"/>
        <p:guide pos="6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4" Type="http://schemas.openxmlformats.org/officeDocument/2006/relationships/chartUserShapes" Target="../drawings/drawing1.xml"/><Relationship Id="rId1" Type="http://schemas.microsoft.com/office/2011/relationships/chartStyle" Target="style1.xml"/><Relationship Id="rId2" Type="http://schemas.microsoft.com/office/2011/relationships/chartColorStyle" Target="colors1.xml"/></Relationships>
</file>

<file path=ppt/charts/_rels/chart10.xml.rels><?xml version="1.0" encoding="UTF-8" standalone="yes"?>
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package" Target="../embeddings/Arkusz_programu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Arkusz_programu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package" Target="../embeddings/Arkusz_programu_Microsoft_Excel12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Arkusz_programu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3.xlsx"/><Relationship Id="rId4" Type="http://schemas.openxmlformats.org/officeDocument/2006/relationships/chartUserShapes" Target="../drawings/drawing2.xml"/><Relationship Id="rId1" Type="http://schemas.microsoft.com/office/2011/relationships/chartStyle" Target="style3.xml"/><Relationship Id="rId2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Arkusz_programu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package" Target="../embeddings/Arkusz_programu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package" Target="../embeddings/Arkusz_programu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package" Target="../embeddings/Arkusz_programu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package" Target="../embeddings/Arkusz_programu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package" Target="../embeddings/Arkusz_programu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229166666666667"/>
          <c:y val="0.0845025000087809"/>
          <c:w val="0.954166666666667"/>
          <c:h val="0.7888994693198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2016</c:v>
                </c:pt>
              </c:strCache>
            </c:strRef>
          </c:tx>
          <c:spPr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DC1900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0.00882403416777192"/>
                  <c:y val="0.38868585899659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3268734918371"/>
                      <c:h val="0.184060037368938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</c:f>
              <c:numCache>
                <c:formatCode>General</c:formatCode>
                <c:ptCount val="1"/>
                <c:pt idx="0">
                  <c:v>2016.0</c:v>
                </c:pt>
              </c:numCache>
            </c:numRef>
          </c:cat>
          <c:val>
            <c:numRef>
              <c:f>Arkusz1!$B$2</c:f>
              <c:numCache>
                <c:formatCode>0%</c:formatCode>
                <c:ptCount val="1"/>
                <c:pt idx="0">
                  <c:v>0.63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0293808"/>
        <c:axId val="70296128"/>
      </c:barChart>
      <c:catAx>
        <c:axId val="7029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pl-PL"/>
          </a:p>
        </c:txPr>
        <c:crossAx val="70296128"/>
        <c:crosses val="autoZero"/>
        <c:auto val="1"/>
        <c:lblAlgn val="ctr"/>
        <c:lblOffset val="100"/>
        <c:noMultiLvlLbl val="0"/>
      </c:catAx>
      <c:valAx>
        <c:axId val="7029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029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74765847811183"/>
          <c:y val="0.0924097572333828"/>
          <c:w val="0.913065486478272"/>
          <c:h val="0.8163422774942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25"/>
            <c:invertIfNegative val="0"/>
            <c:bubble3D val="0"/>
            <c:spPr>
              <a:solidFill>
                <a:srgbClr val="DC19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Arkusz1!$A$2:$A$27</c:f>
              <c:numCache>
                <c:formatCode>General</c:formatCode>
                <c:ptCount val="26"/>
                <c:pt idx="0">
                  <c:v>1991.0</c:v>
                </c:pt>
                <c:pt idx="1">
                  <c:v>1992.0</c:v>
                </c:pt>
                <c:pt idx="2">
                  <c:v>1993.0</c:v>
                </c:pt>
                <c:pt idx="3">
                  <c:v>1994.0</c:v>
                </c:pt>
                <c:pt idx="4">
                  <c:v>1995.0</c:v>
                </c:pt>
                <c:pt idx="5">
                  <c:v>1996.0</c:v>
                </c:pt>
                <c:pt idx="6">
                  <c:v>1997.0</c:v>
                </c:pt>
                <c:pt idx="7">
                  <c:v>1998.0</c:v>
                </c:pt>
                <c:pt idx="8">
                  <c:v>1999.0</c:v>
                </c:pt>
                <c:pt idx="9">
                  <c:v>2000.0</c:v>
                </c:pt>
                <c:pt idx="10">
                  <c:v>2001.0</c:v>
                </c:pt>
                <c:pt idx="11">
                  <c:v>2002.0</c:v>
                </c:pt>
                <c:pt idx="12">
                  <c:v>2003.0</c:v>
                </c:pt>
                <c:pt idx="13">
                  <c:v>2004.0</c:v>
                </c:pt>
                <c:pt idx="14">
                  <c:v>2005.0</c:v>
                </c:pt>
                <c:pt idx="15">
                  <c:v>2006.0</c:v>
                </c:pt>
                <c:pt idx="16">
                  <c:v>2007.0</c:v>
                </c:pt>
                <c:pt idx="17">
                  <c:v>2008.0</c:v>
                </c:pt>
                <c:pt idx="18">
                  <c:v>2009.0</c:v>
                </c:pt>
                <c:pt idx="19">
                  <c:v>2010.0</c:v>
                </c:pt>
                <c:pt idx="20">
                  <c:v>2011.0</c:v>
                </c:pt>
                <c:pt idx="21">
                  <c:v>2012.0</c:v>
                </c:pt>
                <c:pt idx="22">
                  <c:v>2013.0</c:v>
                </c:pt>
                <c:pt idx="23">
                  <c:v>2014.0</c:v>
                </c:pt>
                <c:pt idx="24">
                  <c:v>2015.0</c:v>
                </c:pt>
                <c:pt idx="25">
                  <c:v>2016.0</c:v>
                </c:pt>
              </c:numCache>
            </c:numRef>
          </c:cat>
          <c:val>
            <c:numRef>
              <c:f>Arkusz1!$B$2:$B$27</c:f>
              <c:numCache>
                <c:formatCode>General</c:formatCode>
                <c:ptCount val="26"/>
                <c:pt idx="0">
                  <c:v>10688.0</c:v>
                </c:pt>
                <c:pt idx="1">
                  <c:v>10915.0</c:v>
                </c:pt>
                <c:pt idx="2">
                  <c:v>10657.0</c:v>
                </c:pt>
                <c:pt idx="3">
                  <c:v>13442.0</c:v>
                </c:pt>
                <c:pt idx="4">
                  <c:v>11925.0</c:v>
                </c:pt>
                <c:pt idx="5">
                  <c:v>14104.0</c:v>
                </c:pt>
                <c:pt idx="6">
                  <c:v>15996.0</c:v>
                </c:pt>
                <c:pt idx="7">
                  <c:v>16462.0</c:v>
                </c:pt>
                <c:pt idx="8">
                  <c:v>19192.0</c:v>
                </c:pt>
                <c:pt idx="9">
                  <c:v>21647.0</c:v>
                </c:pt>
                <c:pt idx="10">
                  <c:v>19189.0</c:v>
                </c:pt>
                <c:pt idx="11">
                  <c:v>19246.0</c:v>
                </c:pt>
                <c:pt idx="12">
                  <c:v>20681.0</c:v>
                </c:pt>
                <c:pt idx="13">
                  <c:v>22475.0</c:v>
                </c:pt>
                <c:pt idx="14">
                  <c:v>19999.0</c:v>
                </c:pt>
                <c:pt idx="15">
                  <c:v>24640.0</c:v>
                </c:pt>
                <c:pt idx="16">
                  <c:v>25226.0</c:v>
                </c:pt>
                <c:pt idx="17">
                  <c:v>28248.0</c:v>
                </c:pt>
                <c:pt idx="18">
                  <c:v>28128.0</c:v>
                </c:pt>
                <c:pt idx="19">
                  <c:v>29539.0</c:v>
                </c:pt>
                <c:pt idx="20">
                  <c:v>31515.0</c:v>
                </c:pt>
                <c:pt idx="21">
                  <c:v>34147.0</c:v>
                </c:pt>
                <c:pt idx="22">
                  <c:v>32863.0</c:v>
                </c:pt>
                <c:pt idx="23" formatCode="###0">
                  <c:v>32716.0</c:v>
                </c:pt>
                <c:pt idx="24">
                  <c:v>33454.0</c:v>
                </c:pt>
                <c:pt idx="25">
                  <c:v>34235.0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5D0-4B1E-A7EF-C949B1C121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744128"/>
        <c:axId val="70746448"/>
      </c:barChart>
      <c:catAx>
        <c:axId val="7074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0746448"/>
        <c:crosses val="autoZero"/>
        <c:auto val="1"/>
        <c:lblAlgn val="ctr"/>
        <c:lblOffset val="100"/>
        <c:noMultiLvlLbl val="0"/>
      </c:catAx>
      <c:valAx>
        <c:axId val="70746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0744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0700079576442959"/>
          <c:y val="0.0835291046724093"/>
          <c:w val="0.923422459524214"/>
          <c:h val="0.697270857112798"/>
        </c:manualLayout>
      </c:layout>
      <c:lineChart>
        <c:grouping val="standar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czytelnicy</c:v>
                </c:pt>
              </c:strCache>
            </c:strRef>
          </c:tx>
          <c:spPr>
            <a:ln w="76200">
              <a:solidFill>
                <a:srgbClr val="70AD47">
                  <a:lumMod val="75000"/>
                </a:srgbClr>
              </a:solidFill>
            </a:ln>
            <a:effectLst/>
          </c:spPr>
          <c:marker>
            <c:symbol val="circle"/>
            <c:size val="14"/>
            <c:spPr>
              <a:solidFill>
                <a:srgbClr val="70AD47">
                  <a:lumMod val="50000"/>
                </a:srgbClr>
              </a:solidFill>
              <a:ln>
                <a:noFill/>
              </a:ln>
            </c:spPr>
          </c:marker>
          <c:dLbls>
            <c:dLbl>
              <c:idx val="6"/>
              <c:spPr>
                <a:noFill/>
                <a:ln w="25409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rgbClr val="DC19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9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Arkusz1!$B$1:$H$1</c:f>
              <c:strCache>
                <c:ptCount val="7"/>
                <c:pt idx="0">
                  <c:v>1989</c:v>
                </c:pt>
                <c:pt idx="1">
                  <c:v>2004</c:v>
                </c:pt>
                <c:pt idx="2">
                  <c:v>2008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2015</c:v>
                </c:pt>
              </c:strCache>
            </c:strRef>
          </c:cat>
          <c:val>
            <c:numRef>
              <c:f>Arkusz1!$B$2:$H$2</c:f>
              <c:numCache>
                <c:formatCode>General</c:formatCode>
                <c:ptCount val="7"/>
                <c:pt idx="0">
                  <c:v>20.4</c:v>
                </c:pt>
                <c:pt idx="1">
                  <c:v>19.7</c:v>
                </c:pt>
                <c:pt idx="2">
                  <c:v>17.1</c:v>
                </c:pt>
                <c:pt idx="3">
                  <c:v>16.8</c:v>
                </c:pt>
                <c:pt idx="4">
                  <c:v>16.8</c:v>
                </c:pt>
                <c:pt idx="5">
                  <c:v>16.7</c:v>
                </c:pt>
                <c:pt idx="6">
                  <c:v>16.2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781584"/>
        <c:axId val="70783904"/>
      </c:lineChart>
      <c:catAx>
        <c:axId val="70781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8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0783904"/>
        <c:crosses val="autoZero"/>
        <c:auto val="1"/>
        <c:lblAlgn val="ctr"/>
        <c:lblOffset val="100"/>
        <c:noMultiLvlLbl val="0"/>
      </c:catAx>
      <c:valAx>
        <c:axId val="70783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Text" lastClr="000000">
                  <a:lumMod val="15000"/>
                  <a:lumOff val="85000"/>
                </a:sys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0781584"/>
        <c:crosses val="autoZero"/>
        <c:crossBetween val="between"/>
      </c:valAx>
      <c:spPr>
        <a:noFill/>
        <a:ln w="25409">
          <a:noFill/>
        </a:ln>
      </c:spPr>
    </c:plotArea>
    <c:plotVisOnly val="1"/>
    <c:dispBlanksAs val="gap"/>
    <c:showDLblsOverMax val="0"/>
  </c:chart>
  <c:spPr>
    <a:noFill/>
    <a:ln w="9528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90684543077944"/>
          <c:y val="0.0361046358566881"/>
          <c:w val="0.919173408906518"/>
          <c:h val="0.751691836392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2004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Arkusz1!$B$2</c:f>
              <c:numCache>
                <c:formatCode>General</c:formatCode>
                <c:ptCount val="1"/>
                <c:pt idx="0">
                  <c:v>20.27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Arkusz1!$C$2</c:f>
              <c:numCache>
                <c:formatCode>General</c:formatCode>
                <c:ptCount val="1"/>
                <c:pt idx="0">
                  <c:v>19.34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Arkusz1!$D$2</c:f>
              <c:numCache>
                <c:formatCode>General</c:formatCode>
                <c:ptCount val="1"/>
                <c:pt idx="0">
                  <c:v>19.18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Arkusz1!$E$2</c:f>
              <c:numCache>
                <c:formatCode>General</c:formatCode>
                <c:ptCount val="1"/>
                <c:pt idx="0">
                  <c:v>19.44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E8CD0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Arkusz1!$F$2</c:f>
              <c:numCache>
                <c:formatCode>General</c:formatCode>
                <c:ptCount val="1"/>
                <c:pt idx="0">
                  <c:v>19.06</c:v>
                </c:pt>
              </c:numCache>
            </c:numRef>
          </c:val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Arkusz1!$G$2</c:f>
              <c:numCache>
                <c:formatCode>General</c:formatCode>
                <c:ptCount val="1"/>
                <c:pt idx="0">
                  <c:v>18.93</c:v>
                </c:pt>
              </c:numCache>
            </c:numRef>
          </c:val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Arkusz1!$H$2</c:f>
              <c:numCache>
                <c:formatCode>General</c:formatCode>
                <c:ptCount val="1"/>
                <c:pt idx="0">
                  <c:v>18.62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9531120"/>
        <c:axId val="69533440"/>
      </c:barChart>
      <c:catAx>
        <c:axId val="69531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9533440"/>
        <c:crosses val="autoZero"/>
        <c:auto val="1"/>
        <c:lblAlgn val="ctr"/>
        <c:lblOffset val="100"/>
        <c:noMultiLvlLbl val="0"/>
      </c:catAx>
      <c:valAx>
        <c:axId val="69533440"/>
        <c:scaling>
          <c:orientation val="minMax"/>
          <c:max val="25.0"/>
          <c:min val="0.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953112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164159912593724"/>
          <c:y val="0.793835770528684"/>
          <c:w val="0.670653429459548"/>
          <c:h val="0.1187797524956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Nieczytający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rgbClr val="DC1900"/>
              </a:solidFill>
              <a:ln>
                <a:noFill/>
              </a:ln>
              <a:effectLst/>
            </c:spPr>
          </c:dPt>
          <c:dLbls>
            <c:dLbl>
              <c:idx val="12"/>
              <c:layout>
                <c:manualLayout>
                  <c:x val="0.0"/>
                  <c:y val="0.01518799932790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14890367616268E-16"/>
                  <c:y val="-0.03417299848777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0.00470011478889268"/>
                  <c:y val="0.02624236095657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Arkusz1!$A$2:$A$16</c:f>
              <c:numCache>
                <c:formatCode>General</c:formatCode>
                <c:ptCount val="15"/>
                <c:pt idx="0">
                  <c:v>2002.0</c:v>
                </c:pt>
                <c:pt idx="2">
                  <c:v>2004.0</c:v>
                </c:pt>
                <c:pt idx="4">
                  <c:v>2006.0</c:v>
                </c:pt>
                <c:pt idx="6">
                  <c:v>2008.0</c:v>
                </c:pt>
                <c:pt idx="8">
                  <c:v>2010.0</c:v>
                </c:pt>
                <c:pt idx="10">
                  <c:v>2012.0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</c:numCache>
            </c:numRef>
          </c:cat>
          <c:val>
            <c:numRef>
              <c:f>Arkusz1!$B$2:$B$16</c:f>
              <c:numCache>
                <c:formatCode>General</c:formatCode>
                <c:ptCount val="15"/>
                <c:pt idx="0" formatCode="0.00%">
                  <c:v>0.444</c:v>
                </c:pt>
                <c:pt idx="2" formatCode="0.00%">
                  <c:v>0.418</c:v>
                </c:pt>
                <c:pt idx="4" formatCode="0.00%">
                  <c:v>0.503</c:v>
                </c:pt>
                <c:pt idx="6" formatCode="0.00%">
                  <c:v>0.622</c:v>
                </c:pt>
                <c:pt idx="8" formatCode="0.00%">
                  <c:v>0.592</c:v>
                </c:pt>
                <c:pt idx="10" formatCode="0.00%">
                  <c:v>0.608</c:v>
                </c:pt>
                <c:pt idx="12" formatCode="0.00%">
                  <c:v>0.583</c:v>
                </c:pt>
                <c:pt idx="13" formatCode="0.00%">
                  <c:v>0.631</c:v>
                </c:pt>
                <c:pt idx="14" formatCode="0.00%">
                  <c:v>0.635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4"/>
        <c:overlap val="51"/>
        <c:axId val="68453200"/>
        <c:axId val="68455520"/>
      </c:barChart>
      <c:catAx>
        <c:axId val="6845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8455520"/>
        <c:crosses val="autoZero"/>
        <c:auto val="1"/>
        <c:lblAlgn val="ctr"/>
        <c:lblOffset val="100"/>
        <c:noMultiLvlLbl val="0"/>
      </c:catAx>
      <c:valAx>
        <c:axId val="6845552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68453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68833997683517"/>
          <c:y val="0.0888605218954871"/>
          <c:w val="0.954166666666667"/>
          <c:h val="0.7888994693198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DC19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DC1900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0.00529442050066319"/>
                  <c:y val="0.38233811511623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8046622861474"/>
                      <c:h val="0.207418883838878"/>
                    </c:manualLayout>
                  </c15:layout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</c:f>
              <c:numCache>
                <c:formatCode>General</c:formatCode>
                <c:ptCount val="1"/>
                <c:pt idx="0">
                  <c:v>2016.0</c:v>
                </c:pt>
              </c:numCache>
            </c:numRef>
          </c:cat>
          <c:val>
            <c:numRef>
              <c:f>Arkusz1!$B$2</c:f>
              <c:numCache>
                <c:formatCode>0.00%</c:formatCode>
                <c:ptCount val="1"/>
                <c:pt idx="0">
                  <c:v>0.102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1000800"/>
        <c:axId val="71003120"/>
      </c:barChart>
      <c:catAx>
        <c:axId val="7100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pl-PL"/>
          </a:p>
        </c:txPr>
        <c:crossAx val="71003120"/>
        <c:crosses val="autoZero"/>
        <c:auto val="1"/>
        <c:lblAlgn val="ctr"/>
        <c:lblOffset val="100"/>
        <c:noMultiLvlLbl val="0"/>
      </c:catAx>
      <c:valAx>
        <c:axId val="71003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1000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≥ 7 książek rocznie
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rgbClr val="DC19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Arkusz1!$A$2:$A$16</c:f>
              <c:numCache>
                <c:formatCode>General</c:formatCode>
                <c:ptCount val="15"/>
                <c:pt idx="0">
                  <c:v>2002.0</c:v>
                </c:pt>
                <c:pt idx="2">
                  <c:v>2004.0</c:v>
                </c:pt>
                <c:pt idx="4">
                  <c:v>2006.0</c:v>
                </c:pt>
                <c:pt idx="6">
                  <c:v>2008.0</c:v>
                </c:pt>
                <c:pt idx="8">
                  <c:v>2010.0</c:v>
                </c:pt>
                <c:pt idx="10">
                  <c:v>2012.0</c:v>
                </c:pt>
                <c:pt idx="12">
                  <c:v>2014.0</c:v>
                </c:pt>
                <c:pt idx="13">
                  <c:v>2015.0</c:v>
                </c:pt>
                <c:pt idx="14">
                  <c:v>2016.0</c:v>
                </c:pt>
              </c:numCache>
            </c:numRef>
          </c:cat>
          <c:val>
            <c:numRef>
              <c:f>Arkusz1!$B$2:$B$16</c:f>
              <c:numCache>
                <c:formatCode>General</c:formatCode>
                <c:ptCount val="15"/>
                <c:pt idx="0" formatCode="0.00%">
                  <c:v>0.222</c:v>
                </c:pt>
                <c:pt idx="2" formatCode="0.00%">
                  <c:v>0.244</c:v>
                </c:pt>
                <c:pt idx="4" formatCode="0.00%">
                  <c:v>0.172</c:v>
                </c:pt>
                <c:pt idx="6" formatCode="0.00%">
                  <c:v>0.106</c:v>
                </c:pt>
                <c:pt idx="8" formatCode="0.00%">
                  <c:v>0.116</c:v>
                </c:pt>
                <c:pt idx="10" formatCode="0.00%">
                  <c:v>0.111</c:v>
                </c:pt>
                <c:pt idx="12" formatCode="0.00%">
                  <c:v>0.113</c:v>
                </c:pt>
                <c:pt idx="13" formatCode="0.00%">
                  <c:v>0.084</c:v>
                </c:pt>
                <c:pt idx="14" formatCode="0.00%">
                  <c:v>0.102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4"/>
        <c:overlap val="51"/>
        <c:axId val="71240752"/>
        <c:axId val="71243072"/>
      </c:barChart>
      <c:catAx>
        <c:axId val="71240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1243072"/>
        <c:crosses val="autoZero"/>
        <c:auto val="1"/>
        <c:lblAlgn val="ctr"/>
        <c:lblOffset val="100"/>
        <c:noMultiLvlLbl val="0"/>
      </c:catAx>
      <c:valAx>
        <c:axId val="71243072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71240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222222222222222"/>
          <c:y val="0.120789710285999"/>
          <c:w val="0.955555555555556"/>
          <c:h val="0.7407298207027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≥ 7 książek rocznie_x000d_</c:v>
                </c:pt>
              </c:strCache>
            </c:strRef>
          </c:tx>
          <c:spPr>
            <a:gradFill>
              <a:gsLst>
                <a:gs pos="82000">
                  <a:schemeClr val="accent1">
                    <a:lumMod val="75000"/>
                  </a:schemeClr>
                </a:gs>
                <a:gs pos="9000">
                  <a:srgbClr val="4172AD"/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8CD02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DC1900"/>
              </a:solidFill>
              <a:ln>
                <a:noFill/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mr-IN" smtClean="0"/>
                      <a:t>57,90%</a:t>
                    </a:r>
                    <a:endParaRPr lang="mr-I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mr-IN" dirty="0" smtClean="0"/>
                      <a:t>51,40%</a:t>
                    </a:r>
                    <a:endParaRPr lang="mr-I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mr-IN" smtClean="0"/>
                      <a:t>45,60%</a:t>
                    </a:r>
                    <a:endParaRPr lang="mr-IN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Arkusz1!$A$2:$A$6</c:f>
              <c:numCache>
                <c:formatCode>General</c:formatCode>
                <c:ptCount val="5"/>
                <c:pt idx="0">
                  <c:v>2012.0</c:v>
                </c:pt>
                <c:pt idx="2">
                  <c:v>2014.0</c:v>
                </c:pt>
                <c:pt idx="3">
                  <c:v>2015.0</c:v>
                </c:pt>
                <c:pt idx="4">
                  <c:v>2016.0</c:v>
                </c:pt>
              </c:numCache>
            </c:numRef>
          </c:cat>
          <c:val>
            <c:numRef>
              <c:f>Arkusz1!$B$2:$B$6</c:f>
              <c:numCache>
                <c:formatCode>General</c:formatCode>
                <c:ptCount val="5"/>
                <c:pt idx="0" formatCode="0.00%">
                  <c:v>0.579</c:v>
                </c:pt>
                <c:pt idx="2" formatCode="0.00%">
                  <c:v>0.514</c:v>
                </c:pt>
                <c:pt idx="3" formatCode="0.00%">
                  <c:v>0.456</c:v>
                </c:pt>
                <c:pt idx="4" formatCode="0.00%">
                  <c:v>0.462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9"/>
        <c:overlap val="61"/>
        <c:axId val="68488768"/>
        <c:axId val="68491088"/>
      </c:barChart>
      <c:catAx>
        <c:axId val="68488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8491088"/>
        <c:crosses val="autoZero"/>
        <c:auto val="1"/>
        <c:lblAlgn val="ctr"/>
        <c:lblOffset val="100"/>
        <c:noMultiLvlLbl val="0"/>
      </c:catAx>
      <c:valAx>
        <c:axId val="68491088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68488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17420500400082"/>
          <c:y val="0.0441075893906687"/>
          <c:w val="0.936081167828541"/>
          <c:h val="0.6807847464147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E8CD0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pożyczenie od znajomego</c:v>
                </c:pt>
                <c:pt idx="1">
                  <c:v>zakup</c:v>
                </c:pt>
                <c:pt idx="2">
                  <c:v>księgozbiór domowy</c:v>
                </c:pt>
                <c:pt idx="3">
                  <c:v>prezent</c:v>
                </c:pt>
                <c:pt idx="4">
                  <c:v>biblioteka publiczna</c:v>
                </c:pt>
                <c:pt idx="5">
                  <c:v>biblioteka szkolna</c:v>
                </c:pt>
                <c:pt idx="6">
                  <c:v>inna biblioteka</c:v>
                </c:pt>
              </c:strCache>
            </c:strRef>
          </c:cat>
          <c:val>
            <c:numRef>
              <c:f>Arkusz1!$B$2:$B$8</c:f>
              <c:numCache>
                <c:formatCode>General</c:formatCode>
                <c:ptCount val="7"/>
                <c:pt idx="0">
                  <c:v>26.0</c:v>
                </c:pt>
                <c:pt idx="1">
                  <c:v>38.0</c:v>
                </c:pt>
                <c:pt idx="2">
                  <c:v>16.0</c:v>
                </c:pt>
                <c:pt idx="3">
                  <c:v>15.0</c:v>
                </c:pt>
                <c:pt idx="4">
                  <c:v>23.0</c:v>
                </c:pt>
                <c:pt idx="5">
                  <c:v>10.0</c:v>
                </c:pt>
                <c:pt idx="6">
                  <c:v>2.0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pożyczenie od znajomego</c:v>
                </c:pt>
                <c:pt idx="1">
                  <c:v>zakup</c:v>
                </c:pt>
                <c:pt idx="2">
                  <c:v>księgozbiór domowy</c:v>
                </c:pt>
                <c:pt idx="3">
                  <c:v>prezent</c:v>
                </c:pt>
                <c:pt idx="4">
                  <c:v>biblioteka publiczna</c:v>
                </c:pt>
                <c:pt idx="5">
                  <c:v>biblioteka szkolna</c:v>
                </c:pt>
                <c:pt idx="6">
                  <c:v>inna biblioteka</c:v>
                </c:pt>
              </c:strCache>
            </c:strRef>
          </c:cat>
          <c:val>
            <c:numRef>
              <c:f>Arkusz1!$C$2:$C$8</c:f>
              <c:numCache>
                <c:formatCode>General</c:formatCode>
                <c:ptCount val="7"/>
                <c:pt idx="0">
                  <c:v>32.0</c:v>
                </c:pt>
                <c:pt idx="1">
                  <c:v>31.0</c:v>
                </c:pt>
                <c:pt idx="2">
                  <c:v>30.0</c:v>
                </c:pt>
                <c:pt idx="3">
                  <c:v>16.0</c:v>
                </c:pt>
                <c:pt idx="4">
                  <c:v>15.0</c:v>
                </c:pt>
                <c:pt idx="5">
                  <c:v>5.0</c:v>
                </c:pt>
                <c:pt idx="6">
                  <c:v>2.0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pożyczenie od znajomego</c:v>
                </c:pt>
                <c:pt idx="1">
                  <c:v>zakup</c:v>
                </c:pt>
                <c:pt idx="2">
                  <c:v>księgozbiór domowy</c:v>
                </c:pt>
                <c:pt idx="3">
                  <c:v>prezent</c:v>
                </c:pt>
                <c:pt idx="4">
                  <c:v>biblioteka publiczna</c:v>
                </c:pt>
                <c:pt idx="5">
                  <c:v>biblioteka szkolna</c:v>
                </c:pt>
                <c:pt idx="6">
                  <c:v>inna biblioteka</c:v>
                </c:pt>
              </c:strCache>
            </c:strRef>
          </c:cat>
          <c:val>
            <c:numRef>
              <c:f>Arkusz1!$D$2:$D$8</c:f>
              <c:numCache>
                <c:formatCode>General</c:formatCode>
                <c:ptCount val="7"/>
                <c:pt idx="0">
                  <c:v>34.0</c:v>
                </c:pt>
                <c:pt idx="1">
                  <c:v>33.0</c:v>
                </c:pt>
                <c:pt idx="2">
                  <c:v>30.0</c:v>
                </c:pt>
                <c:pt idx="3">
                  <c:v>15.0</c:v>
                </c:pt>
                <c:pt idx="4">
                  <c:v>17.0</c:v>
                </c:pt>
                <c:pt idx="5">
                  <c:v>5.0</c:v>
                </c:pt>
                <c:pt idx="6">
                  <c:v>1.0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DC19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DC19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DC19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DC19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DC19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DC19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DC19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pożyczenie od znajomego</c:v>
                </c:pt>
                <c:pt idx="1">
                  <c:v>zakup</c:v>
                </c:pt>
                <c:pt idx="2">
                  <c:v>księgozbiór domowy</c:v>
                </c:pt>
                <c:pt idx="3">
                  <c:v>prezent</c:v>
                </c:pt>
                <c:pt idx="4">
                  <c:v>biblioteka publiczna</c:v>
                </c:pt>
                <c:pt idx="5">
                  <c:v>biblioteka szkolna</c:v>
                </c:pt>
                <c:pt idx="6">
                  <c:v>inna biblioteka</c:v>
                </c:pt>
              </c:strCache>
            </c:strRef>
          </c:cat>
          <c:val>
            <c:numRef>
              <c:f>Arkusz1!$E$2:$E$8</c:f>
              <c:numCache>
                <c:formatCode>General</c:formatCode>
                <c:ptCount val="7"/>
                <c:pt idx="0">
                  <c:v>30.0</c:v>
                </c:pt>
                <c:pt idx="1">
                  <c:v>30.0</c:v>
                </c:pt>
                <c:pt idx="2">
                  <c:v>25.0</c:v>
                </c:pt>
                <c:pt idx="3">
                  <c:v>21.0</c:v>
                </c:pt>
                <c:pt idx="4">
                  <c:v>13.0</c:v>
                </c:pt>
                <c:pt idx="5">
                  <c:v>6.0</c:v>
                </c:pt>
                <c:pt idx="6">
                  <c:v>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5"/>
        <c:overlap val="-44"/>
        <c:axId val="-58984640"/>
        <c:axId val="-59323504"/>
      </c:barChart>
      <c:catAx>
        <c:axId val="-58984640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-59323504"/>
        <c:crosses val="autoZero"/>
        <c:auto val="1"/>
        <c:lblAlgn val="ctr"/>
        <c:lblOffset val="50"/>
        <c:noMultiLvlLbl val="0"/>
      </c:catAx>
      <c:valAx>
        <c:axId val="-59323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-58984640"/>
        <c:crossesAt val="1.0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0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71565879691105"/>
          <c:y val="0.111056038099306"/>
          <c:w val="0.920985676629963"/>
          <c:h val="0.6514390559493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spcCol="57600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brak księgozbioru</c:v>
                </c:pt>
              </c:strCache>
            </c:strRef>
          </c:cat>
          <c:val>
            <c:numRef>
              <c:f>Arkusz1!$B$2</c:f>
              <c:numCache>
                <c:formatCode>0%</c:formatCode>
                <c:ptCount val="1"/>
                <c:pt idx="0">
                  <c:v>0.31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brak księgozbioru</c:v>
                </c:pt>
              </c:strCache>
            </c:strRef>
          </c:cat>
          <c:val>
            <c:numRef>
              <c:f>Arkusz1!$C$2</c:f>
              <c:numCache>
                <c:formatCode>0%</c:formatCode>
                <c:ptCount val="1"/>
                <c:pt idx="0">
                  <c:v>0.36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DC1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</c:f>
              <c:strCache>
                <c:ptCount val="1"/>
                <c:pt idx="0">
                  <c:v>brak księgozbioru</c:v>
                </c:pt>
              </c:strCache>
            </c:strRef>
          </c:cat>
          <c:val>
            <c:numRef>
              <c:f>Arkusz1!$D$2</c:f>
              <c:numCache>
                <c:formatCode>0%</c:formatCode>
                <c:ptCount val="1"/>
                <c:pt idx="0">
                  <c:v>0.41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3"/>
        <c:overlap val="-24"/>
        <c:axId val="68823216"/>
        <c:axId val="68826048"/>
      </c:barChart>
      <c:catAx>
        <c:axId val="688232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high"/>
        <c:crossAx val="68826048"/>
        <c:crosses val="autoZero"/>
        <c:auto val="1"/>
        <c:lblAlgn val="ctr"/>
        <c:lblOffset val="100"/>
        <c:noMultiLvlLbl val="0"/>
      </c:catAx>
      <c:valAx>
        <c:axId val="6882604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solidFill>
            <a:schemeClr val="bg1"/>
          </a:solidFill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8823216"/>
        <c:crosses val="autoZero"/>
        <c:crossBetween val="between"/>
      </c:valAx>
      <c:spPr>
        <a:noFill/>
        <a:ln cmpd="sng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66271669963986"/>
          <c:y val="0.0488573615101266"/>
          <c:w val="0.91406187916409"/>
          <c:h val="0.6631265688695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E8CD02"/>
            </a:solidFill>
            <a:ln>
              <a:noFill/>
            </a:ln>
            <a:effectLst/>
          </c:spPr>
          <c:invertIfNegative val="0"/>
          <c:cat>
            <c:strRef>
              <c:f>Arkusz1!$A$2:$A$8</c:f>
              <c:strCache>
                <c:ptCount val="7"/>
                <c:pt idx="0">
                  <c:v>do 10 </c:v>
                </c:pt>
                <c:pt idx="1">
                  <c:v>od 11 do 50</c:v>
                </c:pt>
                <c:pt idx="2">
                  <c:v>od 51 do 100</c:v>
                </c:pt>
                <c:pt idx="3">
                  <c:v>od 101 do 200</c:v>
                </c:pt>
                <c:pt idx="4">
                  <c:v>od 201 do 500</c:v>
                </c:pt>
                <c:pt idx="5">
                  <c:v>od 501 do 1000</c:v>
                </c:pt>
                <c:pt idx="6">
                  <c:v>powyżej 1000</c:v>
                </c:pt>
              </c:strCache>
            </c:strRef>
          </c:cat>
          <c:val>
            <c:numRef>
              <c:f>Arkusz1!$B$2:$B$8</c:f>
              <c:numCache>
                <c:formatCode>0%</c:formatCode>
                <c:ptCount val="7"/>
                <c:pt idx="0">
                  <c:v>0.14</c:v>
                </c:pt>
                <c:pt idx="1">
                  <c:v>0.44</c:v>
                </c:pt>
                <c:pt idx="2">
                  <c:v>0.21</c:v>
                </c:pt>
                <c:pt idx="3">
                  <c:v>0.11</c:v>
                </c:pt>
                <c:pt idx="4">
                  <c:v>0.05</c:v>
                </c:pt>
                <c:pt idx="5">
                  <c:v>0.01</c:v>
                </c:pt>
                <c:pt idx="6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Arkusz1!$A$2:$A$8</c:f>
              <c:strCache>
                <c:ptCount val="7"/>
                <c:pt idx="0">
                  <c:v>do 10 </c:v>
                </c:pt>
                <c:pt idx="1">
                  <c:v>od 11 do 50</c:v>
                </c:pt>
                <c:pt idx="2">
                  <c:v>od 51 do 100</c:v>
                </c:pt>
                <c:pt idx="3">
                  <c:v>od 101 do 200</c:v>
                </c:pt>
                <c:pt idx="4">
                  <c:v>od 201 do 500</c:v>
                </c:pt>
                <c:pt idx="5">
                  <c:v>od 501 do 1000</c:v>
                </c:pt>
                <c:pt idx="6">
                  <c:v>powyżej 1000</c:v>
                </c:pt>
              </c:strCache>
            </c:strRef>
          </c:cat>
          <c:val>
            <c:numRef>
              <c:f>Arkusz1!$C$2:$C$8</c:f>
              <c:numCache>
                <c:formatCode>0%</c:formatCode>
                <c:ptCount val="7"/>
                <c:pt idx="0">
                  <c:v>0.17</c:v>
                </c:pt>
                <c:pt idx="1">
                  <c:v>0.42</c:v>
                </c:pt>
                <c:pt idx="2">
                  <c:v>0.21</c:v>
                </c:pt>
                <c:pt idx="3">
                  <c:v>0.1</c:v>
                </c:pt>
                <c:pt idx="4">
                  <c:v>0.05</c:v>
                </c:pt>
                <c:pt idx="5">
                  <c:v>0.01</c:v>
                </c:pt>
                <c:pt idx="6">
                  <c:v>0.01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Arkusz1!$A$2:$A$8</c:f>
              <c:strCache>
                <c:ptCount val="7"/>
                <c:pt idx="0">
                  <c:v>do 10 </c:v>
                </c:pt>
                <c:pt idx="1">
                  <c:v>od 11 do 50</c:v>
                </c:pt>
                <c:pt idx="2">
                  <c:v>od 51 do 100</c:v>
                </c:pt>
                <c:pt idx="3">
                  <c:v>od 101 do 200</c:v>
                </c:pt>
                <c:pt idx="4">
                  <c:v>od 201 do 500</c:v>
                </c:pt>
                <c:pt idx="5">
                  <c:v>od 501 do 1000</c:v>
                </c:pt>
                <c:pt idx="6">
                  <c:v>powyżej 1000</c:v>
                </c:pt>
              </c:strCache>
            </c:strRef>
          </c:cat>
          <c:val>
            <c:numRef>
              <c:f>Arkusz1!$D$2:$D$8</c:f>
              <c:numCache>
                <c:formatCode>0%</c:formatCode>
                <c:ptCount val="7"/>
                <c:pt idx="0">
                  <c:v>0.2</c:v>
                </c:pt>
                <c:pt idx="1">
                  <c:v>0.44</c:v>
                </c:pt>
                <c:pt idx="2">
                  <c:v>0.18</c:v>
                </c:pt>
                <c:pt idx="3">
                  <c:v>0.08</c:v>
                </c:pt>
                <c:pt idx="4">
                  <c:v>0.05</c:v>
                </c:pt>
                <c:pt idx="5">
                  <c:v>0.01</c:v>
                </c:pt>
                <c:pt idx="6">
                  <c:v>0.01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DC1900"/>
            </a:solidFill>
            <a:ln>
              <a:noFill/>
            </a:ln>
            <a:effectLst/>
          </c:spPr>
          <c:invertIfNegative val="0"/>
          <c:cat>
            <c:strRef>
              <c:f>Arkusz1!$A$2:$A$8</c:f>
              <c:strCache>
                <c:ptCount val="7"/>
                <c:pt idx="0">
                  <c:v>do 10 </c:v>
                </c:pt>
                <c:pt idx="1">
                  <c:v>od 11 do 50</c:v>
                </c:pt>
                <c:pt idx="2">
                  <c:v>od 51 do 100</c:v>
                </c:pt>
                <c:pt idx="3">
                  <c:v>od 101 do 200</c:v>
                </c:pt>
                <c:pt idx="4">
                  <c:v>od 201 do 500</c:v>
                </c:pt>
                <c:pt idx="5">
                  <c:v>od 501 do 1000</c:v>
                </c:pt>
                <c:pt idx="6">
                  <c:v>powyżej 1000</c:v>
                </c:pt>
              </c:strCache>
            </c:strRef>
          </c:cat>
          <c:val>
            <c:numRef>
              <c:f>Arkusz1!$E$2:$E$8</c:f>
              <c:numCache>
                <c:formatCode>0%</c:formatCode>
                <c:ptCount val="7"/>
                <c:pt idx="0">
                  <c:v>0.2</c:v>
                </c:pt>
                <c:pt idx="1">
                  <c:v>0.44</c:v>
                </c:pt>
                <c:pt idx="2">
                  <c:v>0.19</c:v>
                </c:pt>
                <c:pt idx="3">
                  <c:v>0.08</c:v>
                </c:pt>
                <c:pt idx="4">
                  <c:v>0.04</c:v>
                </c:pt>
                <c:pt idx="5">
                  <c:v>0.01</c:v>
                </c:pt>
                <c:pt idx="6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885184"/>
        <c:axId val="69888016"/>
      </c:barChart>
      <c:catAx>
        <c:axId val="6988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9888016"/>
        <c:crosses val="autoZero"/>
        <c:auto val="1"/>
        <c:lblAlgn val="ctr"/>
        <c:lblOffset val="100"/>
        <c:noMultiLvlLbl val="0"/>
      </c:catAx>
      <c:valAx>
        <c:axId val="69888016"/>
        <c:scaling>
          <c:orientation val="minMax"/>
        </c:scaling>
        <c:delete val="0"/>
        <c:axPos val="l"/>
        <c:majorGridlines>
          <c:spPr>
            <a:ln w="6350" cap="flat" cmpd="sng" algn="ctr">
              <a:noFill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988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2119582613149"/>
          <c:y val="0.0998349197194007"/>
          <c:w val="0.892790474361437"/>
          <c:h val="0.5318675180577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2002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0.00497512437810945"/>
                  <c:y val="-0.01448750287468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Arkusz1!$A$2:$A$8</c:f>
              <c:strCache>
                <c:ptCount val="7"/>
                <c:pt idx="0">
                  <c:v>Kadra zarządzająca, specjaliści</c:v>
                </c:pt>
                <c:pt idx="1">
                  <c:v>Studenci, uczniowie</c:v>
                </c:pt>
                <c:pt idx="2">
                  <c:v>Pracownicy umysłowi usług i administracji</c:v>
                </c:pt>
                <c:pt idx="3">
                  <c:v>Prywatni przedsiębiorcy</c:v>
                </c:pt>
                <c:pt idx="4">
                  <c:v>Robotnicy</c:v>
                </c:pt>
                <c:pt idx="5">
                  <c:v>Emeryci, renciści</c:v>
                </c:pt>
                <c:pt idx="6">
                  <c:v>Rolnicy</c:v>
                </c:pt>
              </c:strCache>
            </c:strRef>
          </c:cat>
          <c:val>
            <c:numRef>
              <c:f>Arkusz1!$B$2:$B$8</c:f>
              <c:numCache>
                <c:formatCode>0%</c:formatCode>
                <c:ptCount val="7"/>
                <c:pt idx="0">
                  <c:v>0.97</c:v>
                </c:pt>
                <c:pt idx="1">
                  <c:v>0.9</c:v>
                </c:pt>
                <c:pt idx="2">
                  <c:v>0.64</c:v>
                </c:pt>
                <c:pt idx="3">
                  <c:v>0.48</c:v>
                </c:pt>
                <c:pt idx="4">
                  <c:v>0.43</c:v>
                </c:pt>
                <c:pt idx="5">
                  <c:v>0.37</c:v>
                </c:pt>
                <c:pt idx="6">
                  <c:v>0.34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DC19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00829187396351575"/>
                  <c:y val="-5.3120230224414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66334991708126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0995024875621889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0331674958540618"/>
                  <c:y val="0.005795001149874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00497512437810945"/>
                  <c:y val="0.00579500114987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0132142437419203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00995024875621878"/>
                  <c:y val="-1.062404604488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Arkusz1!$A$2:$A$8</c:f>
              <c:strCache>
                <c:ptCount val="7"/>
                <c:pt idx="0">
                  <c:v>Kadra zarządzająca, specjaliści</c:v>
                </c:pt>
                <c:pt idx="1">
                  <c:v>Studenci, uczniowie</c:v>
                </c:pt>
                <c:pt idx="2">
                  <c:v>Pracownicy umysłowi usług i administracji</c:v>
                </c:pt>
                <c:pt idx="3">
                  <c:v>Prywatni przedsiębiorcy</c:v>
                </c:pt>
                <c:pt idx="4">
                  <c:v>Robotnicy</c:v>
                </c:pt>
                <c:pt idx="5">
                  <c:v>Emeryci, renciści</c:v>
                </c:pt>
                <c:pt idx="6">
                  <c:v>Rolnicy</c:v>
                </c:pt>
              </c:strCache>
            </c:strRef>
          </c:cat>
          <c:val>
            <c:numRef>
              <c:f>Arkusz1!$C$2:$C$8</c:f>
              <c:numCache>
                <c:formatCode>0%</c:formatCode>
                <c:ptCount val="7"/>
                <c:pt idx="0">
                  <c:v>0.56</c:v>
                </c:pt>
                <c:pt idx="1">
                  <c:v>0.72</c:v>
                </c:pt>
                <c:pt idx="2">
                  <c:v>0.49</c:v>
                </c:pt>
                <c:pt idx="3">
                  <c:v>0.45</c:v>
                </c:pt>
                <c:pt idx="4">
                  <c:v>0.19</c:v>
                </c:pt>
                <c:pt idx="5">
                  <c:v>0.31</c:v>
                </c:pt>
                <c:pt idx="6">
                  <c:v>0.27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Arkusz1!$A$2:$A$8</c:f>
              <c:strCache>
                <c:ptCount val="7"/>
                <c:pt idx="0">
                  <c:v>Kadra zarządzająca, specjaliści</c:v>
                </c:pt>
                <c:pt idx="1">
                  <c:v>Studenci, uczniowie</c:v>
                </c:pt>
                <c:pt idx="2">
                  <c:v>Pracownicy umysłowi usług i administracji</c:v>
                </c:pt>
                <c:pt idx="3">
                  <c:v>Prywatni przedsiębiorcy</c:v>
                </c:pt>
                <c:pt idx="4">
                  <c:v>Robotnicy</c:v>
                </c:pt>
                <c:pt idx="5">
                  <c:v>Emeryci, renciści</c:v>
                </c:pt>
                <c:pt idx="6">
                  <c:v>Rolnicy</c:v>
                </c:pt>
              </c:strCache>
            </c:strRef>
          </c:cat>
          <c:val>
            <c:numRef>
              <c:f>Arkusz1!$D$2:$D$8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874640"/>
        <c:axId val="68876960"/>
      </c:barChart>
      <c:catAx>
        <c:axId val="6887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1100" b="0" i="0" u="none" strike="noStrike" kern="120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8876960"/>
        <c:crosses val="autoZero"/>
        <c:auto val="1"/>
        <c:lblAlgn val="ctr"/>
        <c:lblOffset val="100"/>
        <c:tickLblSkip val="1"/>
        <c:noMultiLvlLbl val="0"/>
      </c:catAx>
      <c:valAx>
        <c:axId val="68876960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68874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417864613938183"/>
          <c:y val="0.813528622817764"/>
          <c:w val="0.170774982395493"/>
          <c:h val="0.06550617734610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0.08415</cdr:x>
      <cdr:y>0.12511</cdr:y>
    </cdr:from>
    <cdr:to>
      <cdr:x>0.43049</cdr:x>
      <cdr:y>0.17816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512956" y="508465"/>
          <a:ext cx="2111298" cy="2155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0.08415</cdr:x>
      <cdr:y>0.12511</cdr:y>
    </cdr:from>
    <cdr:to>
      <cdr:x>0.43049</cdr:x>
      <cdr:y>0.17816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512956" y="508465"/>
          <a:ext cx="2111298" cy="2155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EACE7-94A6-3B41-B0A6-A4EB1122435E}" type="datetimeFigureOut">
              <a:rPr lang="pl-PL" smtClean="0"/>
              <a:t>19.04.2017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4B4D4-8166-9141-8C5A-E9A5D6E9F793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90754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0A1DE-C0E2-0748-BE46-A3D5AA57EFE2}" type="datetimeFigureOut">
              <a:rPr lang="pl-PL" smtClean="0"/>
              <a:t>19.04.2017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2D01E-BC6D-CE48-B4B7-8351CB49CF0D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62568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2D01E-BC6D-CE48-B4B7-8351CB49CF0D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0802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2D01E-BC6D-CE48-B4B7-8351CB49CF0D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753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1"/>
          <p:cNvSpPr>
            <a:spLocks noGrp="1"/>
          </p:cNvSpPr>
          <p:nvPr>
            <p:ph type="ctrTitle" hasCustomPrompt="1"/>
          </p:nvPr>
        </p:nvSpPr>
        <p:spPr>
          <a:xfrm>
            <a:off x="1123505" y="659004"/>
            <a:ext cx="6562342" cy="954107"/>
          </a:xfrm>
        </p:spPr>
        <p:txBody>
          <a:bodyPr wrap="square">
            <a:spAutoFit/>
          </a:bodyPr>
          <a:lstStyle>
            <a:lvl1pPr>
              <a:defRPr b="1">
                <a:solidFill>
                  <a:srgbClr val="FF0000"/>
                </a:solidFill>
                <a:latin typeface="Zaluski light"/>
                <a:cs typeface="Zaluski light"/>
              </a:defRPr>
            </a:lvl1pPr>
          </a:lstStyle>
          <a:p>
            <a:r>
              <a:rPr lang="pl-PL" dirty="0" err="1" smtClean="0"/>
              <a:t>Sed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perspiciatis</a:t>
            </a:r>
            <a:r>
              <a:rPr lang="pl-PL" dirty="0" smtClean="0"/>
              <a:t> </a:t>
            </a:r>
            <a:r>
              <a:rPr lang="pl-PL" dirty="0" err="1" smtClean="0"/>
              <a:t>unde</a:t>
            </a:r>
            <a:r>
              <a:rPr lang="pl-PL" dirty="0" smtClean="0"/>
              <a:t> </a:t>
            </a:r>
            <a:r>
              <a:rPr lang="pl-PL" dirty="0" err="1" smtClean="0"/>
              <a:t>omnis</a:t>
            </a:r>
            <a:r>
              <a:rPr lang="pl-PL" dirty="0" smtClean="0"/>
              <a:t> </a:t>
            </a:r>
            <a:r>
              <a:rPr lang="pl-PL" dirty="0" err="1" smtClean="0"/>
              <a:t>iste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err="1" smtClean="0"/>
              <a:t>natus</a:t>
            </a:r>
            <a:r>
              <a:rPr lang="pl-PL" dirty="0" smtClean="0"/>
              <a:t> error sit 2016</a:t>
            </a:r>
            <a:endParaRPr lang="pl-PL" dirty="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 rotWithShape="1">
          <a:blip r:embed="rId2">
            <a:grayscl/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7164289" y="-1"/>
            <a:ext cx="1987912" cy="401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63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ajd rozdzial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 userDrawn="1"/>
        </p:nvPicPr>
        <p:blipFill rotWithShape="1">
          <a:blip r:embed="rId2">
            <a:grayscl/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7164289" y="-1"/>
            <a:ext cx="1987912" cy="4019998"/>
          </a:xfrm>
          <a:prstGeom prst="rect">
            <a:avLst/>
          </a:prstGeom>
        </p:spPr>
      </p:pic>
      <p:sp>
        <p:nvSpPr>
          <p:cNvPr id="11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228598" y="1107236"/>
            <a:ext cx="3158051" cy="4031873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Zaluski light"/>
                <a:cs typeface="Zaluski light"/>
              </a:defRPr>
            </a:lvl1pPr>
          </a:lstStyle>
          <a:p>
            <a:pPr lvl="0"/>
            <a:r>
              <a:rPr lang="pl-PL" dirty="0" err="1" smtClean="0"/>
              <a:t>Sed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perspiciatis</a:t>
            </a:r>
            <a:r>
              <a:rPr lang="pl-PL" dirty="0" smtClean="0"/>
              <a:t> </a:t>
            </a:r>
            <a:r>
              <a:rPr lang="pl-PL" dirty="0" err="1" smtClean="0"/>
              <a:t>unde</a:t>
            </a:r>
            <a:r>
              <a:rPr lang="pl-PL" dirty="0" smtClean="0"/>
              <a:t> </a:t>
            </a:r>
            <a:r>
              <a:rPr lang="pl-PL" dirty="0" err="1" smtClean="0"/>
              <a:t>omnis</a:t>
            </a:r>
            <a:r>
              <a:rPr lang="pl-PL" dirty="0" smtClean="0"/>
              <a:t> </a:t>
            </a:r>
            <a:r>
              <a:rPr lang="pl-PL" dirty="0" err="1" smtClean="0"/>
              <a:t>iste</a:t>
            </a:r>
            <a:r>
              <a:rPr lang="pl-PL" dirty="0" smtClean="0"/>
              <a:t> </a:t>
            </a:r>
            <a:r>
              <a:rPr lang="pl-PL" dirty="0" err="1" smtClean="0"/>
              <a:t>natus</a:t>
            </a:r>
            <a:r>
              <a:rPr lang="pl-PL" dirty="0" smtClean="0"/>
              <a:t> error sit </a:t>
            </a:r>
            <a:r>
              <a:rPr lang="pl-PL" dirty="0" err="1" smtClean="0"/>
              <a:t>voluptatem</a:t>
            </a:r>
            <a:r>
              <a:rPr lang="pl-PL" dirty="0" smtClean="0"/>
              <a:t> </a:t>
            </a:r>
            <a:r>
              <a:rPr lang="pl-PL" dirty="0" err="1" smtClean="0"/>
              <a:t>accusantium</a:t>
            </a:r>
            <a:r>
              <a:rPr lang="pl-PL" dirty="0" smtClean="0"/>
              <a:t> </a:t>
            </a:r>
            <a:r>
              <a:rPr lang="pl-PL" dirty="0" err="1" smtClean="0"/>
              <a:t>doloremque</a:t>
            </a:r>
            <a:r>
              <a:rPr lang="pl-PL" dirty="0" smtClean="0"/>
              <a:t> </a:t>
            </a:r>
            <a:r>
              <a:rPr lang="pl-PL" dirty="0" err="1" smtClean="0"/>
              <a:t>laudantium</a:t>
            </a:r>
            <a:r>
              <a:rPr lang="pl-PL" dirty="0" smtClean="0"/>
              <a:t>, </a:t>
            </a:r>
            <a:r>
              <a:rPr lang="pl-PL" dirty="0" err="1" smtClean="0"/>
              <a:t>totam</a:t>
            </a:r>
            <a:r>
              <a:rPr lang="pl-PL" dirty="0" smtClean="0"/>
              <a:t> rem </a:t>
            </a:r>
            <a:r>
              <a:rPr lang="pl-PL" dirty="0" err="1" smtClean="0"/>
              <a:t>aperiam</a:t>
            </a:r>
            <a:r>
              <a:rPr lang="pl-PL" dirty="0" smtClean="0"/>
              <a:t>, </a:t>
            </a:r>
            <a:r>
              <a:rPr lang="pl-PL" dirty="0" err="1" smtClean="0"/>
              <a:t>eaque</a:t>
            </a:r>
            <a:r>
              <a:rPr lang="pl-PL" dirty="0" smtClean="0"/>
              <a:t> </a:t>
            </a:r>
            <a:r>
              <a:rPr lang="pl-PL" dirty="0" err="1" smtClean="0"/>
              <a:t>ipsa</a:t>
            </a:r>
            <a:r>
              <a:rPr lang="pl-PL" dirty="0" smtClean="0"/>
              <a:t> </a:t>
            </a:r>
            <a:r>
              <a:rPr lang="pl-PL" dirty="0" err="1" smtClean="0"/>
              <a:t>quae</a:t>
            </a:r>
            <a:r>
              <a:rPr lang="pl-PL" dirty="0" smtClean="0"/>
              <a:t> ab illo </a:t>
            </a:r>
            <a:r>
              <a:rPr lang="pl-PL" dirty="0" err="1" smtClean="0"/>
              <a:t>inventore</a:t>
            </a:r>
            <a:r>
              <a:rPr lang="pl-PL" dirty="0" smtClean="0"/>
              <a:t> </a:t>
            </a:r>
            <a:r>
              <a:rPr lang="pl-PL" dirty="0" err="1" smtClean="0"/>
              <a:t>veritatis</a:t>
            </a:r>
            <a:r>
              <a:rPr lang="pl-PL" dirty="0" smtClean="0"/>
              <a:t> et quasi </a:t>
            </a:r>
            <a:r>
              <a:rPr lang="pl-PL" dirty="0" err="1" smtClean="0"/>
              <a:t>architecto</a:t>
            </a:r>
            <a:r>
              <a:rPr lang="pl-PL" dirty="0" smtClean="0"/>
              <a:t> </a:t>
            </a:r>
            <a:r>
              <a:rPr lang="pl-PL" dirty="0" err="1" smtClean="0"/>
              <a:t>beatae</a:t>
            </a:r>
            <a:r>
              <a:rPr lang="pl-PL" dirty="0" smtClean="0"/>
              <a:t> vitae dicta </a:t>
            </a:r>
            <a:r>
              <a:rPr lang="pl-PL" dirty="0" err="1" smtClean="0"/>
              <a:t>sunt</a:t>
            </a:r>
            <a:r>
              <a:rPr lang="pl-PL" dirty="0" smtClean="0"/>
              <a:t> </a:t>
            </a:r>
            <a:r>
              <a:rPr lang="pl-PL" dirty="0" err="1" smtClean="0"/>
              <a:t>explicabo</a:t>
            </a:r>
            <a:r>
              <a:rPr lang="pl-PL" dirty="0" smtClean="0"/>
              <a:t>. </a:t>
            </a:r>
            <a:r>
              <a:rPr lang="pl-PL" dirty="0" err="1" smtClean="0"/>
              <a:t>Nemo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</a:t>
            </a:r>
            <a:r>
              <a:rPr lang="pl-PL" dirty="0" err="1" smtClean="0"/>
              <a:t>ipsam</a:t>
            </a:r>
            <a:r>
              <a:rPr lang="pl-PL" dirty="0" smtClean="0"/>
              <a:t> </a:t>
            </a:r>
            <a:r>
              <a:rPr lang="pl-PL" dirty="0" err="1" smtClean="0"/>
              <a:t>voluptatem</a:t>
            </a:r>
            <a:r>
              <a:rPr lang="pl-PL" dirty="0" smtClean="0"/>
              <a:t> </a:t>
            </a:r>
            <a:r>
              <a:rPr lang="pl-PL" dirty="0" err="1" smtClean="0"/>
              <a:t>quia</a:t>
            </a:r>
            <a:r>
              <a:rPr lang="pl-PL" dirty="0" smtClean="0"/>
              <a:t> </a:t>
            </a:r>
            <a:r>
              <a:rPr lang="pl-PL" dirty="0" err="1" smtClean="0"/>
              <a:t>voluptas</a:t>
            </a:r>
            <a:r>
              <a:rPr lang="pl-PL" dirty="0" smtClean="0"/>
              <a:t> sit </a:t>
            </a:r>
            <a:r>
              <a:rPr lang="pl-PL" dirty="0" err="1" smtClean="0"/>
              <a:t>aspernatur</a:t>
            </a:r>
            <a:r>
              <a:rPr lang="pl-PL" dirty="0" smtClean="0"/>
              <a:t> aut </a:t>
            </a:r>
            <a:r>
              <a:rPr lang="pl-PL" dirty="0" err="1" smtClean="0"/>
              <a:t>odit</a:t>
            </a:r>
            <a:r>
              <a:rPr lang="pl-PL" dirty="0" smtClean="0"/>
              <a:t> aut </a:t>
            </a:r>
            <a:r>
              <a:rPr lang="pl-PL" dirty="0" err="1" smtClean="0"/>
              <a:t>fugit</a:t>
            </a:r>
            <a:r>
              <a:rPr lang="pl-PL" dirty="0" smtClean="0"/>
              <a:t>, </a:t>
            </a:r>
            <a:r>
              <a:rPr lang="pl-PL" dirty="0" err="1" smtClean="0"/>
              <a:t>sed</a:t>
            </a:r>
            <a:r>
              <a:rPr lang="pl-PL" dirty="0" smtClean="0"/>
              <a:t> </a:t>
            </a:r>
            <a:r>
              <a:rPr lang="pl-PL" dirty="0" err="1" smtClean="0"/>
              <a:t>quia</a:t>
            </a:r>
            <a:r>
              <a:rPr lang="pl-PL" dirty="0" smtClean="0"/>
              <a:t> </a:t>
            </a:r>
            <a:r>
              <a:rPr lang="pl-PL" dirty="0" err="1" smtClean="0"/>
              <a:t>consequuntur</a:t>
            </a:r>
            <a:r>
              <a:rPr lang="pl-PL" dirty="0" smtClean="0"/>
              <a:t> </a:t>
            </a:r>
            <a:r>
              <a:rPr lang="pl-PL" dirty="0" err="1" smtClean="0"/>
              <a:t>magni</a:t>
            </a:r>
            <a:r>
              <a:rPr lang="pl-PL" dirty="0" smtClean="0"/>
              <a:t> </a:t>
            </a:r>
            <a:r>
              <a:rPr lang="pl-PL" dirty="0" err="1" smtClean="0"/>
              <a:t>dolores</a:t>
            </a:r>
            <a:r>
              <a:rPr lang="pl-PL" dirty="0" smtClean="0"/>
              <a:t> </a:t>
            </a:r>
            <a:r>
              <a:rPr lang="pl-PL" dirty="0" err="1" smtClean="0"/>
              <a:t>eos</a:t>
            </a:r>
            <a:r>
              <a:rPr lang="pl-PL" dirty="0" smtClean="0"/>
              <a:t> qui </a:t>
            </a:r>
            <a:r>
              <a:rPr lang="pl-PL" dirty="0" err="1" smtClean="0"/>
              <a:t>ratione</a:t>
            </a:r>
            <a:r>
              <a:rPr lang="pl-PL" dirty="0" smtClean="0"/>
              <a:t> </a:t>
            </a:r>
            <a:r>
              <a:rPr lang="pl-PL" dirty="0" err="1" smtClean="0"/>
              <a:t>voluptatem</a:t>
            </a:r>
            <a:r>
              <a:rPr lang="pl-PL" dirty="0" smtClean="0"/>
              <a:t> </a:t>
            </a:r>
            <a:r>
              <a:rPr lang="pl-PL" dirty="0" err="1" smtClean="0"/>
              <a:t>sequi</a:t>
            </a:r>
            <a:r>
              <a:rPr lang="pl-PL" dirty="0" smtClean="0"/>
              <a:t> </a:t>
            </a:r>
            <a:r>
              <a:rPr lang="pl-PL" dirty="0" err="1" smtClean="0"/>
              <a:t>nesciunt</a:t>
            </a:r>
            <a:r>
              <a:rPr lang="pl-PL" dirty="0" smtClean="0"/>
              <a:t>. </a:t>
            </a:r>
            <a:r>
              <a:rPr lang="pl-PL" dirty="0" err="1" smtClean="0"/>
              <a:t>Neque</a:t>
            </a:r>
            <a:r>
              <a:rPr lang="pl-PL" dirty="0" smtClean="0"/>
              <a:t> </a:t>
            </a:r>
            <a:r>
              <a:rPr lang="pl-PL" dirty="0" err="1" smtClean="0"/>
              <a:t>porro</a:t>
            </a:r>
            <a:r>
              <a:rPr lang="pl-PL" dirty="0" smtClean="0"/>
              <a:t> </a:t>
            </a:r>
            <a:r>
              <a:rPr lang="pl-PL" dirty="0" err="1" smtClean="0"/>
              <a:t>quisquam</a:t>
            </a:r>
            <a:r>
              <a:rPr lang="pl-PL" dirty="0" smtClean="0"/>
              <a:t> </a:t>
            </a:r>
            <a:r>
              <a:rPr lang="pl-PL" dirty="0" err="1" smtClean="0"/>
              <a:t>est</a:t>
            </a:r>
            <a:r>
              <a:rPr lang="pl-PL" dirty="0" smtClean="0"/>
              <a:t>, qui </a:t>
            </a:r>
            <a:r>
              <a:rPr lang="pl-PL" dirty="0" err="1" smtClean="0"/>
              <a:t>dolorem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quia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, </a:t>
            </a:r>
            <a:r>
              <a:rPr lang="pl-PL" dirty="0" err="1" smtClean="0"/>
              <a:t>adipisci</a:t>
            </a:r>
            <a:r>
              <a:rPr lang="pl-PL" dirty="0" smtClean="0"/>
              <a:t> </a:t>
            </a:r>
            <a:r>
              <a:rPr lang="pl-PL" dirty="0" err="1" smtClean="0"/>
              <a:t>velit</a:t>
            </a:r>
            <a:r>
              <a:rPr lang="pl-PL" dirty="0" smtClean="0"/>
              <a:t>, </a:t>
            </a:r>
            <a:r>
              <a:rPr lang="pl-PL" dirty="0" err="1" smtClean="0"/>
              <a:t>sed</a:t>
            </a:r>
            <a:r>
              <a:rPr lang="pl-PL" dirty="0" smtClean="0"/>
              <a:t> </a:t>
            </a:r>
            <a:r>
              <a:rPr lang="pl-PL" dirty="0" err="1" smtClean="0"/>
              <a:t>quia</a:t>
            </a:r>
            <a:r>
              <a:rPr lang="pl-PL" dirty="0" smtClean="0"/>
              <a:t> non </a:t>
            </a:r>
            <a:r>
              <a:rPr lang="pl-PL" dirty="0" err="1" smtClean="0"/>
              <a:t>numquam</a:t>
            </a:r>
            <a:r>
              <a:rPr lang="pl-PL" dirty="0" smtClean="0"/>
              <a:t> </a:t>
            </a:r>
            <a:r>
              <a:rPr lang="pl-PL" dirty="0" err="1" smtClean="0"/>
              <a:t>eius</a:t>
            </a:r>
            <a:r>
              <a:rPr lang="pl-PL" dirty="0" smtClean="0"/>
              <a:t> </a:t>
            </a:r>
            <a:r>
              <a:rPr lang="pl-PL" dirty="0" err="1" smtClean="0"/>
              <a:t>modi</a:t>
            </a:r>
            <a:r>
              <a:rPr lang="pl-PL" dirty="0" smtClean="0"/>
              <a:t> </a:t>
            </a:r>
            <a:r>
              <a:rPr lang="pl-PL" dirty="0" err="1" smtClean="0"/>
              <a:t>tempora</a:t>
            </a:r>
            <a:r>
              <a:rPr lang="pl-PL" dirty="0" smtClean="0"/>
              <a:t> </a:t>
            </a:r>
            <a:r>
              <a:rPr lang="pl-PL" dirty="0" err="1" smtClean="0"/>
              <a:t>incidunt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</a:t>
            </a:r>
            <a:endParaRPr lang="pl-PL" dirty="0"/>
          </a:p>
        </p:txBody>
      </p:sp>
      <p:sp>
        <p:nvSpPr>
          <p:cNvPr id="12" name="Tytuł 1"/>
          <p:cNvSpPr>
            <a:spLocks noGrp="1"/>
          </p:cNvSpPr>
          <p:nvPr>
            <p:ph type="ctrTitle" hasCustomPrompt="1"/>
          </p:nvPr>
        </p:nvSpPr>
        <p:spPr>
          <a:xfrm>
            <a:off x="1228598" y="357900"/>
            <a:ext cx="6667150" cy="523220"/>
          </a:xfrm>
        </p:spPr>
        <p:txBody>
          <a:bodyPr wrap="square">
            <a:spAutoFit/>
          </a:bodyPr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Zaluski light"/>
                <a:cs typeface="Zaluski light"/>
              </a:defRPr>
            </a:lvl1pPr>
          </a:lstStyle>
          <a:p>
            <a:r>
              <a:rPr lang="pl-PL" dirty="0" smtClean="0"/>
              <a:t>Tytuł rozdziału polski</a:t>
            </a:r>
            <a:endParaRPr lang="pl-PL" dirty="0"/>
          </a:p>
        </p:txBody>
      </p:sp>
      <p:sp>
        <p:nvSpPr>
          <p:cNvPr id="6" name="Symbol zastępczy tekstu 3"/>
          <p:cNvSpPr>
            <a:spLocks noGrp="1"/>
          </p:cNvSpPr>
          <p:nvPr>
            <p:ph type="body" sz="quarter" idx="12" hasCustomPrompt="1"/>
          </p:nvPr>
        </p:nvSpPr>
        <p:spPr>
          <a:xfrm>
            <a:off x="4737697" y="1107235"/>
            <a:ext cx="3158051" cy="4031873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>
              <a:buNone/>
              <a:defRPr sz="1600" b="0">
                <a:solidFill>
                  <a:schemeClr val="tx1">
                    <a:lumMod val="65000"/>
                    <a:lumOff val="35000"/>
                  </a:schemeClr>
                </a:solidFill>
                <a:latin typeface="Zaluski light"/>
                <a:cs typeface="Zaluski light"/>
              </a:defRPr>
            </a:lvl1pPr>
          </a:lstStyle>
          <a:p>
            <a:pPr lvl="0"/>
            <a:r>
              <a:rPr lang="pl-PL" dirty="0" err="1" smtClean="0"/>
              <a:t>Sed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perspiciatis</a:t>
            </a:r>
            <a:r>
              <a:rPr lang="pl-PL" dirty="0" smtClean="0"/>
              <a:t> </a:t>
            </a:r>
            <a:r>
              <a:rPr lang="pl-PL" dirty="0" err="1" smtClean="0"/>
              <a:t>unde</a:t>
            </a:r>
            <a:r>
              <a:rPr lang="pl-PL" dirty="0" smtClean="0"/>
              <a:t> </a:t>
            </a:r>
            <a:r>
              <a:rPr lang="pl-PL" dirty="0" err="1" smtClean="0"/>
              <a:t>omnis</a:t>
            </a:r>
            <a:r>
              <a:rPr lang="pl-PL" dirty="0" smtClean="0"/>
              <a:t> </a:t>
            </a:r>
            <a:r>
              <a:rPr lang="pl-PL" dirty="0" err="1" smtClean="0"/>
              <a:t>iste</a:t>
            </a:r>
            <a:r>
              <a:rPr lang="pl-PL" dirty="0" smtClean="0"/>
              <a:t> </a:t>
            </a:r>
            <a:r>
              <a:rPr lang="pl-PL" dirty="0" err="1" smtClean="0"/>
              <a:t>natus</a:t>
            </a:r>
            <a:r>
              <a:rPr lang="pl-PL" dirty="0" smtClean="0"/>
              <a:t> error sit </a:t>
            </a:r>
            <a:r>
              <a:rPr lang="pl-PL" dirty="0" err="1" smtClean="0"/>
              <a:t>voluptatem</a:t>
            </a:r>
            <a:r>
              <a:rPr lang="pl-PL" dirty="0" smtClean="0"/>
              <a:t> </a:t>
            </a:r>
            <a:r>
              <a:rPr lang="pl-PL" dirty="0" err="1" smtClean="0"/>
              <a:t>accusantium</a:t>
            </a:r>
            <a:r>
              <a:rPr lang="pl-PL" dirty="0" smtClean="0"/>
              <a:t> </a:t>
            </a:r>
            <a:r>
              <a:rPr lang="pl-PL" dirty="0" err="1" smtClean="0"/>
              <a:t>doloremque</a:t>
            </a:r>
            <a:r>
              <a:rPr lang="pl-PL" dirty="0" smtClean="0"/>
              <a:t> </a:t>
            </a:r>
            <a:r>
              <a:rPr lang="pl-PL" dirty="0" err="1" smtClean="0"/>
              <a:t>laudantium</a:t>
            </a:r>
            <a:r>
              <a:rPr lang="pl-PL" dirty="0" smtClean="0"/>
              <a:t>, </a:t>
            </a:r>
            <a:r>
              <a:rPr lang="pl-PL" dirty="0" err="1" smtClean="0"/>
              <a:t>totam</a:t>
            </a:r>
            <a:r>
              <a:rPr lang="pl-PL" dirty="0" smtClean="0"/>
              <a:t> rem </a:t>
            </a:r>
            <a:r>
              <a:rPr lang="pl-PL" dirty="0" err="1" smtClean="0"/>
              <a:t>aperiam</a:t>
            </a:r>
            <a:r>
              <a:rPr lang="pl-PL" dirty="0" smtClean="0"/>
              <a:t>, </a:t>
            </a:r>
            <a:r>
              <a:rPr lang="pl-PL" dirty="0" err="1" smtClean="0"/>
              <a:t>eaque</a:t>
            </a:r>
            <a:r>
              <a:rPr lang="pl-PL" dirty="0" smtClean="0"/>
              <a:t> </a:t>
            </a:r>
            <a:r>
              <a:rPr lang="pl-PL" dirty="0" err="1" smtClean="0"/>
              <a:t>ipsa</a:t>
            </a:r>
            <a:r>
              <a:rPr lang="pl-PL" dirty="0" smtClean="0"/>
              <a:t> </a:t>
            </a:r>
            <a:r>
              <a:rPr lang="pl-PL" dirty="0" err="1" smtClean="0"/>
              <a:t>quae</a:t>
            </a:r>
            <a:r>
              <a:rPr lang="pl-PL" dirty="0" smtClean="0"/>
              <a:t> ab illo </a:t>
            </a:r>
            <a:r>
              <a:rPr lang="pl-PL" dirty="0" err="1" smtClean="0"/>
              <a:t>inventore</a:t>
            </a:r>
            <a:r>
              <a:rPr lang="pl-PL" dirty="0" smtClean="0"/>
              <a:t> </a:t>
            </a:r>
            <a:r>
              <a:rPr lang="pl-PL" dirty="0" err="1" smtClean="0"/>
              <a:t>veritatis</a:t>
            </a:r>
            <a:r>
              <a:rPr lang="pl-PL" dirty="0" smtClean="0"/>
              <a:t> et quasi </a:t>
            </a:r>
            <a:r>
              <a:rPr lang="pl-PL" dirty="0" err="1" smtClean="0"/>
              <a:t>architecto</a:t>
            </a:r>
            <a:r>
              <a:rPr lang="pl-PL" dirty="0" smtClean="0"/>
              <a:t> </a:t>
            </a:r>
            <a:r>
              <a:rPr lang="pl-PL" dirty="0" err="1" smtClean="0"/>
              <a:t>beatae</a:t>
            </a:r>
            <a:r>
              <a:rPr lang="pl-PL" dirty="0" smtClean="0"/>
              <a:t> vitae dicta </a:t>
            </a:r>
            <a:r>
              <a:rPr lang="pl-PL" dirty="0" err="1" smtClean="0"/>
              <a:t>sunt</a:t>
            </a:r>
            <a:r>
              <a:rPr lang="pl-PL" dirty="0" smtClean="0"/>
              <a:t> </a:t>
            </a:r>
            <a:r>
              <a:rPr lang="pl-PL" dirty="0" err="1" smtClean="0"/>
              <a:t>explicabo</a:t>
            </a:r>
            <a:r>
              <a:rPr lang="pl-PL" dirty="0" smtClean="0"/>
              <a:t>. </a:t>
            </a:r>
            <a:r>
              <a:rPr lang="pl-PL" dirty="0" err="1" smtClean="0"/>
              <a:t>Nemo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</a:t>
            </a:r>
            <a:r>
              <a:rPr lang="pl-PL" dirty="0" err="1" smtClean="0"/>
              <a:t>ipsam</a:t>
            </a:r>
            <a:r>
              <a:rPr lang="pl-PL" dirty="0" smtClean="0"/>
              <a:t> </a:t>
            </a:r>
            <a:r>
              <a:rPr lang="pl-PL" dirty="0" err="1" smtClean="0"/>
              <a:t>voluptatem</a:t>
            </a:r>
            <a:r>
              <a:rPr lang="pl-PL" dirty="0" smtClean="0"/>
              <a:t> </a:t>
            </a:r>
            <a:r>
              <a:rPr lang="pl-PL" dirty="0" err="1" smtClean="0"/>
              <a:t>quia</a:t>
            </a:r>
            <a:r>
              <a:rPr lang="pl-PL" dirty="0" smtClean="0"/>
              <a:t> </a:t>
            </a:r>
            <a:r>
              <a:rPr lang="pl-PL" dirty="0" err="1" smtClean="0"/>
              <a:t>voluptas</a:t>
            </a:r>
            <a:r>
              <a:rPr lang="pl-PL" dirty="0" smtClean="0"/>
              <a:t> sit </a:t>
            </a:r>
            <a:r>
              <a:rPr lang="pl-PL" dirty="0" err="1" smtClean="0"/>
              <a:t>aspernatur</a:t>
            </a:r>
            <a:r>
              <a:rPr lang="pl-PL" dirty="0" smtClean="0"/>
              <a:t> aut </a:t>
            </a:r>
            <a:r>
              <a:rPr lang="pl-PL" dirty="0" err="1" smtClean="0"/>
              <a:t>odit</a:t>
            </a:r>
            <a:r>
              <a:rPr lang="pl-PL" dirty="0" smtClean="0"/>
              <a:t> aut </a:t>
            </a:r>
            <a:r>
              <a:rPr lang="pl-PL" dirty="0" err="1" smtClean="0"/>
              <a:t>fugit</a:t>
            </a:r>
            <a:r>
              <a:rPr lang="pl-PL" dirty="0" smtClean="0"/>
              <a:t>, </a:t>
            </a:r>
            <a:r>
              <a:rPr lang="pl-PL" dirty="0" err="1" smtClean="0"/>
              <a:t>sed</a:t>
            </a:r>
            <a:r>
              <a:rPr lang="pl-PL" dirty="0" smtClean="0"/>
              <a:t> </a:t>
            </a:r>
            <a:r>
              <a:rPr lang="pl-PL" dirty="0" err="1" smtClean="0"/>
              <a:t>quia</a:t>
            </a:r>
            <a:r>
              <a:rPr lang="pl-PL" dirty="0" smtClean="0"/>
              <a:t> </a:t>
            </a:r>
            <a:r>
              <a:rPr lang="pl-PL" dirty="0" err="1" smtClean="0"/>
              <a:t>consequuntur</a:t>
            </a:r>
            <a:r>
              <a:rPr lang="pl-PL" dirty="0" smtClean="0"/>
              <a:t> </a:t>
            </a:r>
            <a:r>
              <a:rPr lang="pl-PL" dirty="0" err="1" smtClean="0"/>
              <a:t>magni</a:t>
            </a:r>
            <a:r>
              <a:rPr lang="pl-PL" dirty="0" smtClean="0"/>
              <a:t> </a:t>
            </a:r>
            <a:r>
              <a:rPr lang="pl-PL" dirty="0" err="1" smtClean="0"/>
              <a:t>dolores</a:t>
            </a:r>
            <a:r>
              <a:rPr lang="pl-PL" dirty="0" smtClean="0"/>
              <a:t> </a:t>
            </a:r>
            <a:r>
              <a:rPr lang="pl-PL" dirty="0" err="1" smtClean="0"/>
              <a:t>eos</a:t>
            </a:r>
            <a:r>
              <a:rPr lang="pl-PL" dirty="0" smtClean="0"/>
              <a:t> qui </a:t>
            </a:r>
            <a:r>
              <a:rPr lang="pl-PL" dirty="0" err="1" smtClean="0"/>
              <a:t>ratione</a:t>
            </a:r>
            <a:r>
              <a:rPr lang="pl-PL" dirty="0" smtClean="0"/>
              <a:t> </a:t>
            </a:r>
            <a:r>
              <a:rPr lang="pl-PL" dirty="0" err="1" smtClean="0"/>
              <a:t>voluptatem</a:t>
            </a:r>
            <a:r>
              <a:rPr lang="pl-PL" dirty="0" smtClean="0"/>
              <a:t> </a:t>
            </a:r>
            <a:r>
              <a:rPr lang="pl-PL" dirty="0" err="1" smtClean="0"/>
              <a:t>sequi</a:t>
            </a:r>
            <a:r>
              <a:rPr lang="pl-PL" dirty="0" smtClean="0"/>
              <a:t> </a:t>
            </a:r>
            <a:r>
              <a:rPr lang="pl-PL" dirty="0" err="1" smtClean="0"/>
              <a:t>nesciunt</a:t>
            </a:r>
            <a:r>
              <a:rPr lang="pl-PL" dirty="0" smtClean="0"/>
              <a:t>. </a:t>
            </a:r>
            <a:r>
              <a:rPr lang="pl-PL" dirty="0" err="1" smtClean="0"/>
              <a:t>Neque</a:t>
            </a:r>
            <a:r>
              <a:rPr lang="pl-PL" dirty="0" smtClean="0"/>
              <a:t> </a:t>
            </a:r>
            <a:r>
              <a:rPr lang="pl-PL" dirty="0" err="1" smtClean="0"/>
              <a:t>porro</a:t>
            </a:r>
            <a:r>
              <a:rPr lang="pl-PL" dirty="0" smtClean="0"/>
              <a:t> </a:t>
            </a:r>
            <a:r>
              <a:rPr lang="pl-PL" dirty="0" err="1" smtClean="0"/>
              <a:t>quisquam</a:t>
            </a:r>
            <a:r>
              <a:rPr lang="pl-PL" dirty="0" smtClean="0"/>
              <a:t> </a:t>
            </a:r>
            <a:r>
              <a:rPr lang="pl-PL" dirty="0" err="1" smtClean="0"/>
              <a:t>est</a:t>
            </a:r>
            <a:r>
              <a:rPr lang="pl-PL" dirty="0" smtClean="0"/>
              <a:t>, qui </a:t>
            </a:r>
            <a:r>
              <a:rPr lang="pl-PL" dirty="0" err="1" smtClean="0"/>
              <a:t>dolorem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quia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, </a:t>
            </a:r>
            <a:r>
              <a:rPr lang="pl-PL" dirty="0" err="1" smtClean="0"/>
              <a:t>adipisci</a:t>
            </a:r>
            <a:r>
              <a:rPr lang="pl-PL" dirty="0" smtClean="0"/>
              <a:t> </a:t>
            </a:r>
            <a:r>
              <a:rPr lang="pl-PL" dirty="0" err="1" smtClean="0"/>
              <a:t>velit</a:t>
            </a:r>
            <a:r>
              <a:rPr lang="pl-PL" dirty="0" smtClean="0"/>
              <a:t>, </a:t>
            </a:r>
            <a:r>
              <a:rPr lang="pl-PL" dirty="0" err="1" smtClean="0"/>
              <a:t>sed</a:t>
            </a:r>
            <a:r>
              <a:rPr lang="pl-PL" dirty="0" smtClean="0"/>
              <a:t> </a:t>
            </a:r>
            <a:r>
              <a:rPr lang="pl-PL" dirty="0" err="1" smtClean="0"/>
              <a:t>quia</a:t>
            </a:r>
            <a:r>
              <a:rPr lang="pl-PL" dirty="0" smtClean="0"/>
              <a:t> non </a:t>
            </a:r>
            <a:r>
              <a:rPr lang="pl-PL" dirty="0" err="1" smtClean="0"/>
              <a:t>numquam</a:t>
            </a:r>
            <a:r>
              <a:rPr lang="pl-PL" dirty="0" smtClean="0"/>
              <a:t> </a:t>
            </a:r>
            <a:r>
              <a:rPr lang="pl-PL" dirty="0" err="1" smtClean="0"/>
              <a:t>eius</a:t>
            </a:r>
            <a:r>
              <a:rPr lang="pl-PL" dirty="0" smtClean="0"/>
              <a:t> </a:t>
            </a:r>
            <a:r>
              <a:rPr lang="pl-PL" dirty="0" err="1" smtClean="0"/>
              <a:t>modi</a:t>
            </a:r>
            <a:r>
              <a:rPr lang="pl-PL" dirty="0" smtClean="0"/>
              <a:t> </a:t>
            </a:r>
            <a:r>
              <a:rPr lang="pl-PL" dirty="0" err="1" smtClean="0"/>
              <a:t>tempora</a:t>
            </a:r>
            <a:r>
              <a:rPr lang="pl-PL" dirty="0" smtClean="0"/>
              <a:t> </a:t>
            </a:r>
            <a:r>
              <a:rPr lang="pl-PL" dirty="0" err="1" smtClean="0"/>
              <a:t>incidunt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4060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4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ajd kon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 userDrawn="1"/>
        </p:nvPicPr>
        <p:blipFill rotWithShape="1">
          <a:blip r:embed="rId2">
            <a:grayscl/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7164289" y="-1"/>
            <a:ext cx="1987912" cy="4019998"/>
          </a:xfrm>
          <a:prstGeom prst="rect">
            <a:avLst/>
          </a:prstGeom>
        </p:spPr>
      </p:pic>
      <p:sp>
        <p:nvSpPr>
          <p:cNvPr id="11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252413" y="1107239"/>
            <a:ext cx="8157809" cy="369332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Zaluski light"/>
                <a:cs typeface="Zaluski light"/>
              </a:defRPr>
            </a:lvl1pPr>
          </a:lstStyle>
          <a:p>
            <a:pPr lvl="0"/>
            <a:r>
              <a:rPr lang="pl-PL" dirty="0" err="1" smtClean="0"/>
              <a:t>Thank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endParaRPr lang="pl-PL" dirty="0"/>
          </a:p>
        </p:txBody>
      </p:sp>
      <p:sp>
        <p:nvSpPr>
          <p:cNvPr id="12" name="Tytuł 1"/>
          <p:cNvSpPr>
            <a:spLocks noGrp="1"/>
          </p:cNvSpPr>
          <p:nvPr>
            <p:ph type="ctrTitle" hasCustomPrompt="1"/>
          </p:nvPr>
        </p:nvSpPr>
        <p:spPr>
          <a:xfrm>
            <a:off x="252414" y="543251"/>
            <a:ext cx="8157808" cy="523220"/>
          </a:xfrm>
        </p:spPr>
        <p:txBody>
          <a:bodyPr wrap="square">
            <a:spAutoFit/>
          </a:bodyPr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Zaluski light"/>
                <a:cs typeface="Zaluski light"/>
              </a:defRPr>
            </a:lvl1pPr>
          </a:lstStyle>
          <a:p>
            <a:r>
              <a:rPr lang="pl-PL" dirty="0" smtClean="0"/>
              <a:t>Dziękuję</a:t>
            </a:r>
            <a:endParaRPr lang="pl-PL" dirty="0"/>
          </a:p>
        </p:txBody>
      </p:sp>
      <p:cxnSp>
        <p:nvCxnSpPr>
          <p:cNvPr id="7" name="Łącznik prosty 6"/>
          <p:cNvCxnSpPr/>
          <p:nvPr userDrawn="1"/>
        </p:nvCxnSpPr>
        <p:spPr>
          <a:xfrm>
            <a:off x="0" y="3945208"/>
            <a:ext cx="9144000" cy="0"/>
          </a:xfrm>
          <a:prstGeom prst="line">
            <a:avLst/>
          </a:prstGeom>
          <a:ln w="190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159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2415" y="2075291"/>
            <a:ext cx="7773986" cy="52322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E4BF3C13-F9BB-4FBC-AFDE-7F0529BFDD9D}" type="datetimeFigureOut">
              <a:rPr lang="pl-PL" smtClean="0"/>
              <a:t>19.04.2017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2C8AAB8A-2778-4E60-85CC-6B3FD00799D1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429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16" t="39697" r="32275" b="40644"/>
          <a:stretch/>
        </p:blipFill>
        <p:spPr>
          <a:xfrm>
            <a:off x="8026400" y="4706292"/>
            <a:ext cx="822960" cy="314960"/>
          </a:xfrm>
          <a:prstGeom prst="rect">
            <a:avLst/>
          </a:prstGeom>
        </p:spPr>
      </p:pic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252415" y="1644404"/>
            <a:ext cx="7773986" cy="138499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pl-PL" dirty="0" err="1" smtClean="0"/>
              <a:t>Sed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perspiciatis</a:t>
            </a:r>
            <a:r>
              <a:rPr lang="pl-PL" dirty="0" smtClean="0"/>
              <a:t> </a:t>
            </a:r>
            <a:r>
              <a:rPr lang="pl-PL" dirty="0" err="1" smtClean="0"/>
              <a:t>unde</a:t>
            </a:r>
            <a:r>
              <a:rPr lang="pl-PL" dirty="0" smtClean="0"/>
              <a:t> </a:t>
            </a:r>
            <a:r>
              <a:rPr lang="pl-PL" dirty="0" err="1" smtClean="0"/>
              <a:t>omnis</a:t>
            </a:r>
            <a:r>
              <a:rPr lang="pl-PL" dirty="0" smtClean="0"/>
              <a:t> </a:t>
            </a:r>
            <a:r>
              <a:rPr lang="pl-PL" dirty="0" err="1" smtClean="0"/>
              <a:t>iste</a:t>
            </a:r>
            <a:r>
              <a:rPr lang="pl-PL" dirty="0" smtClean="0"/>
              <a:t> </a:t>
            </a:r>
            <a:r>
              <a:rPr lang="pl-PL" dirty="0" err="1" smtClean="0"/>
              <a:t>natus</a:t>
            </a:r>
            <a:r>
              <a:rPr lang="pl-PL" dirty="0" smtClean="0"/>
              <a:t> error sit </a:t>
            </a:r>
            <a:r>
              <a:rPr lang="pl-PL" dirty="0" err="1" smtClean="0"/>
              <a:t>voluptatem</a:t>
            </a:r>
            <a:r>
              <a:rPr lang="pl-PL" dirty="0" smtClean="0"/>
              <a:t> </a:t>
            </a:r>
            <a:r>
              <a:rPr lang="pl-PL" dirty="0" err="1" smtClean="0"/>
              <a:t>accusantium</a:t>
            </a:r>
            <a:r>
              <a:rPr lang="pl-PL" dirty="0" smtClean="0"/>
              <a:t> </a:t>
            </a:r>
            <a:r>
              <a:rPr lang="pl-PL" dirty="0" err="1" smtClean="0"/>
              <a:t>doloremque</a:t>
            </a:r>
            <a:r>
              <a:rPr lang="pl-PL" dirty="0" smtClean="0"/>
              <a:t> </a:t>
            </a:r>
            <a:r>
              <a:rPr lang="pl-PL" dirty="0" err="1" smtClean="0"/>
              <a:t>laudantium</a:t>
            </a:r>
            <a:r>
              <a:rPr lang="pl-PL" dirty="0" smtClean="0"/>
              <a:t> 2016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562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2" r:id="rId2"/>
    <p:sldLayoutId id="2147483721" r:id="rId3"/>
    <p:sldLayoutId id="2147483725" r:id="rId4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lang="pl-PL" sz="2800" b="0" i="0" u="none" strike="noStrike" kern="1200" baseline="0" smtClean="0">
          <a:solidFill>
            <a:srgbClr val="FF0000"/>
          </a:solidFill>
          <a:latin typeface="Zauski"/>
          <a:ea typeface="+mj-ea"/>
          <a:cs typeface="Zausk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34" y="-1477015"/>
            <a:ext cx="7137492" cy="5043715"/>
          </a:xfrm>
          <a:prstGeom prst="rect">
            <a:avLst/>
          </a:prstGeom>
        </p:spPr>
      </p:pic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1156237" y="1916467"/>
            <a:ext cx="6667150" cy="1323439"/>
          </a:xfrm>
        </p:spPr>
        <p:txBody>
          <a:bodyPr/>
          <a:lstStyle/>
          <a:p>
            <a:r>
              <a:rPr lang="pl-PL" sz="4000" dirty="0" smtClean="0">
                <a:solidFill>
                  <a:schemeClr val="tx1"/>
                </a:solidFill>
                <a:latin typeface="+mn-lt"/>
              </a:rPr>
              <a:t>Stan czytelnictwa w Polsce </a:t>
            </a:r>
            <a:br>
              <a:rPr lang="pl-PL" sz="4000" dirty="0" smtClean="0">
                <a:solidFill>
                  <a:schemeClr val="tx1"/>
                </a:solidFill>
                <a:latin typeface="+mn-lt"/>
              </a:rPr>
            </a:br>
            <a:r>
              <a:rPr lang="pl-PL" sz="4000" dirty="0" smtClean="0">
                <a:solidFill>
                  <a:schemeClr val="tx1"/>
                </a:solidFill>
                <a:latin typeface="+mn-lt"/>
              </a:rPr>
              <a:t>w 2016 roku</a:t>
            </a:r>
            <a:endParaRPr lang="pl-PL" sz="4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92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Tekstowe 5"/>
          <p:cNvSpPr txBox="1"/>
          <p:nvPr/>
        </p:nvSpPr>
        <p:spPr>
          <a:xfrm>
            <a:off x="1537323" y="353241"/>
            <a:ext cx="60693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Wielkość księgozbiorów domowych</a:t>
            </a:r>
          </a:p>
        </p:txBody>
      </p:sp>
      <p:graphicFrame>
        <p:nvGraphicFramePr>
          <p:cNvPr id="7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830143"/>
              </p:ext>
            </p:extLst>
          </p:nvPr>
        </p:nvGraphicFramePr>
        <p:xfrm>
          <a:off x="897923" y="1030344"/>
          <a:ext cx="7673285" cy="3639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759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category" animBg="0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393480"/>
              </p:ext>
            </p:extLst>
          </p:nvPr>
        </p:nvGraphicFramePr>
        <p:xfrm>
          <a:off x="742950" y="876300"/>
          <a:ext cx="7658100" cy="438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ytuł 1"/>
          <p:cNvSpPr txBox="1">
            <a:spLocks/>
          </p:cNvSpPr>
          <p:nvPr/>
        </p:nvSpPr>
        <p:spPr>
          <a:xfrm>
            <a:off x="958850" y="368468"/>
            <a:ext cx="7226300" cy="10156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pl-PL"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Zaluski light"/>
                <a:ea typeface="+mj-ea"/>
                <a:cs typeface="Zaluski light"/>
              </a:defRPr>
            </a:lvl1pPr>
          </a:lstStyle>
          <a:p>
            <a:r>
              <a:rPr lang="pl-PL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Czytanie książek w wybranych grupach zawodowych (2002, 2016)</a:t>
            </a:r>
            <a:endParaRPr lang="pl-PL" sz="30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601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>
          <a:xfrm>
            <a:off x="766279" y="366072"/>
            <a:ext cx="7611442" cy="55399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pl-PL"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Zaluski light"/>
                <a:ea typeface="+mj-ea"/>
                <a:cs typeface="Zaluski light"/>
              </a:defRPr>
            </a:lvl1pPr>
          </a:lstStyle>
          <a:p>
            <a:r>
              <a:rPr lang="pl-PL" sz="3000" dirty="0" smtClean="0">
                <a:solidFill>
                  <a:schemeClr val="tx1"/>
                </a:solidFill>
                <a:latin typeface="+mn-lt"/>
              </a:rPr>
              <a:t>Czy jesteśmy poza kulturą pisma?</a:t>
            </a:r>
            <a:endParaRPr lang="pl-PL" sz="30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626" y="3255649"/>
            <a:ext cx="4202749" cy="7947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69579" y="3246210"/>
            <a:ext cx="1428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 smtClean="0">
                <a:solidFill>
                  <a:schemeClr val="accent1">
                    <a:lumMod val="75000"/>
                  </a:schemeClr>
                </a:solidFill>
              </a:rPr>
              <a:t>25%</a:t>
            </a:r>
            <a:endParaRPr lang="pl-PL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56546" y="3246210"/>
            <a:ext cx="1428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 smtClean="0">
                <a:solidFill>
                  <a:srgbClr val="DC1900"/>
                </a:solidFill>
              </a:rPr>
              <a:t>16%</a:t>
            </a:r>
            <a:endParaRPr lang="pl-PL" sz="4000" b="1" dirty="0">
              <a:solidFill>
                <a:srgbClr val="DC19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51434" y="1422532"/>
            <a:ext cx="5441132" cy="1531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1600" dirty="0"/>
              <a:t>w ostatnim roku czytał co najmniej fragment 1 </a:t>
            </a:r>
            <a:r>
              <a:rPr lang="pl-PL" sz="1600" dirty="0" smtClean="0"/>
              <a:t>książki</a:t>
            </a:r>
          </a:p>
          <a:p>
            <a:pPr algn="ctr">
              <a:lnSpc>
                <a:spcPct val="150000"/>
              </a:lnSpc>
            </a:pPr>
            <a:r>
              <a:rPr lang="pl-PL" sz="1600" dirty="0" smtClean="0"/>
              <a:t>w </a:t>
            </a:r>
            <a:r>
              <a:rPr lang="pl-PL" sz="1600" dirty="0"/>
              <a:t>ostatnim roku czytał co najmniej 1 gazetę / </a:t>
            </a:r>
            <a:r>
              <a:rPr lang="pl-PL" sz="1600" dirty="0" smtClean="0"/>
              <a:t>czasopismo</a:t>
            </a:r>
          </a:p>
          <a:p>
            <a:pPr algn="ctr">
              <a:lnSpc>
                <a:spcPct val="150000"/>
              </a:lnSpc>
            </a:pPr>
            <a:r>
              <a:rPr lang="pl-PL" sz="1600" dirty="0" smtClean="0"/>
              <a:t>w </a:t>
            </a:r>
            <a:r>
              <a:rPr lang="pl-PL" sz="1600" dirty="0"/>
              <a:t>ostatnim roku wyszukiwał wiadomości w </a:t>
            </a:r>
            <a:r>
              <a:rPr lang="pl-PL" sz="1600" dirty="0" err="1" smtClean="0"/>
              <a:t>internecie</a:t>
            </a:r>
            <a:endParaRPr lang="pl-PL" sz="1600" dirty="0"/>
          </a:p>
          <a:p>
            <a:pPr algn="ctr">
              <a:lnSpc>
                <a:spcPct val="150000"/>
              </a:lnSpc>
            </a:pPr>
            <a:r>
              <a:rPr lang="pl-PL" sz="1600" dirty="0" smtClean="0"/>
              <a:t>w </a:t>
            </a:r>
            <a:r>
              <a:rPr lang="pl-PL" sz="1600" dirty="0"/>
              <a:t>ostatnim miesiącu czytał co najmniej 3-stronicowy tekst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64161" y="1422532"/>
            <a:ext cx="619432" cy="1531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600" b="1" dirty="0" smtClean="0">
                <a:solidFill>
                  <a:srgbClr val="376092"/>
                </a:solidFill>
              </a:rPr>
              <a:t>TAK</a:t>
            </a:r>
          </a:p>
          <a:p>
            <a:pPr>
              <a:lnSpc>
                <a:spcPct val="150000"/>
              </a:lnSpc>
            </a:pPr>
            <a:r>
              <a:rPr lang="pl-PL" sz="1600" b="1" dirty="0">
                <a:solidFill>
                  <a:srgbClr val="376092"/>
                </a:solidFill>
              </a:rPr>
              <a:t>TAK</a:t>
            </a:r>
          </a:p>
          <a:p>
            <a:pPr>
              <a:lnSpc>
                <a:spcPct val="150000"/>
              </a:lnSpc>
            </a:pPr>
            <a:r>
              <a:rPr lang="pl-PL" sz="1600" b="1" dirty="0">
                <a:solidFill>
                  <a:srgbClr val="376092"/>
                </a:solidFill>
              </a:rPr>
              <a:t>TAK</a:t>
            </a:r>
          </a:p>
          <a:p>
            <a:pPr>
              <a:lnSpc>
                <a:spcPct val="150000"/>
              </a:lnSpc>
            </a:pPr>
            <a:r>
              <a:rPr lang="pl-PL" sz="1600" b="1" dirty="0" smtClean="0">
                <a:solidFill>
                  <a:srgbClr val="376092"/>
                </a:solidFill>
              </a:rPr>
              <a:t>TAK</a:t>
            </a:r>
            <a:endParaRPr lang="pl-PL" sz="1600" b="1" dirty="0">
              <a:solidFill>
                <a:srgbClr val="37609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06035" y="1422531"/>
            <a:ext cx="619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600" b="1" dirty="0" smtClean="0">
                <a:solidFill>
                  <a:srgbClr val="DC1900"/>
                </a:solidFill>
              </a:rPr>
              <a:t>NIE</a:t>
            </a:r>
          </a:p>
          <a:p>
            <a:pPr>
              <a:lnSpc>
                <a:spcPct val="150000"/>
              </a:lnSpc>
            </a:pPr>
            <a:r>
              <a:rPr lang="pl-PL" sz="1600" b="1" dirty="0">
                <a:solidFill>
                  <a:srgbClr val="DC1900"/>
                </a:solidFill>
              </a:rPr>
              <a:t>NIE</a:t>
            </a:r>
          </a:p>
          <a:p>
            <a:pPr>
              <a:lnSpc>
                <a:spcPct val="150000"/>
              </a:lnSpc>
            </a:pPr>
            <a:r>
              <a:rPr lang="pl-PL" sz="1600" b="1" dirty="0" smtClean="0">
                <a:solidFill>
                  <a:srgbClr val="DC1900"/>
                </a:solidFill>
              </a:rPr>
              <a:t>NIE</a:t>
            </a:r>
          </a:p>
          <a:p>
            <a:pPr>
              <a:lnSpc>
                <a:spcPct val="150000"/>
              </a:lnSpc>
            </a:pPr>
            <a:r>
              <a:rPr lang="pl-PL" sz="1600" b="1" dirty="0" smtClean="0">
                <a:solidFill>
                  <a:srgbClr val="DC1900"/>
                </a:solidFill>
              </a:rPr>
              <a:t>NIE</a:t>
            </a:r>
            <a:endParaRPr lang="pl-PL" sz="1600" b="1" dirty="0">
              <a:solidFill>
                <a:srgbClr val="DC1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87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613" y="-918212"/>
            <a:ext cx="5773120" cy="4079580"/>
          </a:xfrm>
          <a:prstGeom prst="rect">
            <a:avLst/>
          </a:prstGeom>
        </p:spPr>
      </p:pic>
      <p:sp>
        <p:nvSpPr>
          <p:cNvPr id="4" name="Tytuł 4"/>
          <p:cNvSpPr txBox="1">
            <a:spLocks/>
          </p:cNvSpPr>
          <p:nvPr/>
        </p:nvSpPr>
        <p:spPr>
          <a:xfrm>
            <a:off x="1156237" y="1916467"/>
            <a:ext cx="6667150" cy="132343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pl-PL"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Zaluski light"/>
                <a:ea typeface="+mj-ea"/>
                <a:cs typeface="Zaluski light"/>
              </a:defRPr>
            </a:lvl1pPr>
          </a:lstStyle>
          <a:p>
            <a:r>
              <a:rPr lang="pl-PL" sz="4000" dirty="0" smtClean="0">
                <a:solidFill>
                  <a:schemeClr val="tx1"/>
                </a:solidFill>
                <a:latin typeface="+mn-lt"/>
              </a:rPr>
              <a:t>Rynek wydawniczy </a:t>
            </a:r>
            <a:br>
              <a:rPr lang="pl-PL" sz="4000" dirty="0" smtClean="0">
                <a:solidFill>
                  <a:schemeClr val="tx1"/>
                </a:solidFill>
                <a:latin typeface="+mn-lt"/>
              </a:rPr>
            </a:br>
            <a:r>
              <a:rPr lang="pl-PL" sz="4000" dirty="0" smtClean="0">
                <a:solidFill>
                  <a:schemeClr val="tx1"/>
                </a:solidFill>
                <a:latin typeface="+mn-lt"/>
              </a:rPr>
              <a:t>w 2016 roku</a:t>
            </a:r>
            <a:endParaRPr lang="pl-PL" sz="4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901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 txBox="1">
            <a:spLocks/>
          </p:cNvSpPr>
          <p:nvPr/>
        </p:nvSpPr>
        <p:spPr>
          <a:xfrm>
            <a:off x="983392" y="375489"/>
            <a:ext cx="7177216" cy="1015663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pl-PL"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Zaluski light"/>
                <a:ea typeface="+mj-ea"/>
                <a:cs typeface="Zaluski light"/>
              </a:defRPr>
            </a:lvl1pPr>
          </a:lstStyle>
          <a:p>
            <a:r>
              <a:rPr lang="pl-PL" sz="3000" dirty="0" smtClean="0">
                <a:solidFill>
                  <a:schemeClr val="tx1"/>
                </a:solidFill>
                <a:latin typeface="+mn-lt"/>
              </a:rPr>
              <a:t>Liczba tytułów publikowanych rocznie </a:t>
            </a:r>
            <a:br>
              <a:rPr lang="pl-PL" sz="3000" dirty="0" smtClean="0">
                <a:solidFill>
                  <a:schemeClr val="tx1"/>
                </a:solidFill>
                <a:latin typeface="+mn-lt"/>
              </a:rPr>
            </a:br>
            <a:r>
              <a:rPr lang="pl-PL" sz="3000" dirty="0" smtClean="0">
                <a:solidFill>
                  <a:schemeClr val="tx1"/>
                </a:solidFill>
                <a:latin typeface="+mn-lt"/>
              </a:rPr>
              <a:t>w Polsce w latach 1991 - 2016</a:t>
            </a:r>
            <a:endParaRPr lang="pl-PL" sz="30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7" name="Symbol zastępczy zawartości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1856583"/>
              </p:ext>
            </p:extLst>
          </p:nvPr>
        </p:nvGraphicFramePr>
        <p:xfrm>
          <a:off x="354227" y="1265408"/>
          <a:ext cx="8484973" cy="3298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4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613" y="-918212"/>
            <a:ext cx="5773120" cy="4079580"/>
          </a:xfrm>
          <a:prstGeom prst="rect">
            <a:avLst/>
          </a:prstGeom>
        </p:spPr>
      </p:pic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1018843" y="1910677"/>
            <a:ext cx="7106314" cy="707886"/>
          </a:xfrm>
        </p:spPr>
        <p:txBody>
          <a:bodyPr/>
          <a:lstStyle/>
          <a:p>
            <a:r>
              <a:rPr lang="pl-PL" sz="4000" dirty="0" smtClean="0">
                <a:solidFill>
                  <a:schemeClr val="tx1"/>
                </a:solidFill>
                <a:latin typeface="+mn-lt"/>
              </a:rPr>
              <a:t>Biblioteki publiczne</a:t>
            </a:r>
            <a:endParaRPr lang="pl-PL" sz="4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PoleTekstowe 1"/>
          <p:cNvSpPr txBox="1"/>
          <p:nvPr/>
        </p:nvSpPr>
        <p:spPr>
          <a:xfrm>
            <a:off x="1589903" y="2618563"/>
            <a:ext cx="5964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 podstawie danych 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GUS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786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80086" y="401919"/>
            <a:ext cx="8419015" cy="954107"/>
          </a:xfrm>
        </p:spPr>
        <p:txBody>
          <a:bodyPr>
            <a:noAutofit/>
          </a:bodyPr>
          <a:lstStyle/>
          <a:p>
            <a:pPr algn="ctr"/>
            <a:r>
              <a:rPr lang="pl-PL" altLang="pl-PL" sz="3000" b="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Czytelnicy </a:t>
            </a:r>
            <a:r>
              <a:rPr lang="pl-PL" altLang="pl-PL" sz="3000" b="0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książek </a:t>
            </a:r>
            <a:r>
              <a:rPr lang="pl-PL" altLang="pl-PL" sz="3000" b="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bibliotekach publicznych </a:t>
            </a:r>
            <a:br>
              <a:rPr lang="pl-PL" altLang="pl-PL" sz="3000" b="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altLang="pl-PL" sz="3000" b="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(na 100 mieszkańców) w latach 1989, 2004-2015</a:t>
            </a:r>
            <a:endParaRPr lang="pl-PL" sz="3000" b="0" dirty="0">
              <a:solidFill>
                <a:schemeClr val="tx1"/>
              </a:solidFill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9942991"/>
              </p:ext>
            </p:extLst>
          </p:nvPr>
        </p:nvGraphicFramePr>
        <p:xfrm>
          <a:off x="469557" y="1532239"/>
          <a:ext cx="7735845" cy="3361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79173" y="4431377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 sz="1350"/>
          </a:p>
        </p:txBody>
      </p:sp>
    </p:spTree>
    <p:extLst>
      <p:ext uri="{BB962C8B-B14F-4D97-AF65-F5344CB8AC3E}">
        <p14:creationId xmlns:p14="http://schemas.microsoft.com/office/powerpoint/2010/main" val="206771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98358" y="179497"/>
            <a:ext cx="7147284" cy="954107"/>
          </a:xfrm>
        </p:spPr>
        <p:txBody>
          <a:bodyPr>
            <a:noAutofit/>
          </a:bodyPr>
          <a:lstStyle/>
          <a:p>
            <a:r>
              <a:rPr lang="pl-PL" sz="3000" b="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Wypożyczenia na 1 czytelnika (w jedn. </a:t>
            </a:r>
            <a:r>
              <a:rPr lang="pl-PL" sz="3000" b="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inw</a:t>
            </a:r>
            <a:r>
              <a:rPr lang="pl-PL" sz="3000" b="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.)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93197864"/>
              </p:ext>
            </p:extLst>
          </p:nvPr>
        </p:nvGraphicFramePr>
        <p:xfrm>
          <a:off x="691978" y="817177"/>
          <a:ext cx="7809472" cy="4178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976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613" y="-918212"/>
            <a:ext cx="5773120" cy="4079580"/>
          </a:xfrm>
          <a:prstGeom prst="rect">
            <a:avLst/>
          </a:prstGeom>
        </p:spPr>
      </p:pic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1018843" y="2147744"/>
            <a:ext cx="7106314" cy="707886"/>
          </a:xfrm>
        </p:spPr>
        <p:txBody>
          <a:bodyPr/>
          <a:lstStyle/>
          <a:p>
            <a:r>
              <a:rPr lang="pl-PL" sz="4000" dirty="0" smtClean="0">
                <a:solidFill>
                  <a:schemeClr val="tx1"/>
                </a:solidFill>
                <a:latin typeface="+mn-lt"/>
              </a:rPr>
              <a:t>Dziękuję</a:t>
            </a:r>
            <a:endParaRPr lang="pl-PL" sz="4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159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513035" y="1217007"/>
            <a:ext cx="729377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SzPct val="103000"/>
              <a:buFont typeface="Arial" charset="0"/>
              <a:buChar char="•"/>
            </a:pPr>
            <a:r>
              <a:rPr lang="pl-PL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od 1992 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co </a:t>
            </a:r>
            <a:r>
              <a:rPr lang="pl-PL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dwa lata, od 2014 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 co rok </a:t>
            </a:r>
          </a:p>
          <a:p>
            <a:pPr marL="285750" indent="-28575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SzPct val="103000"/>
              <a:buFont typeface="Arial" charset="0"/>
              <a:buChar char="•"/>
            </a:pP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ogólnopolska </a:t>
            </a:r>
            <a:r>
              <a:rPr lang="pl-PL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próba reprezentatywna ok. 3000 osób </a:t>
            </a:r>
            <a:r>
              <a:rPr lang="pl-PL" sz="2000" dirty="0"/>
              <a:t>≥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15 lat</a:t>
            </a:r>
          </a:p>
          <a:p>
            <a:pPr marL="285750" indent="-28575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SzPct val="103000"/>
              <a:buFont typeface="Arial" charset="0"/>
              <a:buChar char="•"/>
            </a:pPr>
            <a:r>
              <a:rPr lang="pl-PL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CAPI </a:t>
            </a:r>
            <a:r>
              <a:rPr 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pl-PL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Computer Assisted Personal Interview</a:t>
            </a:r>
            <a:r>
              <a:rPr lang="pl-PL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285750" indent="-28575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SzPct val="103000"/>
              <a:buFont typeface="Arial" charset="0"/>
              <a:buChar char="•"/>
            </a:pPr>
            <a:r>
              <a:rPr lang="pl-PL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czas badania: druga połowa listopada</a:t>
            </a:r>
          </a:p>
          <a:p>
            <a:pPr marL="285750" indent="-285750">
              <a:lnSpc>
                <a:spcPct val="150000"/>
              </a:lnSpc>
              <a:buClr>
                <a:schemeClr val="tx1">
                  <a:lumMod val="85000"/>
                  <a:lumOff val="15000"/>
                </a:schemeClr>
              </a:buClr>
              <a:buSzPct val="103000"/>
              <a:buFont typeface="Arial" charset="0"/>
              <a:buChar char="•"/>
            </a:pPr>
            <a:r>
              <a:rPr lang="pl-PL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kwestionariusz zawiera ok. 50 pytań </a:t>
            </a:r>
          </a:p>
        </p:txBody>
      </p:sp>
    </p:spTree>
    <p:extLst>
      <p:ext uri="{BB962C8B-B14F-4D97-AF65-F5344CB8AC3E}">
        <p14:creationId xmlns:p14="http://schemas.microsoft.com/office/powerpoint/2010/main" val="207637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Wykres 20"/>
          <p:cNvGraphicFramePr/>
          <p:nvPr>
            <p:extLst>
              <p:ext uri="{D42A27DB-BD31-4B8C-83A1-F6EECF244321}">
                <p14:modId xmlns:p14="http://schemas.microsoft.com/office/powerpoint/2010/main" val="1743937803"/>
              </p:ext>
            </p:extLst>
          </p:nvPr>
        </p:nvGraphicFramePr>
        <p:xfrm>
          <a:off x="965808" y="1471961"/>
          <a:ext cx="7196255" cy="2914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ole tekstowe 22"/>
          <p:cNvSpPr txBox="1"/>
          <p:nvPr/>
        </p:nvSpPr>
        <p:spPr>
          <a:xfrm>
            <a:off x="1691225" y="373054"/>
            <a:ext cx="57615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Nieczytający książek w 2016 roku</a:t>
            </a:r>
            <a:endParaRPr lang="pl-PL" sz="3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61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category" animBg="0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1338038" y="377499"/>
            <a:ext cx="64679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3000" smtClean="0"/>
              <a:t>Nieczytający </a:t>
            </a:r>
            <a:r>
              <a:rPr lang="pl-PL" sz="3000" dirty="0"/>
              <a:t>książek w </a:t>
            </a:r>
            <a:r>
              <a:rPr lang="pl-PL" sz="3000"/>
              <a:t>latach </a:t>
            </a:r>
            <a:r>
              <a:rPr lang="pl-PL" sz="3000" smtClean="0"/>
              <a:t>2002-2016</a:t>
            </a:r>
            <a:endParaRPr lang="pl-PL" sz="3000" dirty="0"/>
          </a:p>
        </p:txBody>
      </p:sp>
      <p:graphicFrame>
        <p:nvGraphicFramePr>
          <p:cNvPr id="5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5887531"/>
              </p:ext>
            </p:extLst>
          </p:nvPr>
        </p:nvGraphicFramePr>
        <p:xfrm>
          <a:off x="594640" y="1037968"/>
          <a:ext cx="8106185" cy="3446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091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1" uiExpand="1">
        <p:bldSub>
          <a:bldChart bld="series" animBg="0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ole tekstowe 22"/>
          <p:cNvSpPr txBox="1"/>
          <p:nvPr/>
        </p:nvSpPr>
        <p:spPr>
          <a:xfrm>
            <a:off x="1219200" y="371603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000" dirty="0" smtClean="0"/>
              <a:t>Czytający </a:t>
            </a:r>
            <a:r>
              <a:rPr lang="pl-PL" sz="3000" dirty="0" smtClean="0"/>
              <a:t>7 i więcej książek </a:t>
            </a:r>
            <a:endParaRPr lang="pl-PL" sz="3000" dirty="0" smtClean="0"/>
          </a:p>
          <a:p>
            <a:pPr algn="ctr"/>
            <a:r>
              <a:rPr lang="pl-PL" sz="3000" dirty="0" smtClean="0"/>
              <a:t>w </a:t>
            </a:r>
            <a:r>
              <a:rPr lang="pl-PL" sz="3000" dirty="0" smtClean="0"/>
              <a:t>2016 roku</a:t>
            </a:r>
            <a:endParaRPr lang="pl-PL" sz="30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6" name="Wykres 20"/>
          <p:cNvGraphicFramePr/>
          <p:nvPr>
            <p:extLst>
              <p:ext uri="{D42A27DB-BD31-4B8C-83A1-F6EECF244321}">
                <p14:modId xmlns:p14="http://schemas.microsoft.com/office/powerpoint/2010/main" val="1309904981"/>
              </p:ext>
            </p:extLst>
          </p:nvPr>
        </p:nvGraphicFramePr>
        <p:xfrm>
          <a:off x="981306" y="1471961"/>
          <a:ext cx="7196255" cy="2914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492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category" animBg="0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8238388"/>
              </p:ext>
            </p:extLst>
          </p:nvPr>
        </p:nvGraphicFramePr>
        <p:xfrm>
          <a:off x="594640" y="988541"/>
          <a:ext cx="8106185" cy="3488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3748135" y="1131887"/>
            <a:ext cx="226336" cy="32385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98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1781111" y="377499"/>
            <a:ext cx="558178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3000" dirty="0" smtClean="0"/>
              <a:t>Czytający </a:t>
            </a:r>
            <a:r>
              <a:rPr lang="pl-PL" sz="3000" dirty="0"/>
              <a:t>7 i więcej</a:t>
            </a:r>
            <a:r>
              <a:rPr lang="pl-PL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książek </a:t>
            </a:r>
            <a:r>
              <a:rPr lang="pl-PL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rocznie</a:t>
            </a:r>
          </a:p>
          <a:p>
            <a:pPr algn="ctr"/>
            <a:r>
              <a:rPr lang="pl-PL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 </a:t>
            </a:r>
            <a:r>
              <a:rPr lang="pl-PL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latach </a:t>
            </a:r>
            <a:r>
              <a:rPr lang="pl-PL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2002-2016</a:t>
            </a:r>
            <a:endParaRPr lang="pl-PL" sz="3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86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 animBg="0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508891" y="352785"/>
            <a:ext cx="61262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3200" dirty="0" smtClean="0"/>
              <a:t>Czytający teksty dłuższe </a:t>
            </a:r>
            <a:r>
              <a:rPr lang="pl-PL" sz="3200" dirty="0"/>
              <a:t>niż 3 </a:t>
            </a:r>
            <a:r>
              <a:rPr lang="pl-PL" sz="3200" dirty="0" smtClean="0"/>
              <a:t>strony</a:t>
            </a:r>
            <a:endParaRPr lang="pl-PL" sz="3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graphicFrame>
        <p:nvGraphicFramePr>
          <p:cNvPr id="7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3473833"/>
              </p:ext>
            </p:extLst>
          </p:nvPr>
        </p:nvGraphicFramePr>
        <p:xfrm>
          <a:off x="850901" y="1112108"/>
          <a:ext cx="7429500" cy="336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906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 animBg="0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1412245"/>
              </p:ext>
            </p:extLst>
          </p:nvPr>
        </p:nvGraphicFramePr>
        <p:xfrm>
          <a:off x="863600" y="927681"/>
          <a:ext cx="7444723" cy="374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oleTekstowe 6"/>
          <p:cNvSpPr txBox="1"/>
          <p:nvPr/>
        </p:nvSpPr>
        <p:spPr>
          <a:xfrm>
            <a:off x="2582770" y="373760"/>
            <a:ext cx="39784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Źródła czytanych </a:t>
            </a:r>
            <a:r>
              <a:rPr lang="pl-PL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książek</a:t>
            </a:r>
            <a:endParaRPr lang="pl-PL" sz="3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48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category" animBg="0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6913594"/>
              </p:ext>
            </p:extLst>
          </p:nvPr>
        </p:nvGraphicFramePr>
        <p:xfrm>
          <a:off x="581025" y="1155031"/>
          <a:ext cx="7767670" cy="360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oleTekstowe 5"/>
          <p:cNvSpPr txBox="1"/>
          <p:nvPr/>
        </p:nvSpPr>
        <p:spPr>
          <a:xfrm>
            <a:off x="1685124" y="381552"/>
            <a:ext cx="5773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000" dirty="0" smtClean="0"/>
              <a:t>Domy w ogóle bez książek </a:t>
            </a:r>
          </a:p>
          <a:p>
            <a:pPr algn="ctr"/>
            <a:r>
              <a:rPr lang="pl-PL" sz="3000" dirty="0" smtClean="0"/>
              <a:t>lub tylko z podręcznikami</a:t>
            </a:r>
            <a:endParaRPr lang="pl-PL" sz="3000" dirty="0"/>
          </a:p>
        </p:txBody>
      </p:sp>
      <p:sp>
        <p:nvSpPr>
          <p:cNvPr id="2" name="TextBox 1"/>
          <p:cNvSpPr txBox="1"/>
          <p:nvPr/>
        </p:nvSpPr>
        <p:spPr>
          <a:xfrm>
            <a:off x="2778100" y="3957747"/>
            <a:ext cx="39368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/>
              <a:t> 2014                       2015                       2016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75425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series" animBg="0"/>
        </p:bldSub>
      </p:bldGraphic>
    </p:bldLst>
  </p:timing>
</p:sld>
</file>

<file path=ppt/theme/theme1.xml><?xml version="1.0" encoding="utf-8"?>
<a:theme xmlns:a="http://schemas.openxmlformats.org/drawingml/2006/main" name="Projekt niestandardow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3922</TotalTime>
  <Words>210</Words>
  <Application>Microsoft Macintosh PowerPoint</Application>
  <PresentationFormat>Pokaz na ekranie (16:9)</PresentationFormat>
  <Paragraphs>60</Paragraphs>
  <Slides>18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Calibri</vt:lpstr>
      <vt:lpstr>Times New Roman</vt:lpstr>
      <vt:lpstr>Zaluski light</vt:lpstr>
      <vt:lpstr>Zauski</vt:lpstr>
      <vt:lpstr>Arial</vt:lpstr>
      <vt:lpstr>Projekt niestandardowy</vt:lpstr>
      <vt:lpstr>Stan czytelnictwa w Polsce  w 2016 roku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Biblioteki publiczne</vt:lpstr>
      <vt:lpstr>Czytelnicy książek w bibliotekach publicznych  (na 100 mieszkańców) w latach 1989, 2004-2015</vt:lpstr>
      <vt:lpstr>Wypożyczenia na 1 czytelnika (w jedn. inw.)</vt:lpstr>
      <vt:lpstr>Dziękuję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Agata Muszalska</dc:creator>
  <cp:lastModifiedBy>Milach Aurelia</cp:lastModifiedBy>
  <cp:revision>437</cp:revision>
  <dcterms:created xsi:type="dcterms:W3CDTF">2016-11-13T15:22:03Z</dcterms:created>
  <dcterms:modified xsi:type="dcterms:W3CDTF">2017-04-19T11:16:39Z</dcterms:modified>
</cp:coreProperties>
</file>