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95" r:id="rId4"/>
    <p:sldId id="288" r:id="rId5"/>
    <p:sldId id="301" r:id="rId6"/>
    <p:sldId id="305" r:id="rId7"/>
    <p:sldId id="304" r:id="rId8"/>
    <p:sldId id="309" r:id="rId9"/>
    <p:sldId id="310" r:id="rId10"/>
    <p:sldId id="316" r:id="rId11"/>
    <p:sldId id="317" r:id="rId12"/>
    <p:sldId id="318" r:id="rId13"/>
    <p:sldId id="319" r:id="rId14"/>
    <p:sldId id="307" r:id="rId15"/>
    <p:sldId id="320" r:id="rId16"/>
    <p:sldId id="302" r:id="rId17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9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B6C"/>
    <a:srgbClr val="D85178"/>
    <a:srgbClr val="B10F46"/>
    <a:srgbClr val="6BA9B1"/>
    <a:srgbClr val="B80D48"/>
    <a:srgbClr val="CB517D"/>
    <a:srgbClr val="347F80"/>
    <a:srgbClr val="0E8176"/>
    <a:srgbClr val="6EB1BA"/>
    <a:srgbClr val="4E7E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69" autoAdjust="0"/>
    <p:restoredTop sz="94739" autoAdjust="0"/>
  </p:normalViewPr>
  <p:slideViewPr>
    <p:cSldViewPr snapToGrid="0">
      <p:cViewPr varScale="1">
        <p:scale>
          <a:sx n="67" d="100"/>
          <a:sy n="67" d="100"/>
        </p:scale>
        <p:origin x="-408" y="-108"/>
      </p:cViewPr>
      <p:guideLst>
        <p:guide orient="horz" pos="1139"/>
        <p:guide pos="4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8505728297077603"/>
          <c:y val="3.5422931289402299E-2"/>
          <c:w val="0.55347834464943302"/>
          <c:h val="0.816444810591280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D2541"/>
            </a:solidFill>
          </c:spPr>
          <c:dPt>
            <c:idx val="0"/>
            <c:spPr>
              <a:solidFill>
                <a:srgbClr val="B80D4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39-7D45-88F0-989B1A5B427C}"/>
              </c:ext>
            </c:extLst>
          </c:dPt>
          <c:dPt>
            <c:idx val="1"/>
            <c:spPr>
              <a:solidFill>
                <a:srgbClr val="265B6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39-7D45-88F0-989B1A5B427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900"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pl-PL"/>
                </a:p>
              </c:txPr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l-PL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Czytający co najmniej 1 książkę rocznie </c:v>
                </c:pt>
                <c:pt idx="1">
                  <c:v>Nie czytający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0.38000000000000006</c:v>
                </c:pt>
                <c:pt idx="1">
                  <c:v>0.62000000000000011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39-7D45-88F0-989B1A5B427C}"/>
            </c:ext>
          </c:extLst>
        </c:ser>
        <c:dLbls>
          <c:showVal val="1"/>
        </c:dLbls>
        <c:firstSliceAng val="0"/>
        <c:holeSize val="50"/>
      </c:doughnutChart>
    </c:plotArea>
    <c:legend>
      <c:legendPos val="b"/>
      <c:legendEntry>
        <c:idx val="1"/>
        <c:delete val="1"/>
      </c:legendEntry>
      <c:layout/>
    </c:legend>
    <c:plotVisOnly val="1"/>
    <c:dispBlanksAs val="zero"/>
  </c:chart>
  <c:spPr>
    <a:ln cmpd="sng"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40430636675237208"/>
          <c:y val="0.10360972772096001"/>
          <c:w val="0.59501597418543195"/>
          <c:h val="0.78946440769409909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Grupa odniesienia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50</c:v>
                </c:pt>
                <c:pt idx="1">
                  <c:v>59</c:v>
                </c:pt>
                <c:pt idx="2">
                  <c:v>34</c:v>
                </c:pt>
                <c:pt idx="3">
                  <c:v>47</c:v>
                </c:pt>
                <c:pt idx="4">
                  <c:v>50</c:v>
                </c:pt>
                <c:pt idx="5">
                  <c:v>42</c:v>
                </c:pt>
                <c:pt idx="6">
                  <c:v>48</c:v>
                </c:pt>
                <c:pt idx="7">
                  <c:v>73</c:v>
                </c:pt>
                <c:pt idx="8">
                  <c:v>77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Próba ogólnopolska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21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19</c:v>
                </c:pt>
                <c:pt idx="5">
                  <c:v>20</c:v>
                </c:pt>
                <c:pt idx="6">
                  <c:v>20</c:v>
                </c:pt>
                <c:pt idx="7">
                  <c:v>38</c:v>
                </c:pt>
                <c:pt idx="8">
                  <c:v>40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Poloniści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dLbl>
              <c:idx val="8"/>
              <c:layout>
                <c:manualLayout>
                  <c:x val="-5.6416060897361816E-3"/>
                  <c:y val="-2.627257527920301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97</c:v>
                </c:pt>
                <c:pt idx="1">
                  <c:v>89</c:v>
                </c:pt>
                <c:pt idx="2">
                  <c:v>81</c:v>
                </c:pt>
                <c:pt idx="3">
                  <c:v>87</c:v>
                </c:pt>
                <c:pt idx="4">
                  <c:v>90</c:v>
                </c:pt>
                <c:pt idx="5">
                  <c:v>89</c:v>
                </c:pt>
                <c:pt idx="6">
                  <c:v>92</c:v>
                </c:pt>
                <c:pt idx="7">
                  <c:v>100</c:v>
                </c:pt>
                <c:pt idx="8">
                  <c:v>94</c:v>
                </c:pt>
              </c:numCache>
            </c:numRef>
          </c:val>
        </c:ser>
        <c:dLbls>
          <c:showVal val="1"/>
        </c:dLbls>
        <c:gapWidth val="134"/>
        <c:overlap val="-29"/>
        <c:axId val="174087552"/>
        <c:axId val="174089344"/>
      </c:barChart>
      <c:catAx>
        <c:axId val="17408755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4089344"/>
        <c:crosses val="autoZero"/>
        <c:auto val="1"/>
        <c:lblAlgn val="r"/>
        <c:lblOffset val="100"/>
      </c:catAx>
      <c:valAx>
        <c:axId val="174089344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1740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37467760664412403"/>
          <c:y val="2.5566318806736904E-2"/>
          <c:w val="0.52761077537878709"/>
          <c:h val="6.546856827704448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40430636675237208"/>
          <c:y val="0.10360972772096001"/>
          <c:w val="0.59501597418543195"/>
          <c:h val="0.78946440769409909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Grupa odniesienia</c:v>
                </c:pt>
              </c:strCache>
            </c:strRef>
          </c:tx>
          <c:spPr>
            <a:solidFill>
              <a:srgbClr val="D85178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50</c:v>
                </c:pt>
                <c:pt idx="1">
                  <c:v>59</c:v>
                </c:pt>
                <c:pt idx="2">
                  <c:v>34</c:v>
                </c:pt>
                <c:pt idx="3">
                  <c:v>47</c:v>
                </c:pt>
                <c:pt idx="4">
                  <c:v>50</c:v>
                </c:pt>
                <c:pt idx="5">
                  <c:v>42</c:v>
                </c:pt>
                <c:pt idx="6">
                  <c:v>48</c:v>
                </c:pt>
                <c:pt idx="7">
                  <c:v>73</c:v>
                </c:pt>
                <c:pt idx="8">
                  <c:v>77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Próba ogólnopolska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21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19</c:v>
                </c:pt>
                <c:pt idx="5">
                  <c:v>20</c:v>
                </c:pt>
                <c:pt idx="6">
                  <c:v>20</c:v>
                </c:pt>
                <c:pt idx="7">
                  <c:v>38</c:v>
                </c:pt>
                <c:pt idx="8">
                  <c:v>40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Poloniści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dLbl>
              <c:idx val="8"/>
              <c:layout>
                <c:manualLayout>
                  <c:x val="-5.6416060897361816E-3"/>
                  <c:y val="-2.627257527920301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97</c:v>
                </c:pt>
                <c:pt idx="1">
                  <c:v>89</c:v>
                </c:pt>
                <c:pt idx="2">
                  <c:v>81</c:v>
                </c:pt>
                <c:pt idx="3">
                  <c:v>87</c:v>
                </c:pt>
                <c:pt idx="4">
                  <c:v>90</c:v>
                </c:pt>
                <c:pt idx="5">
                  <c:v>89</c:v>
                </c:pt>
                <c:pt idx="6">
                  <c:v>92</c:v>
                </c:pt>
                <c:pt idx="7">
                  <c:v>100</c:v>
                </c:pt>
                <c:pt idx="8">
                  <c:v>94</c:v>
                </c:pt>
              </c:numCache>
            </c:numRef>
          </c:val>
        </c:ser>
        <c:dLbls>
          <c:showVal val="1"/>
        </c:dLbls>
        <c:gapWidth val="134"/>
        <c:overlap val="-29"/>
        <c:axId val="174387584"/>
        <c:axId val="174389120"/>
      </c:barChart>
      <c:catAx>
        <c:axId val="1743875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4389120"/>
        <c:crosses val="autoZero"/>
        <c:auto val="1"/>
        <c:lblAlgn val="r"/>
        <c:lblOffset val="100"/>
      </c:catAx>
      <c:valAx>
        <c:axId val="174389120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17438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467760664412403"/>
          <c:y val="2.5566318806736904E-2"/>
          <c:w val="0.52761077537878709"/>
          <c:h val="6.546856827704448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40430636675237208"/>
          <c:y val="0.10623698524888003"/>
          <c:w val="0.59501597418543195"/>
          <c:h val="0.78158263511033788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Grupa odniesienia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28</c:v>
                </c:pt>
                <c:pt idx="1">
                  <c:v>90</c:v>
                </c:pt>
                <c:pt idx="2">
                  <c:v>64</c:v>
                </c:pt>
                <c:pt idx="3">
                  <c:v>25</c:v>
                </c:pt>
                <c:pt idx="4">
                  <c:v>21</c:v>
                </c:pt>
                <c:pt idx="6">
                  <c:v>11</c:v>
                </c:pt>
                <c:pt idx="7">
                  <c:v>15</c:v>
                </c:pt>
                <c:pt idx="8">
                  <c:v>41</c:v>
                </c:pt>
                <c:pt idx="9">
                  <c:v>82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Próba ogólnopolska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Arkusz1!$C$2:$C$11</c:f>
              <c:numCache>
                <c:formatCode>General</c:formatCode>
                <c:ptCount val="10"/>
                <c:pt idx="0">
                  <c:v>16</c:v>
                </c:pt>
                <c:pt idx="1">
                  <c:v>78</c:v>
                </c:pt>
                <c:pt idx="2">
                  <c:v>36</c:v>
                </c:pt>
                <c:pt idx="3">
                  <c:v>11</c:v>
                </c:pt>
                <c:pt idx="4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21</c:v>
                </c:pt>
                <c:pt idx="9">
                  <c:v>56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Poloniści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Arkusz1!$D$2:$D$11</c:f>
              <c:numCache>
                <c:formatCode>General</c:formatCode>
                <c:ptCount val="10"/>
                <c:pt idx="0">
                  <c:v>71</c:v>
                </c:pt>
                <c:pt idx="1">
                  <c:v>99</c:v>
                </c:pt>
                <c:pt idx="2">
                  <c:v>93</c:v>
                </c:pt>
                <c:pt idx="3">
                  <c:v>42</c:v>
                </c:pt>
                <c:pt idx="4">
                  <c:v>27</c:v>
                </c:pt>
                <c:pt idx="6">
                  <c:v>38</c:v>
                </c:pt>
                <c:pt idx="7">
                  <c:v>47</c:v>
                </c:pt>
                <c:pt idx="8">
                  <c:v>76</c:v>
                </c:pt>
                <c:pt idx="9">
                  <c:v>93</c:v>
                </c:pt>
              </c:numCache>
            </c:numRef>
          </c:val>
        </c:ser>
        <c:dLbls>
          <c:showVal val="1"/>
        </c:dLbls>
        <c:gapWidth val="74"/>
        <c:overlap val="-23"/>
        <c:axId val="174814336"/>
        <c:axId val="174815872"/>
      </c:barChart>
      <c:catAx>
        <c:axId val="1748143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4815872"/>
        <c:crosses val="autoZero"/>
        <c:auto val="1"/>
        <c:lblAlgn val="r"/>
        <c:lblOffset val="100"/>
      </c:catAx>
      <c:valAx>
        <c:axId val="17481587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48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37467760664412403"/>
          <c:y val="2.2939061278816598E-2"/>
          <c:w val="0.52761077537878709"/>
          <c:h val="6.546856827704448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40430636675237208"/>
          <c:y val="0.10623698524888003"/>
          <c:w val="0.59501597418543195"/>
          <c:h val="0.78158263511033788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Grupa odniesienia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28</c:v>
                </c:pt>
                <c:pt idx="1">
                  <c:v>90</c:v>
                </c:pt>
                <c:pt idx="2">
                  <c:v>64</c:v>
                </c:pt>
                <c:pt idx="3">
                  <c:v>25</c:v>
                </c:pt>
                <c:pt idx="4">
                  <c:v>21</c:v>
                </c:pt>
                <c:pt idx="6">
                  <c:v>11</c:v>
                </c:pt>
                <c:pt idx="7">
                  <c:v>15</c:v>
                </c:pt>
                <c:pt idx="8">
                  <c:v>41</c:v>
                </c:pt>
                <c:pt idx="9">
                  <c:v>82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Próba ogólnopolska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Arkusz1!$C$2:$C$11</c:f>
              <c:numCache>
                <c:formatCode>General</c:formatCode>
                <c:ptCount val="10"/>
                <c:pt idx="0">
                  <c:v>16</c:v>
                </c:pt>
                <c:pt idx="1">
                  <c:v>78</c:v>
                </c:pt>
                <c:pt idx="2">
                  <c:v>36</c:v>
                </c:pt>
                <c:pt idx="3">
                  <c:v>11</c:v>
                </c:pt>
                <c:pt idx="4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21</c:v>
                </c:pt>
                <c:pt idx="9">
                  <c:v>56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Poloniści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Arkusz1!$D$2:$D$11</c:f>
              <c:numCache>
                <c:formatCode>General</c:formatCode>
                <c:ptCount val="10"/>
                <c:pt idx="0">
                  <c:v>71</c:v>
                </c:pt>
                <c:pt idx="1">
                  <c:v>99</c:v>
                </c:pt>
                <c:pt idx="2">
                  <c:v>93</c:v>
                </c:pt>
                <c:pt idx="3">
                  <c:v>42</c:v>
                </c:pt>
                <c:pt idx="4">
                  <c:v>27</c:v>
                </c:pt>
                <c:pt idx="6">
                  <c:v>38</c:v>
                </c:pt>
                <c:pt idx="7">
                  <c:v>47</c:v>
                </c:pt>
                <c:pt idx="8">
                  <c:v>76</c:v>
                </c:pt>
                <c:pt idx="9">
                  <c:v>93</c:v>
                </c:pt>
              </c:numCache>
            </c:numRef>
          </c:val>
        </c:ser>
        <c:dLbls>
          <c:showVal val="1"/>
        </c:dLbls>
        <c:gapWidth val="74"/>
        <c:overlap val="-30"/>
        <c:axId val="175051136"/>
        <c:axId val="175052672"/>
      </c:barChart>
      <c:catAx>
        <c:axId val="1750511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5052672"/>
        <c:crosses val="autoZero"/>
        <c:auto val="1"/>
        <c:lblAlgn val="r"/>
        <c:lblOffset val="100"/>
      </c:catAx>
      <c:valAx>
        <c:axId val="17505267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50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37467760664412403"/>
          <c:y val="2.2939061278816598E-2"/>
          <c:w val="0.52761077537878709"/>
          <c:h val="6.546856827704448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40430636675237208"/>
          <c:y val="0.10623698524888003"/>
          <c:w val="0.59501597418543195"/>
          <c:h val="0.78158263511033788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Grupa odniesienia</c:v>
                </c:pt>
              </c:strCache>
            </c:strRef>
          </c:tx>
          <c:spPr>
            <a:solidFill>
              <a:srgbClr val="D85178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28</c:v>
                </c:pt>
                <c:pt idx="1">
                  <c:v>90</c:v>
                </c:pt>
                <c:pt idx="2">
                  <c:v>64</c:v>
                </c:pt>
                <c:pt idx="3">
                  <c:v>25</c:v>
                </c:pt>
                <c:pt idx="4">
                  <c:v>21</c:v>
                </c:pt>
                <c:pt idx="6">
                  <c:v>11</c:v>
                </c:pt>
                <c:pt idx="7">
                  <c:v>15</c:v>
                </c:pt>
                <c:pt idx="8">
                  <c:v>41</c:v>
                </c:pt>
                <c:pt idx="9">
                  <c:v>82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Próba ogólnopolska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Arkusz1!$C$2:$C$11</c:f>
              <c:numCache>
                <c:formatCode>General</c:formatCode>
                <c:ptCount val="10"/>
                <c:pt idx="0">
                  <c:v>16</c:v>
                </c:pt>
                <c:pt idx="1">
                  <c:v>78</c:v>
                </c:pt>
                <c:pt idx="2">
                  <c:v>36</c:v>
                </c:pt>
                <c:pt idx="3">
                  <c:v>11</c:v>
                </c:pt>
                <c:pt idx="4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21</c:v>
                </c:pt>
                <c:pt idx="9">
                  <c:v>56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Poloniści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Arkusz1!$A$2:$A$11</c:f>
              <c:strCache>
                <c:ptCount val="10"/>
                <c:pt idx="0">
                  <c:v>wśród tych którzy, w ogóle mają książki w domu  ma ich ponad 100 </c:v>
                </c:pt>
                <c:pt idx="1">
                  <c:v>posiada w domu jakieś książki</c:v>
                </c:pt>
                <c:pt idx="2">
                  <c:v>kupił książkę (lub ktoś z jego domowników)</c:v>
                </c:pt>
                <c:pt idx="3">
                  <c:v>osobiście odwiedził bibliotekę publiczną</c:v>
                </c:pt>
                <c:pt idx="4">
                  <c:v>czytał jakieś teksty w obcym języku</c:v>
                </c:pt>
                <c:pt idx="6">
                  <c:v>Słuchał(a) jakiegoś audiobooka </c:v>
                </c:pt>
                <c:pt idx="7">
                  <c:v>Czytał(a) książkę w formacie e-booka</c:v>
                </c:pt>
                <c:pt idx="8">
                  <c:v>Czytał(a) dłuższe teksty w formie elektronicznej </c:v>
                </c:pt>
                <c:pt idx="9">
                  <c:v>Korzysta z urzadzeń z dostepem do Interentu</c:v>
                </c:pt>
              </c:strCache>
            </c:strRef>
          </c:cat>
          <c:val>
            <c:numRef>
              <c:f>Arkusz1!$D$2:$D$11</c:f>
              <c:numCache>
                <c:formatCode>General</c:formatCode>
                <c:ptCount val="10"/>
                <c:pt idx="0">
                  <c:v>71</c:v>
                </c:pt>
                <c:pt idx="1">
                  <c:v>99</c:v>
                </c:pt>
                <c:pt idx="2">
                  <c:v>93</c:v>
                </c:pt>
                <c:pt idx="3">
                  <c:v>42</c:v>
                </c:pt>
                <c:pt idx="4">
                  <c:v>27</c:v>
                </c:pt>
                <c:pt idx="6">
                  <c:v>38</c:v>
                </c:pt>
                <c:pt idx="7">
                  <c:v>47</c:v>
                </c:pt>
                <c:pt idx="8">
                  <c:v>76</c:v>
                </c:pt>
                <c:pt idx="9">
                  <c:v>93</c:v>
                </c:pt>
              </c:numCache>
            </c:numRef>
          </c:val>
        </c:ser>
        <c:dLbls>
          <c:showVal val="1"/>
        </c:dLbls>
        <c:gapWidth val="74"/>
        <c:overlap val="-30"/>
        <c:axId val="175242240"/>
        <c:axId val="175325952"/>
      </c:barChart>
      <c:catAx>
        <c:axId val="1752422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5325952"/>
        <c:crosses val="autoZero"/>
        <c:auto val="1"/>
        <c:lblAlgn val="r"/>
        <c:lblOffset val="100"/>
      </c:catAx>
      <c:valAx>
        <c:axId val="17532595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524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467760664412403"/>
          <c:y val="2.2939061278816598E-2"/>
          <c:w val="0.52761077537878709"/>
          <c:h val="6.546856827704448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8505728297077603"/>
          <c:y val="3.5422931289402299E-2"/>
          <c:w val="0.55347834464943302"/>
          <c:h val="0.816444810591280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D2541"/>
            </a:solidFill>
          </c:spPr>
          <c:dPt>
            <c:idx val="0"/>
            <c:spPr>
              <a:solidFill>
                <a:srgbClr val="B80D4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95-0142-870E-9E5E4FA99098}"/>
              </c:ext>
            </c:extLst>
          </c:dPt>
          <c:dPt>
            <c:idx val="1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95-0142-870E-9E5E4FA99098}"/>
              </c:ext>
            </c:extLst>
          </c:dPt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8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pl-PL" sz="2800" b="1" dirty="0" smtClean="0"/>
                      <a:t>9%</a:t>
                    </a:r>
                    <a:endParaRPr lang="pl-PL" sz="28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95-0142-870E-9E5E4FA9909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Czytający 7 i więcej książek rocznie </c:v>
                </c:pt>
                <c:pt idx="1">
                  <c:v>Nie czytający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9.0000000000000011E-2</c:v>
                </c:pt>
                <c:pt idx="1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95-0142-870E-9E5E4FA99098}"/>
            </c:ext>
          </c:extLst>
        </c:ser>
        <c:dLbls>
          <c:showVal val="1"/>
        </c:dLbls>
        <c:firstSliceAng val="0"/>
        <c:holeSize val="50"/>
      </c:doughnut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0606099003514103"/>
          <c:y val="0.89815479360081507"/>
          <c:w val="0.54398973060106703"/>
          <c:h val="8.0265087126545523E-2"/>
        </c:manualLayout>
      </c:layout>
    </c:legend>
    <c:plotVisOnly val="1"/>
    <c:dispBlanksAs val="zero"/>
  </c:chart>
  <c:spPr>
    <a:ln cmpd="sng"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5.4680389503286013E-2"/>
          <c:y val="1.9850436494351208E-2"/>
          <c:w val="0.92180768670439905"/>
          <c:h val="0.68667766661793306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Czytający co najmniej 1 książkę rocznie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54</c:v>
                </c:pt>
                <c:pt idx="1">
                  <c:v>56</c:v>
                </c:pt>
                <c:pt idx="2">
                  <c:v>58</c:v>
                </c:pt>
                <c:pt idx="3">
                  <c:v>50</c:v>
                </c:pt>
                <c:pt idx="4">
                  <c:v>38</c:v>
                </c:pt>
                <c:pt idx="5">
                  <c:v>44</c:v>
                </c:pt>
                <c:pt idx="6">
                  <c:v>39</c:v>
                </c:pt>
                <c:pt idx="7">
                  <c:v>41</c:v>
                </c:pt>
                <c:pt idx="8">
                  <c:v>37</c:v>
                </c:pt>
                <c:pt idx="9">
                  <c:v>37</c:v>
                </c:pt>
                <c:pt idx="10">
                  <c:v>38</c:v>
                </c:pt>
              </c:numCache>
            </c:numRef>
          </c:val>
        </c:ser>
        <c:dLbls/>
        <c:gapWidth val="91"/>
        <c:overlap val="-27"/>
        <c:axId val="171481728"/>
        <c:axId val="171499904"/>
      </c:barChart>
      <c:catAx>
        <c:axId val="171481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99904"/>
        <c:crosses val="autoZero"/>
        <c:auto val="1"/>
        <c:lblAlgn val="ctr"/>
        <c:lblOffset val="100"/>
      </c:catAx>
      <c:valAx>
        <c:axId val="171499904"/>
        <c:scaling>
          <c:orientation val="minMax"/>
        </c:scaling>
        <c:axPos val="l"/>
        <c:majorGridlines>
          <c:spPr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48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208744726728358"/>
          <c:y val="0.79800368024649104"/>
          <c:w val="0.58251040413308597"/>
          <c:h val="7.958395121034270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7.8215869092868387E-2"/>
          <c:y val="3.629984174535042E-2"/>
          <c:w val="0.90132989159399612"/>
          <c:h val="0.69369909406485519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Czytający co najmniej 1 książkę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0.12784265519360799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mr-IN" b="1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82%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5E-284C-B6E3-4C0623699D1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Wszyscy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5E-284C-B6E3-4C0623699D1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czytający żadnej książki</c:v>
                </c:pt>
              </c:strCache>
            </c:strRef>
          </c:tx>
          <c:spPr>
            <a:solidFill>
              <a:srgbClr val="265B6C"/>
            </a:solidFill>
          </c:spPr>
          <c:dLbls>
            <c:delete val="1"/>
          </c:dLbls>
          <c:cat>
            <c:strRef>
              <c:f>Arkusz1!$A$2</c:f>
              <c:strCache>
                <c:ptCount val="1"/>
                <c:pt idx="0">
                  <c:v>Wszyscy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5E-284C-B6E3-4C0623699D10}"/>
            </c:ext>
          </c:extLst>
        </c:ser>
        <c:dLbls>
          <c:showVal val="1"/>
        </c:dLbls>
        <c:gapWidth val="263"/>
        <c:overlap val="-100"/>
        <c:axId val="171244160"/>
        <c:axId val="171331968"/>
      </c:barChart>
      <c:catAx>
        <c:axId val="17124416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1331968"/>
        <c:crosses val="autoZero"/>
        <c:auto val="1"/>
        <c:lblAlgn val="ctr"/>
        <c:lblOffset val="100"/>
      </c:catAx>
      <c:valAx>
        <c:axId val="171331968"/>
        <c:scaling>
          <c:orientation val="minMax"/>
        </c:scaling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General" sourceLinked="0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24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233251535898127E-2"/>
          <c:y val="0.82885085936838521"/>
          <c:w val="0.883687853959367"/>
          <c:h val="7.3480230293793899E-2"/>
        </c:manualLayout>
      </c:layout>
      <c:txPr>
        <a:bodyPr/>
        <a:lstStyle/>
        <a:p>
          <a:pPr>
            <a:defRPr sz="18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7.8215869092868387E-2"/>
          <c:y val="3.629984174535042E-2"/>
          <c:w val="0.90132989159399612"/>
          <c:h val="0.69369909406485519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Czytający co najmniej 1 książkę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8.0799678266023231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mr-IN" b="1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13%</a:t>
                    </a:r>
                    <a:endParaRPr lang="mr-IN" b="1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F1-1645-A031-63858EA9BDE5}"/>
                </c:ext>
                <c:ext xmlns:c15="http://schemas.microsoft.com/office/drawing/2012/chart" uri="{CE6537A1-D6FC-4f65-9D91-7224C49458BB}">
                  <c15:layout>
                    <c:manualLayout>
                      <c:w val="0.103610019502539"/>
                      <c:h val="0.070739353145372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Wszyscy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F1-1645-A031-63858EA9BDE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 czytający żadnej książki</c:v>
                </c:pt>
              </c:strCache>
            </c:strRef>
          </c:tx>
          <c:spPr>
            <a:solidFill>
              <a:srgbClr val="265B6C"/>
            </a:solidFill>
          </c:spPr>
          <c:dLbls>
            <c:delete val="1"/>
          </c:dLbls>
          <c:cat>
            <c:strRef>
              <c:f>Arkusz1!$A$2</c:f>
              <c:strCache>
                <c:ptCount val="1"/>
                <c:pt idx="0">
                  <c:v>Wszyscy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F1-1645-A031-63858EA9BDE5}"/>
            </c:ext>
          </c:extLst>
        </c:ser>
        <c:dLbls>
          <c:showVal val="1"/>
        </c:dLbls>
        <c:gapWidth val="263"/>
        <c:overlap val="-100"/>
        <c:axId val="171710720"/>
        <c:axId val="171712512"/>
      </c:barChart>
      <c:catAx>
        <c:axId val="17171072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71712512"/>
        <c:crosses val="autoZero"/>
        <c:auto val="1"/>
        <c:lblAlgn val="ctr"/>
        <c:lblOffset val="100"/>
      </c:catAx>
      <c:valAx>
        <c:axId val="171712512"/>
        <c:scaling>
          <c:orientation val="minMax"/>
        </c:scaling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General" sourceLinked="1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17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233251535898127E-2"/>
          <c:y val="0.82885085936838521"/>
          <c:w val="0.883687853959367"/>
          <c:h val="7.3480230293793899E-2"/>
        </c:manualLayout>
      </c:layout>
      <c:txPr>
        <a:bodyPr/>
        <a:lstStyle/>
        <a:p>
          <a:pPr>
            <a:defRPr sz="18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3.3657795742891204E-2"/>
          <c:y val="0.15044301488650405"/>
          <c:w val="0.95091193719479417"/>
          <c:h val="0.555569238942361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Czyta co najmniej 1 książkę w roku</c:v>
                </c:pt>
              </c:strCache>
            </c:strRef>
          </c:tx>
          <c:spPr>
            <a:solidFill>
              <a:srgbClr val="B80D48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Czyta prasę tradycyjną</c:v>
                </c:pt>
                <c:pt idx="1">
                  <c:v>Czyta online</c:v>
                </c:pt>
                <c:pt idx="2">
                  <c:v>Czyta prasę tradycyjną         i online</c:v>
                </c:pt>
                <c:pt idx="3">
                  <c:v>Słucha i ogląda RTV</c:v>
                </c:pt>
                <c:pt idx="4">
                  <c:v>Rzadko śledzi wiadomości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37</c:v>
                </c:pt>
                <c:pt idx="2">
                  <c:v>14</c:v>
                </c:pt>
                <c:pt idx="3">
                  <c:v>31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8B-154D-A7DE-21FEEC29F5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czyta wcale</c:v>
                </c:pt>
              </c:strCache>
            </c:strRef>
          </c:tx>
          <c:spPr>
            <a:solidFill>
              <a:srgbClr val="265B6C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Czyta prasę tradycyjną</c:v>
                </c:pt>
                <c:pt idx="1">
                  <c:v>Czyta online</c:v>
                </c:pt>
                <c:pt idx="2">
                  <c:v>Czyta prasę tradycyjną         i online</c:v>
                </c:pt>
                <c:pt idx="3">
                  <c:v>Słucha i ogląda RTV</c:v>
                </c:pt>
                <c:pt idx="4">
                  <c:v>Rzadko śledzi wiadomości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6</c:v>
                </c:pt>
                <c:pt idx="3">
                  <c:v>55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8B-154D-A7DE-21FEEC29F5D6}"/>
            </c:ext>
          </c:extLst>
        </c:ser>
        <c:dLbls>
          <c:showVal val="1"/>
        </c:dLbls>
        <c:gapWidth val="130"/>
        <c:axId val="150328448"/>
        <c:axId val="150329984"/>
      </c:barChart>
      <c:catAx>
        <c:axId val="150328448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pl-PL"/>
          </a:p>
        </c:txPr>
        <c:crossAx val="150329984"/>
        <c:crosses val="autoZero"/>
        <c:auto val="1"/>
        <c:lblAlgn val="ctr"/>
        <c:lblOffset val="0"/>
      </c:catAx>
      <c:valAx>
        <c:axId val="150329984"/>
        <c:scaling>
          <c:orientation val="minMax"/>
        </c:scaling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l-PL"/>
          </a:p>
        </c:txPr>
        <c:crossAx val="15032844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1365573962008499"/>
          <c:y val="0.87008734432463397"/>
          <c:w val="0.57268842729970315"/>
          <c:h val="7.7691917381035425E-2"/>
        </c:manualLayout>
      </c:layout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  <a:latin typeface="+mn-lt"/>
            </a:defRPr>
          </a:pPr>
          <a:endParaRPr lang="pl-PL"/>
        </a:p>
      </c:txPr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3.5885317715775113E-2"/>
          <c:y val="9.6031944577640929E-2"/>
          <c:w val="0.94868441810613913"/>
          <c:h val="0.61916995093002702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Pt>
            <c:idx val="3"/>
            <c:spPr>
              <a:noFill/>
              <a:ln>
                <a:noFill/>
              </a:ln>
              <a:effectLst/>
            </c:spPr>
          </c:dPt>
          <c:dPt>
            <c:idx val="4"/>
            <c:spPr>
              <a:noFill/>
              <a:ln>
                <a:noFill/>
              </a:ln>
              <a:effectLst/>
            </c:spPr>
          </c:dPt>
          <c:dPt>
            <c:idx val="5"/>
            <c:spPr>
              <a:noFill/>
              <a:ln>
                <a:noFill/>
              </a:ln>
              <a:effectLst/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3"/>
                <c:pt idx="0">
                  <c:v>Zakup</c:v>
                </c:pt>
                <c:pt idx="1">
                  <c:v>Prezent</c:v>
                </c:pt>
                <c:pt idx="2">
                  <c:v>Biblioteka publiczna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31</c:v>
                </c:pt>
                <c:pt idx="1">
                  <c:v>16</c:v>
                </c:pt>
                <c:pt idx="2">
                  <c:v>15</c:v>
                </c:pt>
                <c:pt idx="3">
                  <c:v>32</c:v>
                </c:pt>
                <c:pt idx="4">
                  <c:v>30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dPt>
            <c:idx val="3"/>
            <c:spPr>
              <a:noFill/>
              <a:ln>
                <a:noFill/>
              </a:ln>
              <a:effectLst/>
            </c:spPr>
          </c:dPt>
          <c:dPt>
            <c:idx val="4"/>
            <c:spPr>
              <a:noFill/>
              <a:ln>
                <a:noFill/>
              </a:ln>
              <a:effectLst/>
            </c:spPr>
          </c:dPt>
          <c:dPt>
            <c:idx val="5"/>
            <c:spPr>
              <a:noFill/>
              <a:ln>
                <a:noFill/>
              </a:ln>
              <a:effectLst/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3"/>
                <c:pt idx="0">
                  <c:v>Zakup</c:v>
                </c:pt>
                <c:pt idx="1">
                  <c:v>Prezent</c:v>
                </c:pt>
                <c:pt idx="2">
                  <c:v>Biblioteka publiczna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33</c:v>
                </c:pt>
                <c:pt idx="1">
                  <c:v>15</c:v>
                </c:pt>
                <c:pt idx="2">
                  <c:v>17</c:v>
                </c:pt>
                <c:pt idx="3">
                  <c:v>34</c:v>
                </c:pt>
                <c:pt idx="4">
                  <c:v>30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D85178"/>
            </a:solidFill>
            <a:ln>
              <a:noFill/>
            </a:ln>
            <a:effectLst/>
          </c:spPr>
          <c:dPt>
            <c:idx val="3"/>
            <c:spPr>
              <a:noFill/>
              <a:ln>
                <a:noFill/>
              </a:ln>
              <a:effectLst/>
            </c:spPr>
          </c:dPt>
          <c:dPt>
            <c:idx val="4"/>
            <c:spPr>
              <a:noFill/>
              <a:ln>
                <a:noFill/>
              </a:ln>
              <a:effectLst/>
            </c:spPr>
          </c:dPt>
          <c:dPt>
            <c:idx val="5"/>
            <c:spPr>
              <a:noFill/>
              <a:ln>
                <a:noFill/>
              </a:ln>
              <a:effectLst/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3"/>
                <c:pt idx="0">
                  <c:v>Zakup</c:v>
                </c:pt>
                <c:pt idx="1">
                  <c:v>Prezent</c:v>
                </c:pt>
                <c:pt idx="2">
                  <c:v>Biblioteka publiczna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30</c:v>
                </c:pt>
                <c:pt idx="1">
                  <c:v>21</c:v>
                </c:pt>
                <c:pt idx="2">
                  <c:v>13</c:v>
                </c:pt>
                <c:pt idx="3">
                  <c:v>30</c:v>
                </c:pt>
                <c:pt idx="4">
                  <c:v>25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Pt>
            <c:idx val="3"/>
            <c:spPr>
              <a:noFill/>
              <a:ln>
                <a:noFill/>
              </a:ln>
              <a:effectLst/>
            </c:spPr>
          </c:dPt>
          <c:dPt>
            <c:idx val="4"/>
            <c:spPr>
              <a:noFill/>
              <a:ln>
                <a:noFill/>
              </a:ln>
              <a:effectLst/>
            </c:spPr>
          </c:dPt>
          <c:dPt>
            <c:idx val="5"/>
            <c:spPr>
              <a:noFill/>
              <a:ln>
                <a:noFill/>
              </a:ln>
              <a:effectLst/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3"/>
                <c:pt idx="0">
                  <c:v>Zakup</c:v>
                </c:pt>
                <c:pt idx="1">
                  <c:v>Prezent</c:v>
                </c:pt>
                <c:pt idx="2">
                  <c:v>Biblioteka publiczna</c:v>
                </c:pt>
              </c:strCache>
            </c:strRef>
          </c:cat>
          <c:val>
            <c:numRef>
              <c:f>Arkusz1!$E$2:$E$7</c:f>
              <c:numCache>
                <c:formatCode>General</c:formatCode>
                <c:ptCount val="6"/>
                <c:pt idx="0">
                  <c:v>34</c:v>
                </c:pt>
                <c:pt idx="1">
                  <c:v>23</c:v>
                </c:pt>
                <c:pt idx="2">
                  <c:v>16</c:v>
                </c:pt>
                <c:pt idx="3">
                  <c:v>27</c:v>
                </c:pt>
                <c:pt idx="4">
                  <c:v>22</c:v>
                </c:pt>
                <c:pt idx="5">
                  <c:v>3</c:v>
                </c:pt>
              </c:numCache>
            </c:numRef>
          </c:val>
        </c:ser>
        <c:dLbls>
          <c:showVal val="1"/>
        </c:dLbls>
        <c:gapWidth val="219"/>
        <c:overlap val="-27"/>
        <c:axId val="172192896"/>
        <c:axId val="172194432"/>
      </c:barChart>
      <c:catAx>
        <c:axId val="17219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2194432"/>
        <c:crosses val="autoZero"/>
        <c:auto val="1"/>
        <c:lblAlgn val="ctr"/>
        <c:lblOffset val="0"/>
      </c:catAx>
      <c:valAx>
        <c:axId val="172194432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219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3.5885317715775113E-2"/>
          <c:y val="9.6031944577640929E-2"/>
          <c:w val="0.94868441810613913"/>
          <c:h val="0.61916995093002702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Zakup</c:v>
                </c:pt>
                <c:pt idx="1">
                  <c:v>Prezent</c:v>
                </c:pt>
                <c:pt idx="2">
                  <c:v>Biblioteka publiczna</c:v>
                </c:pt>
                <c:pt idx="3">
                  <c:v>Pożyczenie od znajomego</c:v>
                </c:pt>
                <c:pt idx="4">
                  <c:v>Księgozbiór domowy</c:v>
                </c:pt>
                <c:pt idx="5">
                  <c:v>Legalne pobranie z internetu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31</c:v>
                </c:pt>
                <c:pt idx="1">
                  <c:v>16</c:v>
                </c:pt>
                <c:pt idx="2">
                  <c:v>15</c:v>
                </c:pt>
                <c:pt idx="3">
                  <c:v>32</c:v>
                </c:pt>
                <c:pt idx="4">
                  <c:v>30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Zakup</c:v>
                </c:pt>
                <c:pt idx="1">
                  <c:v>Prezent</c:v>
                </c:pt>
                <c:pt idx="2">
                  <c:v>Biblioteka publiczna</c:v>
                </c:pt>
                <c:pt idx="3">
                  <c:v>Pożyczenie od znajomego</c:v>
                </c:pt>
                <c:pt idx="4">
                  <c:v>Księgozbiór domowy</c:v>
                </c:pt>
                <c:pt idx="5">
                  <c:v>Legalne pobranie z internetu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33</c:v>
                </c:pt>
                <c:pt idx="1">
                  <c:v>15</c:v>
                </c:pt>
                <c:pt idx="2">
                  <c:v>17</c:v>
                </c:pt>
                <c:pt idx="3">
                  <c:v>34</c:v>
                </c:pt>
                <c:pt idx="4">
                  <c:v>30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D85178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Zakup</c:v>
                </c:pt>
                <c:pt idx="1">
                  <c:v>Prezent</c:v>
                </c:pt>
                <c:pt idx="2">
                  <c:v>Biblioteka publiczna</c:v>
                </c:pt>
                <c:pt idx="3">
                  <c:v>Pożyczenie od znajomego</c:v>
                </c:pt>
                <c:pt idx="4">
                  <c:v>Księgozbiór domowy</c:v>
                </c:pt>
                <c:pt idx="5">
                  <c:v>Legalne pobranie z internetu</c:v>
                </c:pt>
              </c:strCache>
            </c:strRef>
          </c:cat>
          <c:val>
            <c:numRef>
              <c:f>Arkusz1!$D$2:$D$7</c:f>
              <c:numCache>
                <c:formatCode>General</c:formatCode>
                <c:ptCount val="6"/>
                <c:pt idx="0">
                  <c:v>30</c:v>
                </c:pt>
                <c:pt idx="1">
                  <c:v>21</c:v>
                </c:pt>
                <c:pt idx="2">
                  <c:v>13</c:v>
                </c:pt>
                <c:pt idx="3">
                  <c:v>30</c:v>
                </c:pt>
                <c:pt idx="4">
                  <c:v>25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Zakup</c:v>
                </c:pt>
                <c:pt idx="1">
                  <c:v>Prezent</c:v>
                </c:pt>
                <c:pt idx="2">
                  <c:v>Biblioteka publiczna</c:v>
                </c:pt>
                <c:pt idx="3">
                  <c:v>Pożyczenie od znajomego</c:v>
                </c:pt>
                <c:pt idx="4">
                  <c:v>Księgozbiór domowy</c:v>
                </c:pt>
                <c:pt idx="5">
                  <c:v>Legalne pobranie z internetu</c:v>
                </c:pt>
              </c:strCache>
            </c:strRef>
          </c:cat>
          <c:val>
            <c:numRef>
              <c:f>Arkusz1!$E$2:$E$7</c:f>
              <c:numCache>
                <c:formatCode>General</c:formatCode>
                <c:ptCount val="6"/>
                <c:pt idx="0">
                  <c:v>34</c:v>
                </c:pt>
                <c:pt idx="1">
                  <c:v>23</c:v>
                </c:pt>
                <c:pt idx="2">
                  <c:v>16</c:v>
                </c:pt>
                <c:pt idx="3">
                  <c:v>27</c:v>
                </c:pt>
                <c:pt idx="4">
                  <c:v>22</c:v>
                </c:pt>
                <c:pt idx="5">
                  <c:v>3</c:v>
                </c:pt>
              </c:numCache>
            </c:numRef>
          </c:val>
        </c:ser>
        <c:dLbls>
          <c:showVal val="1"/>
        </c:dLbls>
        <c:gapWidth val="219"/>
        <c:overlap val="-27"/>
        <c:axId val="172161280"/>
        <c:axId val="172322816"/>
      </c:barChart>
      <c:catAx>
        <c:axId val="172161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2322816"/>
        <c:crosses val="autoZero"/>
        <c:auto val="1"/>
        <c:lblAlgn val="ctr"/>
        <c:lblOffset val="0"/>
      </c:catAx>
      <c:valAx>
        <c:axId val="172322816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216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40430636675237208"/>
          <c:y val="0.10360972772096001"/>
          <c:w val="0.59501597418543195"/>
          <c:h val="0.78946440769409909"/>
        </c:manualLayout>
      </c:layout>
      <c:bar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Grupa odniesienia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50</c:v>
                </c:pt>
                <c:pt idx="1">
                  <c:v>59</c:v>
                </c:pt>
                <c:pt idx="2">
                  <c:v>34</c:v>
                </c:pt>
                <c:pt idx="3">
                  <c:v>47</c:v>
                </c:pt>
                <c:pt idx="4">
                  <c:v>50</c:v>
                </c:pt>
                <c:pt idx="5">
                  <c:v>42</c:v>
                </c:pt>
                <c:pt idx="6">
                  <c:v>48</c:v>
                </c:pt>
                <c:pt idx="7">
                  <c:v>73</c:v>
                </c:pt>
                <c:pt idx="8">
                  <c:v>77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Grupa ogólnopolska</c:v>
                </c:pt>
              </c:strCache>
            </c:strRef>
          </c:tx>
          <c:spPr>
            <a:noFill/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21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19</c:v>
                </c:pt>
                <c:pt idx="5">
                  <c:v>20</c:v>
                </c:pt>
                <c:pt idx="6">
                  <c:v>20</c:v>
                </c:pt>
                <c:pt idx="7">
                  <c:v>38</c:v>
                </c:pt>
                <c:pt idx="8">
                  <c:v>40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Poloniści</c:v>
                </c:pt>
              </c:strCache>
            </c:strRef>
          </c:tx>
          <c:spPr>
            <a:solidFill>
              <a:srgbClr val="B10F46"/>
            </a:solidFill>
            <a:ln>
              <a:noFill/>
            </a:ln>
            <a:effectLst/>
          </c:spPr>
          <c:dLbls>
            <c:dLbl>
              <c:idx val="8"/>
              <c:layout>
                <c:manualLayout>
                  <c:x val="-5.6416060897361816E-3"/>
                  <c:y val="-2.627257527920301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Arkusz1!$A$2:$A$10</c:f>
              <c:strCache>
                <c:ptCount val="9"/>
                <c:pt idx="0">
                  <c:v>polecił komuś jakąś książkę</c:v>
                </c:pt>
                <c:pt idx="1">
                  <c:v>rozmawiał o książkach</c:v>
                </c:pt>
                <c:pt idx="2">
                  <c:v>wypożyczył książkę z biblioteki</c:v>
                </c:pt>
                <c:pt idx="3">
                  <c:v>pożyczył od kogoś książkę</c:v>
                </c:pt>
                <c:pt idx="4">
                  <c:v>pożyczył komuś książkę</c:v>
                </c:pt>
                <c:pt idx="5">
                  <c:v>otrzymał od kogos książkę w prezencie</c:v>
                </c:pt>
                <c:pt idx="6">
                  <c:v>dał komus książke w prezencie</c:v>
                </c:pt>
                <c:pt idx="7">
                  <c:v>przeczytana przynajmniej 1 książka</c:v>
                </c:pt>
                <c:pt idx="8">
                  <c:v>lubi czytać </c:v>
                </c:pt>
              </c:strCache>
            </c:strRef>
          </c:cat>
          <c:val>
            <c:numRef>
              <c:f>Arkusz1!$D$2:$D$10</c:f>
              <c:numCache>
                <c:formatCode>General</c:formatCode>
                <c:ptCount val="9"/>
                <c:pt idx="0">
                  <c:v>97</c:v>
                </c:pt>
                <c:pt idx="1">
                  <c:v>89</c:v>
                </c:pt>
                <c:pt idx="2">
                  <c:v>81</c:v>
                </c:pt>
                <c:pt idx="3">
                  <c:v>87</c:v>
                </c:pt>
                <c:pt idx="4">
                  <c:v>90</c:v>
                </c:pt>
                <c:pt idx="5">
                  <c:v>89</c:v>
                </c:pt>
                <c:pt idx="6">
                  <c:v>92</c:v>
                </c:pt>
                <c:pt idx="7">
                  <c:v>100</c:v>
                </c:pt>
                <c:pt idx="8">
                  <c:v>94</c:v>
                </c:pt>
              </c:numCache>
            </c:numRef>
          </c:val>
        </c:ser>
        <c:dLbls>
          <c:showVal val="1"/>
        </c:dLbls>
        <c:gapWidth val="134"/>
        <c:overlap val="-29"/>
        <c:axId val="172529920"/>
        <c:axId val="172539904"/>
      </c:barChart>
      <c:catAx>
        <c:axId val="17252992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2539904"/>
        <c:crosses val="autoZero"/>
        <c:auto val="1"/>
        <c:lblAlgn val="r"/>
        <c:lblOffset val="100"/>
      </c:catAx>
      <c:valAx>
        <c:axId val="172539904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17252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37467760664412403"/>
          <c:y val="2.5566318806736904E-2"/>
          <c:w val="0.52761077537878709"/>
          <c:h val="6.546856827704448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E05A0-3EF1-2A49-9E7F-66CF434EBF70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51E7-6947-7345-8DAB-962F077F10E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6399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51E7-6947-7345-8DAB-962F077F10E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6999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51E7-6947-7345-8DAB-962F077F10E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0798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Osoby z rodzin czytających </a:t>
            </a:r>
            <a:r>
              <a:rPr lang="mr-IN" dirty="0"/>
              <a:t>–</a:t>
            </a:r>
            <a:r>
              <a:rPr lang="pl-PL" dirty="0"/>
              <a:t> </a:t>
            </a:r>
            <a:r>
              <a:rPr lang="pl-PL" u="sng" dirty="0"/>
              <a:t>czytają.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51E7-6947-7345-8DAB-962F077F10E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5254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Osoby z rodzin czytających </a:t>
            </a:r>
            <a:r>
              <a:rPr lang="mr-IN" dirty="0"/>
              <a:t>–</a:t>
            </a:r>
            <a:r>
              <a:rPr lang="pl-PL" dirty="0"/>
              <a:t> </a:t>
            </a:r>
            <a:r>
              <a:rPr lang="pl-PL" u="sng" dirty="0"/>
              <a:t>czytają.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51E7-6947-7345-8DAB-962F077F10E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11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51E7-6947-7345-8DAB-962F077F10E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788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51E7-6947-7345-8DAB-962F077F10E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2587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51E7-6947-7345-8DAB-962F077F10E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981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110EAD-AE00-47FE-81F4-D540FA32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CBB1BEA-9BF0-43A4-A3F0-ADE0BD4C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838B911-C89C-4C30-8CAC-AE23A0A9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CAD6722-649A-45BC-BF0E-632C901E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B10777-2309-4D16-80CB-5AEFBB8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4010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DA83EA-AFC4-4BC5-8B29-E76876D1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173435C-DC84-4306-9A6A-7B593C7E2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219D45C-6C86-43DA-A1A7-27BCDF66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AC553E6-9C9E-4037-91B2-1B34C4F7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FD658BF-D5FE-4B7C-94E2-ACA990A8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033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4059DFA8-5DD1-45DA-A9E1-69B293F19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36520F7-2E7D-4DA1-83A5-C560D572A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41DBFBC-793F-4248-B1BE-B7DD445C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D038404-F14A-43FD-95C1-5CFFCBB4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AE0D3A1-4D66-4364-8130-26B7C027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3752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B49B69-80C8-4DE0-B95F-7F730F9D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3D954C4-5463-46DC-B972-D50747F96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19BA66D-F6AD-43FA-838D-865AFA06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0B7E16B-1BF4-4D1B-828F-5698AC16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F2EA5B5-E1A6-4B36-8705-5741319A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651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8043028-2ABF-423A-B25F-2CB57546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0E3DAE7-0FF4-45ED-A9DD-3AEBF3EA3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16A50F7-C144-4C13-8CFC-E7249F4C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D09EE4B-9DF6-410F-9E47-E82D0CCE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12793C4-BC29-44BF-B407-81842BCF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9603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97D08F-3B60-46C5-91EC-D087DEC8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E504AC5-2D90-4DB7-AD32-4643B5AB4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757A899-C91C-4CE7-B069-5F1FBD488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C39AA81-F63A-4CEF-8795-A95C81C0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7B1A548-D97C-4869-A506-4B9FD899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C368EA4-8C10-4B06-8459-FAA817E7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252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D6045D-8CA1-4A8C-B915-B22A91BC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816DCFA-CBB7-4F90-A1D2-5796472F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D8124F0-E1E5-45D5-B119-F00537B75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117CD9E6-52B0-4271-8931-4B1A5981F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9D67C0C8-DC89-4709-B6CB-CDEFDEB9E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DC0C81CA-F6FF-48BC-8145-A6388189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43101400-730D-427E-8A95-CCDC38F6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F3B8700-7080-4BBF-BC94-07F7157F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1630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DDB4D2-75C3-4714-A33E-E257573A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B59FE22-AD3B-454B-860E-BD4D7E9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123E2E0-3380-4786-AFAA-0BBA39F8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A51E039-A755-4B94-9CC2-45FFA316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977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90B9B506-A289-4AC0-8BED-BD0824E4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5671E49-9D59-49CC-889C-1ACDCE7E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1845247-221A-4C0A-94D7-E5A82258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773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3E4C78-4390-4C04-AD19-1272DBCB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6355B51-C706-4D50-8517-9BF630346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DFE13EB-4201-4538-90AC-0E1E8335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572D33C-23B8-4F54-9F90-E74C8E26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9878683-5FFE-4543-90B9-3389EDAF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9A6F65F-1AF5-4065-84D6-0CC31EE4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925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A77371-C1D0-4C74-882B-35F7C79A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C8611AA-6095-4A47-9BEF-0251F5675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0098891-0552-4DA5-8A08-1B91278CB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510CA28-E867-46D3-B288-8DE03E9E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45CE347-F5C1-4056-9216-0FC8F49F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4B676E5-BF1B-4D85-A28D-6B286657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62076C3E-4E4C-4197-BB6D-05478817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1A2935F-47F4-42D6-8BAC-DA2DB9AB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7B3638E-BC1A-4532-99BC-50C569E67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CED9-3E5A-4738-88F0-C6D71C8DAB72}" type="datetimeFigureOut">
              <a:rPr lang="pl-PL" smtClean="0"/>
              <a:pPr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3AA1823-F428-40CC-9A66-657B521E2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CFDD7C6-5EFB-4DF4-9F1A-DE5A56AFA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D192-4229-4E1F-87BD-8A38661F1A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0765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560F4A-1932-4CD3-9E29-5801962CF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26605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pl-PL" sz="4000" spc="9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STAN CZYTELNICTWA </a:t>
            </a:r>
            <a:br>
              <a:rPr lang="pl-PL" sz="4000" spc="9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4000" spc="9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 POLSCE W 2017 ROKU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384" y="1637968"/>
            <a:ext cx="2062211" cy="6410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193668" y="3748248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918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60550" y="1484313"/>
            <a:ext cx="10331451" cy="4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Symbol zastępczy zawartości 3">
            <a:extLst>
              <a:ext uri="{FF2B5EF4-FFF2-40B4-BE49-F238E27FC236}">
                <a16:creationId xmlns:a16="http://schemas.microsoft.com/office/drawing/2014/main" xmlns="" id="{2593914C-5D70-4091-AA33-AE70547231F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93742" y="1403351"/>
          <a:ext cx="9130555" cy="4672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963">
                  <a:extLst>
                    <a:ext uri="{9D8B030D-6E8A-4147-A177-3AD203B41FA5}">
                      <a16:colId xmlns:a16="http://schemas.microsoft.com/office/drawing/2014/main" xmlns="" val="664279004"/>
                    </a:ext>
                  </a:extLst>
                </a:gridCol>
                <a:gridCol w="384837">
                  <a:extLst>
                    <a:ext uri="{9D8B030D-6E8A-4147-A177-3AD203B41FA5}">
                      <a16:colId xmlns:a16="http://schemas.microsoft.com/office/drawing/2014/main" xmlns="" val="3327999967"/>
                    </a:ext>
                  </a:extLst>
                </a:gridCol>
                <a:gridCol w="2744824">
                  <a:extLst>
                    <a:ext uri="{9D8B030D-6E8A-4147-A177-3AD203B41FA5}">
                      <a16:colId xmlns:a16="http://schemas.microsoft.com/office/drawing/2014/main" xmlns="" val="1884067116"/>
                    </a:ext>
                  </a:extLst>
                </a:gridCol>
                <a:gridCol w="2885931">
                  <a:extLst>
                    <a:ext uri="{9D8B030D-6E8A-4147-A177-3AD203B41FA5}">
                      <a16:colId xmlns:a16="http://schemas.microsoft.com/office/drawing/2014/main" xmlns="" val="1679309622"/>
                    </a:ext>
                  </a:extLst>
                </a:gridCol>
              </a:tblGrid>
              <a:tr h="424777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9141139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LUBI CZYTAĆ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3967044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PRZECZYTAŁ CO NAJMNIEJ JEDNĄ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7865698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DAŁ KSIĄŻKĘ W PREZENCIE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7111920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OTRZYMAŁ KSIĄŻKĘ W PREZENCIE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749207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POŻYCZYŁ KOMUŚ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71327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POŻYCZYŁ KSIĄŻKĘ OD KOGOŚ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1165998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WYPOŻYCZYŁ KSIĄŻKĘ Z BIBLIOTEKI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215119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ROZMAWIAŁ O KSIĄŻKACH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04301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POLECIŁ KOMUŚ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5975864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8666319"/>
                  </a:ext>
                </a:extLst>
              </a:tr>
            </a:tbl>
          </a:graphicData>
        </a:graphic>
      </p:graphicFrame>
      <p:graphicFrame>
        <p:nvGraphicFramePr>
          <p:cNvPr id="26" name="Wykres 25"/>
          <p:cNvGraphicFramePr/>
          <p:nvPr>
            <p:extLst/>
          </p:nvPr>
        </p:nvGraphicFramePr>
        <p:xfrm>
          <a:off x="2806383" y="1484313"/>
          <a:ext cx="9004528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88958"/>
            <a:ext cx="7313023" cy="698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CZY POLONIŚCI CZYTAJĄ WIĘCEJ KSIĄŻEK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314"/>
            <a:ext cx="2243138" cy="4429124"/>
          </a:xfrm>
          <a:prstGeom prst="rect">
            <a:avLst/>
          </a:prstGeom>
        </p:spPr>
      </p:pic>
      <p:sp>
        <p:nvSpPr>
          <p:cNvPr id="15" name="Rectangle 9"/>
          <p:cNvSpPr/>
          <p:nvPr/>
        </p:nvSpPr>
        <p:spPr>
          <a:xfrm>
            <a:off x="840582" y="193554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oleTekstowe 10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60550" y="1484313"/>
            <a:ext cx="10331451" cy="4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Symbol zastępczy zawartości 3">
            <a:extLst>
              <a:ext uri="{FF2B5EF4-FFF2-40B4-BE49-F238E27FC236}">
                <a16:creationId xmlns:a16="http://schemas.microsoft.com/office/drawing/2014/main" xmlns="" id="{2593914C-5D70-4091-AA33-AE70547231F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93742" y="1403351"/>
          <a:ext cx="9130555" cy="4672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963">
                  <a:extLst>
                    <a:ext uri="{9D8B030D-6E8A-4147-A177-3AD203B41FA5}">
                      <a16:colId xmlns:a16="http://schemas.microsoft.com/office/drawing/2014/main" xmlns="" val="664279004"/>
                    </a:ext>
                  </a:extLst>
                </a:gridCol>
                <a:gridCol w="384837">
                  <a:extLst>
                    <a:ext uri="{9D8B030D-6E8A-4147-A177-3AD203B41FA5}">
                      <a16:colId xmlns:a16="http://schemas.microsoft.com/office/drawing/2014/main" xmlns="" val="3327999967"/>
                    </a:ext>
                  </a:extLst>
                </a:gridCol>
                <a:gridCol w="2744824">
                  <a:extLst>
                    <a:ext uri="{9D8B030D-6E8A-4147-A177-3AD203B41FA5}">
                      <a16:colId xmlns:a16="http://schemas.microsoft.com/office/drawing/2014/main" xmlns="" val="1884067116"/>
                    </a:ext>
                  </a:extLst>
                </a:gridCol>
                <a:gridCol w="2885931">
                  <a:extLst>
                    <a:ext uri="{9D8B030D-6E8A-4147-A177-3AD203B41FA5}">
                      <a16:colId xmlns:a16="http://schemas.microsoft.com/office/drawing/2014/main" xmlns="" val="1679309622"/>
                    </a:ext>
                  </a:extLst>
                </a:gridCol>
              </a:tblGrid>
              <a:tr h="424777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9141139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LUBI CZYTAĆ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3967044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PRZECZYTAŁ CO NAJMNIEJ JEDNĄ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7865698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DAŁ KSIĄŻKĘ W PREZENCIE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7111920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OTRZYMAŁ KSIĄŻKĘ W PREZENCIE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749207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POŻYCZYŁ KOMUŚ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71327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POŻYCZYŁ KSIĄŻKĘ OD KOGOŚ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1165998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WYPOŻYCZYŁ KSIĄŻKĘ Z BIBLIOTEKI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215119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ROZMAWIAŁ O KSIĄŻKACH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04301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POLECIŁ KOMUŚ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5975864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8666319"/>
                  </a:ext>
                </a:extLst>
              </a:tr>
            </a:tbl>
          </a:graphicData>
        </a:graphic>
      </p:graphicFrame>
      <p:graphicFrame>
        <p:nvGraphicFramePr>
          <p:cNvPr id="26" name="Wykres 25"/>
          <p:cNvGraphicFramePr/>
          <p:nvPr>
            <p:extLst/>
          </p:nvPr>
        </p:nvGraphicFramePr>
        <p:xfrm>
          <a:off x="2806383" y="1484313"/>
          <a:ext cx="9004528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88958"/>
            <a:ext cx="7313023" cy="698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CZY POLONIŚCI CZYTAJĄ WIĘCEJ KSIĄŻEK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314"/>
            <a:ext cx="2243138" cy="4429124"/>
          </a:xfrm>
          <a:prstGeom prst="rect">
            <a:avLst/>
          </a:prstGeom>
        </p:spPr>
      </p:pic>
      <p:sp>
        <p:nvSpPr>
          <p:cNvPr id="15" name="Rectangle 9"/>
          <p:cNvSpPr/>
          <p:nvPr/>
        </p:nvSpPr>
        <p:spPr>
          <a:xfrm>
            <a:off x="840582" y="193554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oleTekstowe 10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60550" y="1484313"/>
            <a:ext cx="10331451" cy="4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9" name="Symbol zastępczy zawartości 3">
            <a:extLst>
              <a:ext uri="{FF2B5EF4-FFF2-40B4-BE49-F238E27FC236}">
                <a16:creationId xmlns:a16="http://schemas.microsoft.com/office/drawing/2014/main" xmlns="" id="{2593914C-5D70-4091-AA33-AE70547231F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993742" y="1403351"/>
          <a:ext cx="9130555" cy="4672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963">
                  <a:extLst>
                    <a:ext uri="{9D8B030D-6E8A-4147-A177-3AD203B41FA5}">
                      <a16:colId xmlns:a16="http://schemas.microsoft.com/office/drawing/2014/main" xmlns="" val="664279004"/>
                    </a:ext>
                  </a:extLst>
                </a:gridCol>
                <a:gridCol w="384837">
                  <a:extLst>
                    <a:ext uri="{9D8B030D-6E8A-4147-A177-3AD203B41FA5}">
                      <a16:colId xmlns:a16="http://schemas.microsoft.com/office/drawing/2014/main" xmlns="" val="3327999967"/>
                    </a:ext>
                  </a:extLst>
                </a:gridCol>
                <a:gridCol w="2744824">
                  <a:extLst>
                    <a:ext uri="{9D8B030D-6E8A-4147-A177-3AD203B41FA5}">
                      <a16:colId xmlns:a16="http://schemas.microsoft.com/office/drawing/2014/main" xmlns="" val="1884067116"/>
                    </a:ext>
                  </a:extLst>
                </a:gridCol>
                <a:gridCol w="2885931">
                  <a:extLst>
                    <a:ext uri="{9D8B030D-6E8A-4147-A177-3AD203B41FA5}">
                      <a16:colId xmlns:a16="http://schemas.microsoft.com/office/drawing/2014/main" xmlns="" val="1679309622"/>
                    </a:ext>
                  </a:extLst>
                </a:gridCol>
              </a:tblGrid>
              <a:tr h="424777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9141139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LUBI CZYTAĆ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3967044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PRZECZYTAŁ CO NAJMNIEJ JEDNĄ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7865698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DAŁ KSIĄŻKĘ W PREZENCIE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7111920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OTRZYMAŁ KSIĄŻKĘ W PREZENCIE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749207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POŻYCZYŁ KOMUŚ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71327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POŻYCZYŁ KSIĄŻKĘ OD KOGOŚ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1165998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WYPOŻYCZYŁ KSIĄŻKĘ Z BIBLIOTEKI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215119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ROZMAWIAŁ O KSIĄŻKACH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04301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POLECIŁ KOMUŚ KSIĄŻKĘ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5975864"/>
                  </a:ext>
                </a:extLst>
              </a:tr>
              <a:tr h="424777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8666319"/>
                  </a:ext>
                </a:extLst>
              </a:tr>
            </a:tbl>
          </a:graphicData>
        </a:graphic>
      </p:graphicFrame>
      <p:graphicFrame>
        <p:nvGraphicFramePr>
          <p:cNvPr id="26" name="Wykres 25"/>
          <p:cNvGraphicFramePr/>
          <p:nvPr>
            <p:extLst>
              <p:ext uri="{D42A27DB-BD31-4B8C-83A1-F6EECF244321}">
                <p14:modId xmlns:p14="http://schemas.microsoft.com/office/powerpoint/2010/main" xmlns="" val="1855169806"/>
              </p:ext>
            </p:extLst>
          </p:nvPr>
        </p:nvGraphicFramePr>
        <p:xfrm>
          <a:off x="2806383" y="1484313"/>
          <a:ext cx="9004528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88958"/>
            <a:ext cx="7313023" cy="698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CZY POLONIŚCI CZYTAJĄ WIĘCEJ KSIĄŻEK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314"/>
            <a:ext cx="2243138" cy="4429124"/>
          </a:xfrm>
          <a:prstGeom prst="rect">
            <a:avLst/>
          </a:prstGeom>
        </p:spPr>
      </p:pic>
      <p:sp>
        <p:nvSpPr>
          <p:cNvPr id="15" name="Rectangle 9"/>
          <p:cNvSpPr/>
          <p:nvPr/>
        </p:nvSpPr>
        <p:spPr>
          <a:xfrm>
            <a:off x="840582" y="193554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oleTekstowe 10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7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60550" y="1484313"/>
            <a:ext cx="10331451" cy="4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314"/>
            <a:ext cx="2243138" cy="4429124"/>
          </a:xfrm>
          <a:prstGeom prst="rect">
            <a:avLst/>
          </a:prstGeom>
        </p:spPr>
      </p:pic>
      <p:sp>
        <p:nvSpPr>
          <p:cNvPr id="15" name="Rectangle 9"/>
          <p:cNvSpPr/>
          <p:nvPr/>
        </p:nvSpPr>
        <p:spPr>
          <a:xfrm>
            <a:off x="840582" y="193554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Wykres 25"/>
          <p:cNvGraphicFramePr/>
          <p:nvPr>
            <p:extLst>
              <p:ext uri="{D42A27DB-BD31-4B8C-83A1-F6EECF244321}">
                <p14:modId xmlns:p14="http://schemas.microsoft.com/office/powerpoint/2010/main" xmlns="" val="1171479058"/>
              </p:ext>
            </p:extLst>
          </p:nvPr>
        </p:nvGraphicFramePr>
        <p:xfrm>
          <a:off x="2806472" y="1497012"/>
          <a:ext cx="9004528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PoleTekstowe 28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  <p:sp>
        <p:nvSpPr>
          <p:cNvPr id="30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95308"/>
            <a:ext cx="10535054" cy="698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JAK CZYTAJĄ POLONIŚCI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6293912"/>
              </p:ext>
            </p:extLst>
          </p:nvPr>
        </p:nvGraphicFramePr>
        <p:xfrm>
          <a:off x="2520033" y="1809751"/>
          <a:ext cx="3601367" cy="401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KORZYSTA Z URZĄDZEŃ Z DOSTĘPEM DO INTERNETU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TEKSTY W FORMIE ELEKTRONICZNEJ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KSIĄŻKĘ E-BOOK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SŁUCHAŁ AUDIOBOOKA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303"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TEKSTY W OBCYM JĘZYKU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599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ODWIEDZIŁ BIBLIOTEKĘ PUBLICZNĄ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126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ZAKUPIŁ KSIĄŻKĘ </a:t>
                      </a:r>
                      <a:r>
                        <a:rPr lang="pl-PL" sz="1200" b="0" i="0" u="none" strike="noStrike" spc="1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(lub ktoś z domowników)</a:t>
                      </a:r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POSIADA W DOMU KSIĄŻKI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7856"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r>
                        <a:rPr lang="pl-PL" sz="1200" b="0" i="0" u="none" strike="noStrike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POSIADA PONAD 100 KSIĄŻEK </a:t>
                      </a:r>
                    </a:p>
                    <a:p>
                      <a:pPr algn="r" fontAlgn="b"/>
                      <a:r>
                        <a:rPr lang="pl-PL" sz="1200" b="0" i="0" u="none" strike="noStrike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(odsetek wśród posiadaczy książek)</a:t>
                      </a:r>
                      <a:endParaRPr lang="pl-PL" sz="1200" b="0" i="0" u="none" strike="noStrike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93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60550" y="1484313"/>
            <a:ext cx="10331451" cy="4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314"/>
            <a:ext cx="2243138" cy="4429124"/>
          </a:xfrm>
          <a:prstGeom prst="rect">
            <a:avLst/>
          </a:prstGeom>
        </p:spPr>
      </p:pic>
      <p:sp>
        <p:nvSpPr>
          <p:cNvPr id="15" name="Rectangle 9"/>
          <p:cNvSpPr/>
          <p:nvPr/>
        </p:nvSpPr>
        <p:spPr>
          <a:xfrm>
            <a:off x="840582" y="193554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Wykres 25"/>
          <p:cNvGraphicFramePr/>
          <p:nvPr>
            <p:extLst>
              <p:ext uri="{D42A27DB-BD31-4B8C-83A1-F6EECF244321}">
                <p14:modId xmlns:p14="http://schemas.microsoft.com/office/powerpoint/2010/main" xmlns="" val="918452110"/>
              </p:ext>
            </p:extLst>
          </p:nvPr>
        </p:nvGraphicFramePr>
        <p:xfrm>
          <a:off x="2806472" y="1497012"/>
          <a:ext cx="9004528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2563339"/>
              </p:ext>
            </p:extLst>
          </p:nvPr>
        </p:nvGraphicFramePr>
        <p:xfrm>
          <a:off x="2520033" y="1809751"/>
          <a:ext cx="3601367" cy="401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KORZYSTA Z URZĄDZEŃ Z DOSTĘPEM DO INTERNETU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TEKSTY W FORMIE ELEKTRONICZNEJ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KSIĄŻKĘ E-BOOK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SŁUCHAŁ AUDIOBOOKA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303"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TEKSTY W OBCYM JĘZYKU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599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ODWIEDZIŁ BIBLIOTEKĘ PUBLICZNĄ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126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ZAKUPIŁ KSIĄŻKĘ </a:t>
                      </a:r>
                      <a:r>
                        <a:rPr lang="pl-PL" sz="1200" b="0" i="0" u="none" strike="noStrike" spc="1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(lub ktoś z domowników)</a:t>
                      </a:r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POSIADA W DOMU KSIĄŻKI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7856"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r>
                        <a:rPr lang="pl-PL" sz="1200" b="0" i="0" u="none" strike="noStrike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POSIADA PONAD 100 KSIĄŻEK </a:t>
                      </a:r>
                    </a:p>
                    <a:p>
                      <a:pPr algn="r" fontAlgn="b"/>
                      <a:r>
                        <a:rPr lang="pl-PL" sz="1200" b="0" i="0" u="none" strike="noStrike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(odsetek wśród posiadaczy książek)</a:t>
                      </a:r>
                      <a:endParaRPr lang="pl-PL" sz="1200" b="0" i="0" u="none" strike="noStrike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9" name="PoleTekstowe 28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  <p:sp>
        <p:nvSpPr>
          <p:cNvPr id="30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95308"/>
            <a:ext cx="10535054" cy="698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JAK CZYTAJĄ POLONIŚCI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0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60550" y="1484313"/>
            <a:ext cx="10331451" cy="442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314"/>
            <a:ext cx="2243138" cy="4429124"/>
          </a:xfrm>
          <a:prstGeom prst="rect">
            <a:avLst/>
          </a:prstGeom>
        </p:spPr>
      </p:pic>
      <p:sp>
        <p:nvSpPr>
          <p:cNvPr id="15" name="Rectangle 9"/>
          <p:cNvSpPr/>
          <p:nvPr/>
        </p:nvSpPr>
        <p:spPr>
          <a:xfrm>
            <a:off x="840582" y="193554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" name="Wykres 25"/>
          <p:cNvGraphicFramePr/>
          <p:nvPr>
            <p:extLst>
              <p:ext uri="{D42A27DB-BD31-4B8C-83A1-F6EECF244321}">
                <p14:modId xmlns:p14="http://schemas.microsoft.com/office/powerpoint/2010/main" xmlns="" val="244801605"/>
              </p:ext>
            </p:extLst>
          </p:nvPr>
        </p:nvGraphicFramePr>
        <p:xfrm>
          <a:off x="2806472" y="1497012"/>
          <a:ext cx="9004528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PoleTekstowe 28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  <p:sp>
        <p:nvSpPr>
          <p:cNvPr id="30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95308"/>
            <a:ext cx="10535054" cy="698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JAK CZYTAJĄ POLONIŚCI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6293912"/>
              </p:ext>
            </p:extLst>
          </p:nvPr>
        </p:nvGraphicFramePr>
        <p:xfrm>
          <a:off x="2520033" y="1809751"/>
          <a:ext cx="3601367" cy="401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KORZYSTA Z URZĄDZEŃ Z DOSTĘPEM DO INTERNETU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TEKSTY W FORMIE ELEKTRONICZNEJ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KSIĄŻKĘ E-BOOK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04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SŁUCHAŁ AUDIOBOOKA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303"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CZYTAŁ TEKSTY W OBCYM JĘZYKU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6599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ODWIEDZIŁ BIBLIOTEKĘ PUBLICZNĄ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126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ZAKUPIŁ KSIĄŻKĘ </a:t>
                      </a:r>
                      <a:r>
                        <a:rPr lang="pl-PL" sz="1200" b="0" i="0" u="none" strike="noStrike" spc="1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(lub ktoś z domowników)</a:t>
                      </a:r>
                      <a:endParaRPr lang="pl-PL" sz="1200" b="0" i="0" u="none" strike="noStrike" spc="1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48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spc="1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POSIADA W DOMU KSIĄŻKI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7856">
                <a:tc>
                  <a:txBody>
                    <a:bodyPr/>
                    <a:lstStyle/>
                    <a:p>
                      <a:pPr algn="r" fontAlgn="b"/>
                      <a:endParaRPr lang="pl-PL" sz="1200" b="0" i="0" u="none" strike="noStrike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b"/>
                      <a:r>
                        <a:rPr lang="pl-PL" sz="1200" b="0" i="0" u="none" strike="noStrike" spc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POSIADA PONAD 100 KSIĄŻEK </a:t>
                      </a:r>
                    </a:p>
                    <a:p>
                      <a:pPr algn="r" fontAlgn="b"/>
                      <a:r>
                        <a:rPr lang="pl-PL" sz="1200" b="0" i="0" u="none" strike="noStrike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(odsetek wśród posiadaczy książek)</a:t>
                      </a:r>
                      <a:endParaRPr lang="pl-PL" sz="1200" b="0" i="0" u="none" strike="noStrike" spc="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11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4627" y="2149940"/>
            <a:ext cx="1622745" cy="50444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838576" y="3038276"/>
            <a:ext cx="4514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xmlns="" val="16235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653" y="0"/>
            <a:ext cx="4096347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8" y="195308"/>
            <a:ext cx="7299781" cy="6981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Ile osób w ciągu roku czytało przynajmniej jedną książkę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848857098"/>
              </p:ext>
            </p:extLst>
          </p:nvPr>
        </p:nvGraphicFramePr>
        <p:xfrm>
          <a:off x="558134" y="1454299"/>
          <a:ext cx="6944905" cy="470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9"/>
          <p:cNvSpPr/>
          <p:nvPr/>
        </p:nvSpPr>
        <p:spPr>
          <a:xfrm>
            <a:off x="9918683" y="60960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xmlns="" id="{31F98805-4723-40CE-814E-A76F0E0673EC}"/>
              </a:ext>
            </a:extLst>
          </p:cNvPr>
          <p:cNvSpPr txBox="1">
            <a:spLocks/>
          </p:cNvSpPr>
          <p:nvPr/>
        </p:nvSpPr>
        <p:spPr>
          <a:xfrm>
            <a:off x="8464549" y="1884608"/>
            <a:ext cx="3298898" cy="2477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1800" i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leTekstowe 3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8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653" y="0"/>
            <a:ext cx="4096347" cy="6858000"/>
          </a:xfrm>
          <a:prstGeom prst="rect">
            <a:avLst/>
          </a:prstGeom>
        </p:spPr>
      </p:pic>
      <p:sp>
        <p:nvSpPr>
          <p:cNvPr id="19" name="Rectangle 9"/>
          <p:cNvSpPr/>
          <p:nvPr/>
        </p:nvSpPr>
        <p:spPr>
          <a:xfrm>
            <a:off x="9918683" y="60960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70" y="195308"/>
            <a:ext cx="6388133" cy="69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Ile osób w ciągu roku czytało przynajmniej siedem książEk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5652" y="1489166"/>
            <a:ext cx="4096347" cy="333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xmlns="" id="{31F98805-4723-40CE-814E-A76F0E06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111" y="2354352"/>
            <a:ext cx="3370335" cy="10173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 procent respondentów deklaruje, że czytało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co 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najmniej siedem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książek. 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3" name="Chart 8"/>
          <p:cNvGraphicFramePr/>
          <p:nvPr>
            <p:extLst>
              <p:ext uri="{D42A27DB-BD31-4B8C-83A1-F6EECF244321}">
                <p14:modId xmlns:p14="http://schemas.microsoft.com/office/powerpoint/2010/main" xmlns="" val="258872507"/>
              </p:ext>
            </p:extLst>
          </p:nvPr>
        </p:nvGraphicFramePr>
        <p:xfrm>
          <a:off x="558134" y="1454299"/>
          <a:ext cx="6944905" cy="4708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Tekstowe 13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8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Graphic spid="23" grpId="0" uiExpand="1">
        <p:bldSub>
          <a:bldChart bld="category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195308"/>
            <a:ext cx="7021969" cy="6981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JAK ZMIENIAŁO SIĘ CZYTELNICTWO W LATACH </a:t>
            </a:r>
            <a:r>
              <a:rPr lang="pl-PL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2000 – 2017</a:t>
            </a:r>
            <a:endParaRPr lang="pl-PL" sz="2400" b="1" cap="all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653" y="0"/>
            <a:ext cx="4096347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95652" y="1489166"/>
            <a:ext cx="4096347" cy="333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 9"/>
          <p:cNvSpPr/>
          <p:nvPr/>
        </p:nvSpPr>
        <p:spPr>
          <a:xfrm>
            <a:off x="9918683" y="60960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xmlns="" id="{31F98805-4723-40CE-814E-A76F0E0673EC}"/>
              </a:ext>
            </a:extLst>
          </p:cNvPr>
          <p:cNvSpPr txBox="1">
            <a:spLocks/>
          </p:cNvSpPr>
          <p:nvPr/>
        </p:nvSpPr>
        <p:spPr>
          <a:xfrm>
            <a:off x="8393111" y="2354352"/>
            <a:ext cx="3370335" cy="101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 spadku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2004 – 2008 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poziom czytelnictwa ustabilizował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się. 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xmlns="" val="545138850"/>
              </p:ext>
            </p:extLst>
          </p:nvPr>
        </p:nvGraphicFramePr>
        <p:xfrm>
          <a:off x="707568" y="1428750"/>
          <a:ext cx="7021969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Tekstowe 15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8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195308"/>
            <a:ext cx="6817180" cy="698131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ILE OSÓB CZYTA KSIĄŻKI W RODZINACH CZYTAJĄCYCH </a:t>
            </a:r>
            <a:endParaRPr lang="pl-PL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653" y="0"/>
            <a:ext cx="4096347" cy="6858000"/>
          </a:xfrm>
          <a:prstGeom prst="rect">
            <a:avLst/>
          </a:prstGeom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xmlns="" val="983413848"/>
              </p:ext>
            </p:extLst>
          </p:nvPr>
        </p:nvGraphicFramePr>
        <p:xfrm>
          <a:off x="539750" y="1365250"/>
          <a:ext cx="6985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9"/>
          <p:cNvSpPr/>
          <p:nvPr/>
        </p:nvSpPr>
        <p:spPr>
          <a:xfrm>
            <a:off x="9918683" y="60960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11"/>
          <p:cNvSpPr/>
          <p:nvPr/>
        </p:nvSpPr>
        <p:spPr>
          <a:xfrm>
            <a:off x="8095653" y="1489166"/>
            <a:ext cx="4096347" cy="333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xmlns="" id="{31F98805-4723-40CE-814E-A76F0E0673EC}"/>
              </a:ext>
            </a:extLst>
          </p:cNvPr>
          <p:cNvSpPr txBox="1">
            <a:spLocks/>
          </p:cNvSpPr>
          <p:nvPr/>
        </p:nvSpPr>
        <p:spPr>
          <a:xfrm>
            <a:off x="8393111" y="2354352"/>
            <a:ext cx="3370335" cy="101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Osoby z rodzin czytających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zazwyczaj również czytają.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PoleTekstowe 12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3" y="4286250"/>
            <a:ext cx="62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</a:rPr>
              <a:t>18%</a:t>
            </a:r>
            <a:endParaRPr lang="pl-PL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195308"/>
            <a:ext cx="7014030" cy="698131"/>
          </a:xfrm>
        </p:spPr>
        <p:txBody>
          <a:bodyPr>
            <a:normAutofit/>
          </a:bodyPr>
          <a:lstStyle/>
          <a:p>
            <a:r>
              <a:rPr lang="pl-P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ILE OSÓB CZYTA KSIĄŻKI W RODZINACH NIECZYTAJĄCYCH </a:t>
            </a:r>
            <a:endParaRPr lang="pl-PL" sz="2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653" y="0"/>
            <a:ext cx="4096347" cy="6858000"/>
          </a:xfrm>
          <a:prstGeom prst="rect">
            <a:avLst/>
          </a:prstGeom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xmlns="" val="1202396024"/>
              </p:ext>
            </p:extLst>
          </p:nvPr>
        </p:nvGraphicFramePr>
        <p:xfrm>
          <a:off x="533400" y="1365250"/>
          <a:ext cx="699135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9"/>
          <p:cNvSpPr/>
          <p:nvPr/>
        </p:nvSpPr>
        <p:spPr>
          <a:xfrm>
            <a:off x="9918683" y="609604"/>
            <a:ext cx="450284" cy="4215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11"/>
          <p:cNvSpPr/>
          <p:nvPr/>
        </p:nvSpPr>
        <p:spPr>
          <a:xfrm>
            <a:off x="8095652" y="1489166"/>
            <a:ext cx="4096347" cy="333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ymbol zastępczy zawartości 4">
            <a:extLst>
              <a:ext uri="{FF2B5EF4-FFF2-40B4-BE49-F238E27FC236}">
                <a16:creationId xmlns:a16="http://schemas.microsoft.com/office/drawing/2014/main" xmlns="" id="{31F98805-4723-40CE-814E-A76F0E0673EC}"/>
              </a:ext>
            </a:extLst>
          </p:cNvPr>
          <p:cNvSpPr txBox="1">
            <a:spLocks/>
          </p:cNvSpPr>
          <p:nvPr/>
        </p:nvSpPr>
        <p:spPr>
          <a:xfrm>
            <a:off x="8393111" y="2354352"/>
            <a:ext cx="3370335" cy="101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Osoby z rodzin nieczytających </a:t>
            </a:r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zazwyczaj nie czytają.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PoleTekstowe 14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475" y="2143126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</a:rPr>
              <a:t>87%</a:t>
            </a:r>
            <a:endParaRPr lang="pl-PL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4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oks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1350"/>
            <a:ext cx="12192000" cy="11366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1484314"/>
            <a:ext cx="12192001" cy="441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Chart 11"/>
          <p:cNvGraphicFramePr/>
          <p:nvPr>
            <p:extLst>
              <p:ext uri="{D42A27DB-BD31-4B8C-83A1-F6EECF244321}">
                <p14:modId xmlns:p14="http://schemas.microsoft.com/office/powerpoint/2010/main" xmlns="" val="2131477726"/>
              </p:ext>
            </p:extLst>
          </p:nvPr>
        </p:nvGraphicFramePr>
        <p:xfrm>
          <a:off x="774700" y="1035182"/>
          <a:ext cx="10699750" cy="486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95308"/>
            <a:ext cx="10535054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CZY JEST ZWIĄZEK MIĘDZY CZYTANIEM </a:t>
            </a:r>
            <a:r>
              <a:rPr lang="pl-P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KSIĄŻEK </a:t>
            </a:r>
            <a:r>
              <a:rPr lang="pl-PL" sz="22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PREFEROWANYMI ŹRÓDŁAMI WIADOMOŚCI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oleTekstowe 8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oks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1350"/>
            <a:ext cx="12192000" cy="11366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1484314"/>
            <a:ext cx="12192001" cy="441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95308"/>
            <a:ext cx="10535054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SKĄD POCHODZIŁY KSIĄŻKI, KTÓRE CZYTALIŚMY W LATACH 2014 – 2017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PoleTekstowe 8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xmlns="" val="1251067521"/>
              </p:ext>
            </p:extLst>
          </p:nvPr>
        </p:nvGraphicFramePr>
        <p:xfrm>
          <a:off x="746124" y="1352282"/>
          <a:ext cx="10699752" cy="436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73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oks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1350"/>
            <a:ext cx="12192000" cy="11366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1484314"/>
            <a:ext cx="12192001" cy="441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96832" y="1018903"/>
            <a:ext cx="1306286" cy="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Tekstowe 8"/>
          <p:cNvSpPr txBox="1"/>
          <p:nvPr/>
        </p:nvSpPr>
        <p:spPr>
          <a:xfrm rot="16200000">
            <a:off x="-655371" y="3431754"/>
            <a:ext cx="16299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b="1" spc="60" dirty="0" smtClean="0">
                <a:solidFill>
                  <a:srgbClr val="B10F46"/>
                </a:solidFill>
              </a:rPr>
              <a:t>STAN CZYTELNICTWA 2017</a:t>
            </a:r>
            <a:endParaRPr lang="pl-PL" sz="900" b="1" spc="60" dirty="0">
              <a:solidFill>
                <a:srgbClr val="B10F46"/>
              </a:solidFill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xmlns="" val="528627810"/>
              </p:ext>
            </p:extLst>
          </p:nvPr>
        </p:nvGraphicFramePr>
        <p:xfrm>
          <a:off x="746124" y="1352282"/>
          <a:ext cx="10699752" cy="436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xmlns="" id="{E5CF0E24-3DDD-43DD-B46A-5FE1021A774C}"/>
              </a:ext>
            </a:extLst>
          </p:cNvPr>
          <p:cNvSpPr txBox="1">
            <a:spLocks/>
          </p:cNvSpPr>
          <p:nvPr/>
        </p:nvSpPr>
        <p:spPr>
          <a:xfrm>
            <a:off x="707569" y="195308"/>
            <a:ext cx="10535054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SKĄD POCHODZIŁY KSIĄŻKI, KTÓRE CZYTALIŚMY W LATACH 2014 – 2017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1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445</Words>
  <Application>Microsoft Macintosh PowerPoint</Application>
  <PresentationFormat>Custom</PresentationFormat>
  <Paragraphs>118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STAN CZYTELNICTWA  W POLSCE W 2017 ROKU</vt:lpstr>
      <vt:lpstr>Ile osób w ciągu roku czytało przynajmniej jedną książkę</vt:lpstr>
      <vt:lpstr>Slide 3</vt:lpstr>
      <vt:lpstr>JAK ZMIENIAŁO SIĘ CZYTELNICTWO W LATACH 2000 – 2017</vt:lpstr>
      <vt:lpstr>ILE OSÓB CZYTA KSIĄŻKI W RODZINACH CZYTAJĄCYCH </vt:lpstr>
      <vt:lpstr>ILE OSÓB CZYTA KSIĄŻKI W RODZINACH NIECZYTAJĄCYCH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 czytelnictwa  w Polsce w 2017 roku</dc:title>
  <dc:creator>Domi</dc:creator>
  <cp:lastModifiedBy>Offrelia</cp:lastModifiedBy>
  <cp:revision>308</cp:revision>
  <cp:lastPrinted>2018-03-14T13:44:13Z</cp:lastPrinted>
  <dcterms:created xsi:type="dcterms:W3CDTF">2018-02-28T18:47:11Z</dcterms:created>
  <dcterms:modified xsi:type="dcterms:W3CDTF">2018-03-14T22:42:03Z</dcterms:modified>
</cp:coreProperties>
</file>