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69" r:id="rId1"/>
  </p:sldMasterIdLst>
  <p:sldIdLst>
    <p:sldId id="256" r:id="rId2"/>
    <p:sldId id="394" r:id="rId3"/>
    <p:sldId id="382" r:id="rId4"/>
    <p:sldId id="383" r:id="rId5"/>
    <p:sldId id="385" r:id="rId6"/>
    <p:sldId id="386" r:id="rId7"/>
    <p:sldId id="387" r:id="rId8"/>
    <p:sldId id="388" r:id="rId9"/>
    <p:sldId id="384" r:id="rId10"/>
    <p:sldId id="389" r:id="rId11"/>
    <p:sldId id="390" r:id="rId12"/>
    <p:sldId id="391" r:id="rId13"/>
    <p:sldId id="392" r:id="rId14"/>
    <p:sldId id="393" r:id="rId15"/>
    <p:sldId id="395" r:id="rId16"/>
    <p:sldId id="397" r:id="rId17"/>
    <p:sldId id="398" r:id="rId18"/>
    <p:sldId id="401" r:id="rId19"/>
    <p:sldId id="396" r:id="rId20"/>
    <p:sldId id="318" r:id="rId21"/>
    <p:sldId id="378" r:id="rId22"/>
    <p:sldId id="380" r:id="rId23"/>
    <p:sldId id="339" r:id="rId24"/>
    <p:sldId id="35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1484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3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06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43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34539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59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5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6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26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486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020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koi.org/doc/krakow.htm" TargetMode="External"/><Relationship Id="rId2" Type="http://schemas.openxmlformats.org/officeDocument/2006/relationships/hyperlink" Target="http://www.iskoi.org/doc/firenze19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Dokument_programu_Microsoft_Word1.docx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fr.udc-hub.com/fr/login.php" TargetMode="External"/><Relationship Id="rId3" Type="http://schemas.openxmlformats.org/officeDocument/2006/relationships/hyperlink" Target="http://nl.udc-hub.com/nl/login.php" TargetMode="External"/><Relationship Id="rId7" Type="http://schemas.openxmlformats.org/officeDocument/2006/relationships/hyperlink" Target="http://sk.udc-hub.com/sk/login.php" TargetMode="External"/><Relationship Id="rId2" Type="http://schemas.openxmlformats.org/officeDocument/2006/relationships/hyperlink" Target="http://www.udc-hub.com/en/login.php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s.udc-hub.com/es/login.php" TargetMode="External"/><Relationship Id="rId5" Type="http://schemas.openxmlformats.org/officeDocument/2006/relationships/hyperlink" Target="http://hr.udc-hub.com/hr/login.php" TargetMode="External"/><Relationship Id="rId4" Type="http://schemas.openxmlformats.org/officeDocument/2006/relationships/hyperlink" Target="http://cz.udc-hub.com/cs/login.php" TargetMode="External"/><Relationship Id="rId9" Type="http://schemas.openxmlformats.org/officeDocument/2006/relationships/hyperlink" Target="http://www.udc-hub.com/de/login.ph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7039" y="1276865"/>
            <a:ext cx="8439318" cy="2679414"/>
          </a:xfrm>
        </p:spPr>
        <p:txBody>
          <a:bodyPr/>
          <a:lstStyle/>
          <a:p>
            <a:pPr algn="l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000" b="1" dirty="0" smtClean="0"/>
              <a:t>Konsorcjum UKD (spotkanie 25 lutego 2019 r.):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r>
              <a:rPr lang="pl-PL" sz="1600" dirty="0" smtClean="0"/>
              <a:t>plan strategiczny do 2022 r.</a:t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2000" b="1" dirty="0" smtClean="0"/>
              <a:t>Konferencja ISKO we Florencji (2019)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	</a:t>
            </a:r>
            <a:r>
              <a:rPr lang="pl-PL" sz="1600" dirty="0" smtClean="0"/>
              <a:t>Możliwość automatycznego tworzenia sygnatur dla 	literatury pięknej </a:t>
            </a:r>
            <a:br>
              <a:rPr lang="pl-PL" sz="1600" dirty="0" smtClean="0"/>
            </a:br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2000" b="1" dirty="0" smtClean="0"/>
              <a:t>Biblioteka Narodowa. Pracownia UKD (2019):</a:t>
            </a:r>
            <a:br>
              <a:rPr lang="pl-PL" sz="2000" b="1" dirty="0" smtClean="0"/>
            </a:br>
            <a:r>
              <a:rPr lang="pl-PL" sz="2000" dirty="0" smtClean="0"/>
              <a:t>	</a:t>
            </a:r>
            <a:r>
              <a:rPr lang="pl-PL" sz="1600" dirty="0"/>
              <a:t>UDC </a:t>
            </a:r>
            <a:r>
              <a:rPr lang="pl-PL" sz="1600" dirty="0" smtClean="0"/>
              <a:t>Online – </a:t>
            </a:r>
            <a:r>
              <a:rPr lang="pl-PL" sz="1600" dirty="0"/>
              <a:t>wersja polska </a:t>
            </a:r>
            <a:r>
              <a:rPr lang="pl-PL" sz="1600" dirty="0" smtClean="0"/>
              <a:t>2019</a:t>
            </a:r>
            <a:br>
              <a:rPr lang="pl-PL" sz="1600" dirty="0" smtClean="0"/>
            </a:br>
            <a:r>
              <a:rPr lang="pl-PL" sz="1600" dirty="0"/>
              <a:t>	</a:t>
            </a:r>
            <a:r>
              <a:rPr lang="pl-PL" sz="1600" dirty="0" smtClean="0"/>
              <a:t>Wydanie skrócone UKD drukiem 2019</a:t>
            </a:r>
            <a:endParaRPr lang="pl-PL" sz="1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96998" y="3956279"/>
            <a:ext cx="6831673" cy="1086237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000" dirty="0" smtClean="0"/>
              <a:t>Zespół </a:t>
            </a:r>
            <a:r>
              <a:rPr lang="pl-PL" sz="2000" dirty="0" smtClean="0"/>
              <a:t>ds. UKD – spotkanie XIX (13-14 maja 2019 r.)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968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Spotkanie</a:t>
            </a:r>
            <a:r>
              <a:rPr lang="en-US" sz="3200" dirty="0" smtClean="0"/>
              <a:t> </a:t>
            </a:r>
            <a:r>
              <a:rPr lang="en-US" sz="3200" dirty="0"/>
              <a:t>UDCC Executive Committee (</a:t>
            </a:r>
            <a:r>
              <a:rPr lang="en-US" sz="3200" dirty="0" err="1"/>
              <a:t>luty</a:t>
            </a:r>
            <a:r>
              <a:rPr lang="en-US" sz="3200" dirty="0"/>
              <a:t> 2019 r.)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u="sng" dirty="0"/>
              <a:t>Słownictwo UKD – prowadzone prace </a:t>
            </a:r>
            <a:endParaRPr lang="pl-PL" dirty="0"/>
          </a:p>
          <a:p>
            <a:pPr lvl="0"/>
            <a:r>
              <a:rPr lang="pl-PL" dirty="0" smtClean="0"/>
              <a:t>Poddziały wspólne języka </a:t>
            </a:r>
            <a:r>
              <a:rPr lang="pl-PL" dirty="0"/>
              <a:t>(Tabela 1c): = 6 języki austroazjatyckie. Języki austronezyjskie; </a:t>
            </a:r>
          </a:p>
          <a:p>
            <a:pPr marL="0" indent="0">
              <a:buNone/>
            </a:pPr>
            <a:r>
              <a:rPr lang="pl-PL" dirty="0"/>
              <a:t>= 9 języki sztuczne</a:t>
            </a:r>
          </a:p>
          <a:p>
            <a:pPr lvl="0"/>
            <a:r>
              <a:rPr lang="pl-PL" dirty="0" smtClean="0"/>
              <a:t>57/58 Biologia</a:t>
            </a:r>
            <a:r>
              <a:rPr lang="pl-PL" dirty="0"/>
              <a:t>: </a:t>
            </a:r>
            <a:r>
              <a:rPr lang="pl-PL" dirty="0" err="1"/>
              <a:t>Protista</a:t>
            </a:r>
            <a:r>
              <a:rPr lang="pl-PL" dirty="0"/>
              <a:t>, </a:t>
            </a:r>
            <a:r>
              <a:rPr lang="pl-PL" dirty="0" err="1"/>
              <a:t>Chromista</a:t>
            </a:r>
            <a:r>
              <a:rPr lang="pl-PL" dirty="0"/>
              <a:t>, Bakterie i </a:t>
            </a:r>
            <a:r>
              <a:rPr lang="pl-PL" dirty="0" smtClean="0"/>
              <a:t>Wirusy</a:t>
            </a:r>
            <a:r>
              <a:rPr lang="pl-PL" dirty="0"/>
              <a:t> </a:t>
            </a:r>
            <a:r>
              <a:rPr lang="pl-PL" dirty="0" smtClean="0"/>
              <a:t>(układ w obrębie działu: pierwsza wersja łacińska, druga w nawiasie wersja w języku narodowym)</a:t>
            </a:r>
            <a:endParaRPr lang="pl-PL" dirty="0"/>
          </a:p>
          <a:p>
            <a:pPr lvl="0"/>
            <a:r>
              <a:rPr lang="pl-PL" dirty="0"/>
              <a:t>573 Biologia teoretyczna; </a:t>
            </a:r>
          </a:p>
          <a:p>
            <a:pPr lvl="0"/>
            <a:r>
              <a:rPr lang="pl-PL" dirty="0"/>
              <a:t>577 Biochemia; </a:t>
            </a:r>
          </a:p>
          <a:p>
            <a:pPr lvl="0"/>
            <a:r>
              <a:rPr lang="pl-PL" dirty="0"/>
              <a:t>574 Ekologia; </a:t>
            </a:r>
          </a:p>
          <a:p>
            <a:pPr lvl="0"/>
            <a:r>
              <a:rPr lang="pl-PL" dirty="0"/>
              <a:t>575 Genetyka; </a:t>
            </a:r>
          </a:p>
          <a:p>
            <a:pPr lvl="0"/>
            <a:r>
              <a:rPr lang="pl-PL" dirty="0"/>
              <a:t>576 Cytologia;</a:t>
            </a:r>
          </a:p>
          <a:p>
            <a:pPr lvl="0"/>
            <a:r>
              <a:rPr lang="pl-PL" dirty="0"/>
              <a:t>78 Muzyka: instrumenty muzyczne, gatunki muzyczne, teoria muzyki. </a:t>
            </a:r>
          </a:p>
          <a:p>
            <a:pPr marL="0" indent="0">
              <a:buNone/>
            </a:pPr>
            <a:r>
              <a:rPr lang="pl-PL" u="sng" dirty="0"/>
              <a:t>Planowana </a:t>
            </a:r>
            <a:r>
              <a:rPr lang="pl-PL" u="sng" dirty="0" smtClean="0"/>
              <a:t>jest całkowita </a:t>
            </a:r>
            <a:r>
              <a:rPr lang="pl-PL" u="sng" dirty="0"/>
              <a:t>rewizja muzyki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5060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/>
              <a:t>Spotkanie</a:t>
            </a:r>
            <a:r>
              <a:rPr lang="en-US" sz="3600" dirty="0"/>
              <a:t> UDCC Executive Committee (</a:t>
            </a:r>
            <a:r>
              <a:rPr lang="en-US" sz="3600" dirty="0" err="1"/>
              <a:t>luty</a:t>
            </a:r>
            <a:r>
              <a:rPr lang="en-US" sz="3600" dirty="0"/>
              <a:t> 2019 r.)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u="sng" dirty="0"/>
              <a:t>Plany najbliższe - pilne</a:t>
            </a:r>
            <a:endParaRPr lang="pl-PL" dirty="0"/>
          </a:p>
          <a:p>
            <a:pPr lvl="0"/>
            <a:r>
              <a:rPr lang="pl-PL" dirty="0"/>
              <a:t>Poddziały wspólne miejsca (2) Fizjografia (tabela 1e) - rzeki, góry i lasy.</a:t>
            </a:r>
          </a:p>
          <a:p>
            <a:pPr lvl="0"/>
            <a:r>
              <a:rPr lang="pl-PL" dirty="0"/>
              <a:t>(4/9) Kraje świata nowożytnego: planowane rewizje - Niemcy, Austria, Szwecja, Grecja, Albania, Bułgaria;</a:t>
            </a:r>
          </a:p>
          <a:p>
            <a:pPr lvl="0"/>
            <a:r>
              <a:rPr lang="pl-PL" dirty="0"/>
              <a:t>7.03 Okresy i style sztuki;</a:t>
            </a:r>
          </a:p>
          <a:p>
            <a:pPr lvl="0"/>
            <a:r>
              <a:rPr lang="pl-PL" dirty="0"/>
              <a:t>795 Gry elektroniczne – rozbudowa</a:t>
            </a:r>
          </a:p>
          <a:p>
            <a:pPr lvl="0"/>
            <a:r>
              <a:rPr lang="pl-PL" dirty="0"/>
              <a:t>82 – poprawki w 82-1 / -9 Rodzaje, gatunki literackie</a:t>
            </a:r>
          </a:p>
          <a:p>
            <a:pPr lvl="0"/>
            <a:r>
              <a:rPr lang="pl-PL" dirty="0"/>
              <a:t>Poddziały wspólne formy (tabela 1d) - restrukturyzacja i aktualizacja w odniesieniu do nośników cyfrowych;</a:t>
            </a:r>
          </a:p>
          <a:p>
            <a:pPr lvl="0"/>
            <a:r>
              <a:rPr lang="pl-PL" dirty="0"/>
              <a:t>007 Cybernetyka – rozbudowa </a:t>
            </a:r>
          </a:p>
          <a:p>
            <a:pPr lvl="0"/>
            <a:r>
              <a:rPr lang="pl-PL" dirty="0"/>
              <a:t>07 Media i komunikacja - rozbudowa</a:t>
            </a:r>
          </a:p>
        </p:txBody>
      </p:sp>
    </p:spTree>
    <p:extLst>
      <p:ext uri="{BB962C8B-B14F-4D97-AF65-F5344CB8AC3E}">
        <p14:creationId xmlns:p14="http://schemas.microsoft.com/office/powerpoint/2010/main" val="855803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/>
              <a:t>Spotkanie</a:t>
            </a:r>
            <a:r>
              <a:rPr lang="en-US" sz="3600" dirty="0"/>
              <a:t> UDCC Executive Committee (</a:t>
            </a:r>
            <a:r>
              <a:rPr lang="en-US" sz="3600" dirty="0" err="1"/>
              <a:t>luty</a:t>
            </a:r>
            <a:r>
              <a:rPr lang="en-US" sz="3600" dirty="0"/>
              <a:t> 2019 r.)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/>
              <a:t>Ponadto: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Ograniczanie powtórzeń w tablicach głównych i tablicach pomocniczych</a:t>
            </a:r>
          </a:p>
          <a:p>
            <a:pPr lvl="0"/>
            <a:r>
              <a:rPr lang="pl-PL" dirty="0"/>
              <a:t>Klasa 6 Nauki stosowane ogólnie, ale w szczególności klasy 62 Technika, 63 Rolnictwo i 67-68 Przemysł. Rzemiosło;</a:t>
            </a:r>
          </a:p>
          <a:p>
            <a:pPr lvl="0"/>
            <a:r>
              <a:rPr lang="pl-PL" dirty="0"/>
              <a:t>Działy 33 Ekonomia, 34 Prawo, 35 Administracja publiczna. Wojskowość 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6436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/>
              <a:t>Spotkanie</a:t>
            </a:r>
            <a:r>
              <a:rPr lang="en-US" sz="3600" dirty="0"/>
              <a:t> UDCC Executive Committee (</a:t>
            </a:r>
            <a:r>
              <a:rPr lang="en-US" sz="3600" dirty="0" err="1"/>
              <a:t>luty</a:t>
            </a:r>
            <a:r>
              <a:rPr lang="en-US" sz="3600" dirty="0"/>
              <a:t> 2019 r.)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/>
              <a:t>Rewizje, które dopiero zostaną podjęte:</a:t>
            </a:r>
          </a:p>
          <a:p>
            <a:pPr lvl="0"/>
            <a:r>
              <a:rPr lang="pl-PL" dirty="0"/>
              <a:t>61 Medycyna (początek prac przewidziany na maj 2019 r.)</a:t>
            </a:r>
          </a:p>
          <a:p>
            <a:pPr lvl="0"/>
            <a:r>
              <a:rPr lang="pl-PL" dirty="0"/>
              <a:t>78 Muzyka (początek prac przewidziany na drugą połowę 2019 r.)</a:t>
            </a:r>
          </a:p>
          <a:p>
            <a:pPr lvl="0"/>
            <a:r>
              <a:rPr lang="pl-PL" dirty="0"/>
              <a:t>72 Architektura and 69 Budownictwo (początek prac przewidywany na 2020 r.)</a:t>
            </a:r>
          </a:p>
        </p:txBody>
      </p:sp>
    </p:spTree>
    <p:extLst>
      <p:ext uri="{BB962C8B-B14F-4D97-AF65-F5344CB8AC3E}">
        <p14:creationId xmlns:p14="http://schemas.microsoft.com/office/powerpoint/2010/main" val="3355217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/>
              <a:t>Spotkanie</a:t>
            </a:r>
            <a:r>
              <a:rPr lang="en-US" sz="3600" dirty="0"/>
              <a:t> UDCC Executive Committee (</a:t>
            </a:r>
            <a:r>
              <a:rPr lang="en-US" sz="3600" dirty="0" err="1"/>
              <a:t>luty</a:t>
            </a:r>
            <a:r>
              <a:rPr lang="en-US" sz="3600" dirty="0"/>
              <a:t> 2019 r.)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u="sng" dirty="0"/>
              <a:t>Rewizje, jeszcze nie uzgodnione, ale uznane za pilne </a:t>
            </a:r>
          </a:p>
          <a:p>
            <a:pPr lvl="0"/>
            <a:r>
              <a:rPr lang="en-US" dirty="0"/>
              <a:t>002 </a:t>
            </a:r>
            <a:r>
              <a:rPr lang="en-US" dirty="0" err="1"/>
              <a:t>Informacja</a:t>
            </a:r>
            <a:r>
              <a:rPr lang="en-US" dirty="0"/>
              <a:t>, </a:t>
            </a:r>
            <a:endParaRPr lang="pl-PL" dirty="0" smtClean="0"/>
          </a:p>
          <a:p>
            <a:pPr lvl="0"/>
            <a:r>
              <a:rPr lang="en-US" dirty="0" smtClean="0"/>
              <a:t>01/02 </a:t>
            </a:r>
            <a:r>
              <a:rPr lang="en-US" dirty="0" err="1"/>
              <a:t>Bibliotekarstwo</a:t>
            </a:r>
            <a:endParaRPr lang="pl-PL" dirty="0"/>
          </a:p>
          <a:p>
            <a:pPr lvl="0"/>
            <a:r>
              <a:rPr lang="pl-PL" dirty="0"/>
              <a:t>159.9 Psychologia (planowane przeniesienie do klasy 38)</a:t>
            </a:r>
          </a:p>
          <a:p>
            <a:pPr lvl="0"/>
            <a:r>
              <a:rPr lang="pl-PL" dirty="0"/>
              <a:t>Okultyzm I mistycyzm przeniesiony z 13 do nowej klasy </a:t>
            </a:r>
          </a:p>
          <a:p>
            <a:pPr lvl="0"/>
            <a:r>
              <a:rPr lang="pl-PL" dirty="0"/>
              <a:t>51 Matematyka</a:t>
            </a:r>
          </a:p>
          <a:p>
            <a:pPr lvl="0"/>
            <a:r>
              <a:rPr lang="pl-PL" dirty="0"/>
              <a:t>54 Chemia  (jeśli się uda prace zostaną podjęte w 2020 r.)</a:t>
            </a:r>
          </a:p>
          <a:p>
            <a:pPr lvl="0"/>
            <a:r>
              <a:rPr lang="pl-PL" dirty="0"/>
              <a:t>53 Fizyka</a:t>
            </a:r>
          </a:p>
          <a:p>
            <a:pPr lvl="0"/>
            <a:r>
              <a:rPr lang="pl-PL" dirty="0"/>
              <a:t>63 Rolnictwo</a:t>
            </a:r>
          </a:p>
          <a:p>
            <a:pPr lvl="0"/>
            <a:r>
              <a:rPr lang="pl-PL" dirty="0"/>
              <a:t>79 Fotografia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8802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800" b="1" dirty="0"/>
              <a:t>Konferencja ISKO we Florencji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	</a:t>
            </a:r>
            <a:r>
              <a:rPr lang="pl-PL" sz="2400" dirty="0" smtClean="0"/>
              <a:t>Możliwość automatycznego tworzenia sygnatur dla literatury pięknej </a:t>
            </a:r>
            <a:endParaRPr lang="pl-PL" sz="2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797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Możliwość </a:t>
            </a:r>
            <a:r>
              <a:rPr lang="pl-PL" sz="2800" dirty="0"/>
              <a:t>automatycznego tworzenia sygnatur dla literatury pięknej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Carlo </a:t>
            </a:r>
            <a:r>
              <a:rPr lang="pl-PL" dirty="0" err="1" smtClean="0"/>
              <a:t>Bianchini</a:t>
            </a:r>
            <a:r>
              <a:rPr lang="pl-PL" dirty="0" smtClean="0"/>
              <a:t> na konferencji ISKO we Florencji w 2019 r.</a:t>
            </a:r>
            <a:r>
              <a:rPr lang="pl-PL" u="sng" dirty="0">
                <a:hlinkClick r:id="rId2"/>
              </a:rPr>
              <a:t> http://</a:t>
            </a:r>
            <a:r>
              <a:rPr lang="pl-PL" u="sng" dirty="0" smtClean="0">
                <a:hlinkClick r:id="rId2"/>
              </a:rPr>
              <a:t>www.iskoi.org/doc/firenze19.htm</a:t>
            </a:r>
            <a:r>
              <a:rPr lang="pl-PL" dirty="0" smtClean="0"/>
              <a:t> , </a:t>
            </a:r>
          </a:p>
          <a:p>
            <a:r>
              <a:rPr lang="pl-PL" dirty="0" smtClean="0"/>
              <a:t>a wcześniej na konferencji ISKO w Krakowie w 2018 r. </a:t>
            </a:r>
            <a:r>
              <a:rPr lang="pl-PL" u="sng" dirty="0">
                <a:hlinkClick r:id="rId3"/>
              </a:rPr>
              <a:t>http://</a:t>
            </a:r>
            <a:r>
              <a:rPr lang="pl-PL" u="sng" dirty="0" smtClean="0">
                <a:hlinkClick r:id="rId3"/>
              </a:rPr>
              <a:t>www.iskoi.org/doc/krakow.htm</a:t>
            </a:r>
            <a:r>
              <a:rPr lang="pl-PL" dirty="0" smtClean="0"/>
              <a:t> opracował metodę tworzenia sygnatur dla Klasyfikacji Dwukropkowej. I chciałby taką metodę opracować dla UKD.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9730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Możliwość </a:t>
            </a:r>
            <a:r>
              <a:rPr lang="pl-PL" sz="2800" dirty="0"/>
              <a:t>automatycznego tworzenia sygnatur dla literatury pięknej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Poprzez </a:t>
            </a:r>
            <a:r>
              <a:rPr lang="pl-PL" dirty="0"/>
              <a:t>wyprowadzenie informacji z opisu bibliograficznego jako </a:t>
            </a:r>
            <a:r>
              <a:rPr lang="pl-PL" dirty="0" err="1" smtClean="0"/>
              <a:t>Linked</a:t>
            </a:r>
            <a:r>
              <a:rPr lang="pl-PL" dirty="0" smtClean="0"/>
              <a:t> data. Ta </a:t>
            </a:r>
            <a:r>
              <a:rPr lang="pl-PL" dirty="0"/>
              <a:t>metoda tworzy listę </a:t>
            </a:r>
            <a:r>
              <a:rPr lang="pl-PL" dirty="0" smtClean="0"/>
              <a:t>sygnatur </a:t>
            </a:r>
            <a:r>
              <a:rPr lang="pl-PL" dirty="0"/>
              <a:t>dla wszystkich autorów w danym kraju / regionie / kulturze, które mogą być używane w etykietach książek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dirty="0" smtClean="0"/>
              <a:t>Dział 82 Literatura w UKD jest porównywalny z działem 0 Literatura w Klasyfikacji Dwukropkowej.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6829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048000" y="14438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Facet formula of Main Class </a:t>
            </a:r>
            <a:r>
              <a:rPr lang="en-GB" i="1" dirty="0"/>
              <a:t>O Literature </a:t>
            </a:r>
            <a:r>
              <a:rPr lang="en-GB" dirty="0"/>
              <a:t>is the following:</a:t>
            </a:r>
            <a:endParaRPr lang="it-IT" dirty="0"/>
          </a:p>
          <a:p>
            <a:pPr algn="ctr">
              <a:defRPr/>
            </a:pPr>
            <a:r>
              <a:rPr lang="en-US" dirty="0"/>
              <a:t>O [P], [P2] [P3], [P4]</a:t>
            </a:r>
          </a:p>
          <a:p>
            <a:pPr>
              <a:defRPr/>
            </a:pPr>
            <a:r>
              <a:rPr lang="en-US" dirty="0"/>
              <a:t>O + Language + , + Lit. Form + Author + , + No. Work</a:t>
            </a:r>
            <a:endParaRPr lang="it-IT" dirty="0"/>
          </a:p>
          <a:p>
            <a:pPr>
              <a:defRPr/>
            </a:pPr>
            <a:endParaRPr lang="it-IT" altLang="it-IT" dirty="0"/>
          </a:p>
          <a:p>
            <a:pPr>
              <a:spcBef>
                <a:spcPts val="0"/>
              </a:spcBef>
              <a:defRPr/>
            </a:pPr>
            <a:r>
              <a:rPr lang="en-GB" dirty="0"/>
              <a:t>Example: a book of Russian Poetry </a:t>
            </a:r>
          </a:p>
          <a:p>
            <a:pPr>
              <a:spcBef>
                <a:spcPts val="0"/>
              </a:spcBef>
              <a:defRPr/>
            </a:pPr>
            <a:r>
              <a:rPr lang="en-GB" dirty="0"/>
              <a:t>Literature = O</a:t>
            </a:r>
          </a:p>
          <a:p>
            <a:pPr>
              <a:spcBef>
                <a:spcPts val="0"/>
              </a:spcBef>
              <a:defRPr/>
            </a:pPr>
            <a:r>
              <a:rPr lang="en-GB" dirty="0"/>
              <a:t>Russian language = 142</a:t>
            </a:r>
          </a:p>
          <a:p>
            <a:pPr>
              <a:spcBef>
                <a:spcPts val="0"/>
              </a:spcBef>
              <a:defRPr/>
            </a:pPr>
            <a:r>
              <a:rPr lang="en-GB" dirty="0"/>
              <a:t>Poetry = 1</a:t>
            </a:r>
            <a:endParaRPr lang="it-IT" dirty="0"/>
          </a:p>
          <a:p>
            <a:pPr algn="ctr">
              <a:defRPr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O142,1</a:t>
            </a:r>
            <a:endParaRPr lang="it-IT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>
                <a:sym typeface="Wingdings" panose="05000000000000000000" pitchFamily="2" charset="2"/>
              </a:rPr>
              <a:t>Polish (145) Drama (2) O145,2</a:t>
            </a:r>
          </a:p>
          <a:p>
            <a:pPr>
              <a:defRPr/>
            </a:pPr>
            <a:r>
              <a:rPr lang="en-GB" dirty="0"/>
              <a:t>English (111) Novel (3) </a:t>
            </a:r>
            <a:r>
              <a:rPr lang="en-GB" dirty="0">
                <a:sym typeface="Wingdings" panose="05000000000000000000" pitchFamily="2" charset="2"/>
              </a:rPr>
              <a:t> O111,3</a:t>
            </a:r>
          </a:p>
        </p:txBody>
      </p:sp>
    </p:spTree>
    <p:extLst>
      <p:ext uri="{BB962C8B-B14F-4D97-AF65-F5344CB8AC3E}">
        <p14:creationId xmlns:p14="http://schemas.microsoft.com/office/powerpoint/2010/main" val="2162494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800" b="1" dirty="0"/>
              <a:t>Biblioteka Narodowa:</a:t>
            </a:r>
            <a:br>
              <a:rPr lang="pl-PL" sz="2800" b="1" dirty="0"/>
            </a:br>
            <a:r>
              <a:rPr lang="pl-PL" sz="2800" dirty="0"/>
              <a:t>	</a:t>
            </a:r>
            <a:r>
              <a:rPr lang="pl-PL" sz="2400" dirty="0"/>
              <a:t>UDC Online – wersja polska 2019</a:t>
            </a:r>
            <a:br>
              <a:rPr lang="pl-PL" sz="2400" dirty="0"/>
            </a:br>
            <a:r>
              <a:rPr lang="pl-PL" sz="2400" dirty="0"/>
              <a:t>	Wydanie skrócone UKD drukiem 2019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568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800" b="1" dirty="0"/>
              <a:t>Konsorcjum UKD: 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	</a:t>
            </a:r>
            <a:r>
              <a:rPr lang="pl-PL" sz="2400" dirty="0"/>
              <a:t>plan strategiczny do 2022 r.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1181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623888"/>
            <a:ext cx="9601200" cy="14859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Tablice UKD w Polsce - 2019 r.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b="1" cap="small" dirty="0" smtClean="0"/>
          </a:p>
          <a:p>
            <a:r>
              <a:rPr lang="pl-PL" b="1" cap="small" dirty="0" smtClean="0">
                <a:solidFill>
                  <a:srgbClr val="006600"/>
                </a:solidFill>
              </a:rPr>
              <a:t>UKD ONLINE (Wersja wzorcowa) </a:t>
            </a:r>
            <a:r>
              <a:rPr lang="pl-PL" b="1" cap="small" dirty="0" smtClean="0"/>
              <a:t>- Umowa </a:t>
            </a:r>
            <a:r>
              <a:rPr lang="pl-PL" b="1" cap="small" dirty="0"/>
              <a:t>Licencyjna na Publikację </a:t>
            </a:r>
            <a:r>
              <a:rPr lang="pl-PL" b="1" cap="small" dirty="0" smtClean="0"/>
              <a:t>wydań UKD Nr </a:t>
            </a:r>
            <a:r>
              <a:rPr lang="pl-PL" b="1" cap="small" dirty="0"/>
              <a:t>PL </a:t>
            </a:r>
            <a:r>
              <a:rPr lang="pl-PL" b="1" cap="small" dirty="0" smtClean="0"/>
              <a:t>2019/02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b="1" cap="small" dirty="0" smtClean="0">
                <a:solidFill>
                  <a:srgbClr val="006600"/>
                </a:solidFill>
              </a:rPr>
              <a:t>UKD tablice skrócone Drukiem </a:t>
            </a:r>
            <a:r>
              <a:rPr lang="pl-PL" b="1" cap="small" dirty="0" smtClean="0"/>
              <a:t>- Umowa </a:t>
            </a:r>
            <a:r>
              <a:rPr lang="pl-PL" b="1" cap="small" dirty="0"/>
              <a:t>Licencyjna na Publikację </a:t>
            </a:r>
            <a:r>
              <a:rPr lang="pl-PL" b="1" cap="small" dirty="0" smtClean="0"/>
              <a:t>wydań UKD </a:t>
            </a:r>
            <a:r>
              <a:rPr lang="pl-PL" b="1" cap="small" dirty="0"/>
              <a:t>Nr </a:t>
            </a:r>
            <a:r>
              <a:rPr lang="pl-PL" b="1" cap="small" dirty="0" smtClean="0"/>
              <a:t>PL2019/01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5" y="3419475"/>
            <a:ext cx="95250" cy="1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88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3978" y="628135"/>
            <a:ext cx="9601200" cy="14859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4000" dirty="0" smtClean="0"/>
              <a:t>Wersja wzorcowa UKD – plik wzorcowy UKD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Plik </a:t>
            </a:r>
            <a:r>
              <a:rPr lang="pl-PL" dirty="0"/>
              <a:t>wzorcowy UKD powiększył się o ponad tysiąc symboli. Obecnie zawiera </a:t>
            </a:r>
            <a:r>
              <a:rPr lang="pl-PL" b="1" dirty="0" smtClean="0"/>
              <a:t>71.871</a:t>
            </a:r>
            <a:r>
              <a:rPr lang="pl-PL" dirty="0" smtClean="0"/>
              <a:t> symboli UKD</a:t>
            </a:r>
            <a:r>
              <a:rPr lang="pl-PL" dirty="0"/>
              <a:t>.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2013 roku w Bibliotece Narodowej w ramach współpracy z Konsorcjum UKD rozpoczęto prace, mającą na celu przygotowanie wersji polskiej pliku wzorcowego UKD. </a:t>
            </a:r>
          </a:p>
          <a:p>
            <a:r>
              <a:rPr lang="pl-PL" dirty="0"/>
              <a:t>W perspektywie najbliższych kilku lat praca nad przygotowaniem tego tłumaczenia zostanie zakończona. </a:t>
            </a:r>
          </a:p>
          <a:p>
            <a:r>
              <a:rPr lang="pl-PL" b="1" dirty="0">
                <a:solidFill>
                  <a:srgbClr val="006600"/>
                </a:solidFill>
              </a:rPr>
              <a:t>W 2019 r. baza UDC Online zostanie udostępniona polskiemu użytkownikowi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60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4000" dirty="0" smtClean="0"/>
              <a:t>MRF translator</a:t>
            </a:r>
            <a:endParaRPr lang="pl-PL" sz="4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292883"/>
            <a:ext cx="4443984" cy="1012324"/>
          </a:xfrm>
        </p:spPr>
        <p:txBody>
          <a:bodyPr/>
          <a:lstStyle/>
          <a:p>
            <a:r>
              <a:rPr lang="pl-PL" dirty="0" smtClean="0"/>
              <a:t>Marzec 2013 rok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525014" y="2340863"/>
            <a:ext cx="4443984" cy="964343"/>
          </a:xfrm>
        </p:spPr>
        <p:txBody>
          <a:bodyPr/>
          <a:lstStyle/>
          <a:p>
            <a:r>
              <a:rPr lang="pl-PL" dirty="0" smtClean="0"/>
              <a:t>Marzec 2019 rok</a:t>
            </a:r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14" name="Obiekt 13"/>
          <p:cNvGraphicFramePr>
            <a:graphicFrameLocks noChangeAspect="1"/>
          </p:cNvGraphicFramePr>
          <p:nvPr>
            <p:extLst/>
          </p:nvPr>
        </p:nvGraphicFramePr>
        <p:xfrm>
          <a:off x="1441622" y="3347028"/>
          <a:ext cx="4373962" cy="1961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Dokument" r:id="rId5" imgW="5766396" imgH="932445" progId="Word.Document.12">
                  <p:embed/>
                </p:oleObj>
              </mc:Choice>
              <mc:Fallback>
                <p:oleObj name="Dokument" r:id="rId5" imgW="5766396" imgH="93244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41622" y="3347028"/>
                        <a:ext cx="4373962" cy="1961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Symbol zastępczy zawartości 1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27745059"/>
              </p:ext>
            </p:extLst>
          </p:nvPr>
        </p:nvGraphicFramePr>
        <p:xfrm>
          <a:off x="6598507" y="3305205"/>
          <a:ext cx="4769709" cy="1431552"/>
        </p:xfrm>
        <a:graphic>
          <a:graphicData uri="http://schemas.openxmlformats.org/drawingml/2006/table">
            <a:tbl>
              <a:tblPr/>
              <a:tblGrid>
                <a:gridCol w="1589903"/>
                <a:gridCol w="1589903"/>
                <a:gridCol w="1589903"/>
              </a:tblGrid>
              <a:tr h="715776">
                <a:tc>
                  <a:txBody>
                    <a:bodyPr/>
                    <a:lstStyle/>
                    <a:p>
                      <a:r>
                        <a:rPr lang="pl-PL" b="1" dirty="0"/>
                        <a:t>Field</a:t>
                      </a:r>
                      <a:endParaRPr lang="pl-PL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B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/>
                        <a:t>English</a:t>
                      </a:r>
                      <a:endParaRPr lang="pl-PL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B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/>
                        <a:t>Polish</a:t>
                      </a:r>
                      <a:endParaRPr lang="pl-PL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B7"/>
                    </a:solidFill>
                  </a:tcPr>
                </a:tc>
              </a:tr>
              <a:tr h="715776">
                <a:tc>
                  <a:txBody>
                    <a:bodyPr/>
                    <a:lstStyle/>
                    <a:p>
                      <a:r>
                        <a:rPr lang="pl-PL"/>
                        <a:t>Caption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/>
                        <a:t>71871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 smtClean="0">
                          <a:solidFill>
                            <a:srgbClr val="006600"/>
                          </a:solidFill>
                        </a:rPr>
                        <a:t>55.657</a:t>
                      </a:r>
                      <a:endParaRPr lang="pl-PL" b="1" dirty="0">
                        <a:solidFill>
                          <a:srgbClr val="006600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66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4000" dirty="0" smtClean="0"/>
              <a:t>Tablice skrócone UKD – stan na 13 maja 2019 r.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Wydanie nowych tablic skróconych UKD (drukiem) jest planowane na jesień 2019 r.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Nowe tablice będą zawierały ponad 5.000 symboli</a:t>
            </a:r>
          </a:p>
          <a:p>
            <a:r>
              <a:rPr lang="pl-PL" dirty="0" smtClean="0"/>
              <a:t>w tym ok. 1.400 symboli </a:t>
            </a:r>
            <a:r>
              <a:rPr lang="pl-PL" dirty="0"/>
              <a:t>poddziałów </a:t>
            </a:r>
            <a:r>
              <a:rPr lang="pl-PL" dirty="0" smtClean="0"/>
              <a:t>wspólnych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96336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560173"/>
            <a:ext cx="9601200" cy="1611527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pl-PL" dirty="0"/>
              <a:t>Prace nad nową edycją tablic skróconych </a:t>
            </a:r>
            <a:r>
              <a:rPr lang="pl-PL" dirty="0" smtClean="0"/>
              <a:t>UKD – najważniejsze zmiany wprowadzone przez Konsorcjum UKD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07524" y="2318950"/>
            <a:ext cx="9720649" cy="418070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pl-PL" dirty="0" smtClean="0"/>
              <a:t>Częściowa </a:t>
            </a:r>
            <a:r>
              <a:rPr lang="pl-PL" dirty="0"/>
              <a:t>przebudowa Tablicy </a:t>
            </a:r>
            <a:r>
              <a:rPr lang="pl-PL" dirty="0" err="1"/>
              <a:t>Ic</a:t>
            </a:r>
            <a:r>
              <a:rPr lang="pl-PL" dirty="0"/>
              <a:t> – </a:t>
            </a:r>
            <a:r>
              <a:rPr lang="pl-PL" b="1" dirty="0"/>
              <a:t>Poddziały wspólne języka</a:t>
            </a:r>
          </a:p>
          <a:p>
            <a:pPr lvl="0"/>
            <a:r>
              <a:rPr lang="pl-PL" dirty="0"/>
              <a:t>Częściowa przebudowa Tablicy </a:t>
            </a:r>
            <a:r>
              <a:rPr lang="pl-PL" dirty="0" err="1"/>
              <a:t>Ie</a:t>
            </a:r>
            <a:r>
              <a:rPr lang="pl-PL" dirty="0"/>
              <a:t> – </a:t>
            </a:r>
            <a:r>
              <a:rPr lang="pl-PL" b="1" dirty="0"/>
              <a:t>Poddziały wspólne miejsca</a:t>
            </a:r>
          </a:p>
          <a:p>
            <a:pPr lvl="0"/>
            <a:r>
              <a:rPr lang="pl-PL" dirty="0"/>
              <a:t>Częściowa przebudowa Tablicy </a:t>
            </a:r>
            <a:r>
              <a:rPr lang="pl-PL" dirty="0" err="1"/>
              <a:t>Ik</a:t>
            </a:r>
            <a:r>
              <a:rPr lang="pl-PL" dirty="0"/>
              <a:t> – </a:t>
            </a:r>
            <a:r>
              <a:rPr lang="pl-PL" b="1" dirty="0"/>
              <a:t>Poddziały wspólne z kreską 0</a:t>
            </a:r>
          </a:p>
          <a:p>
            <a:pPr lvl="0"/>
            <a:r>
              <a:rPr lang="pl-PL" dirty="0"/>
              <a:t>Częściowa przebudowa działu </a:t>
            </a:r>
            <a:r>
              <a:rPr lang="pl-PL" b="1" dirty="0"/>
              <a:t>004 Informatyka</a:t>
            </a:r>
          </a:p>
          <a:p>
            <a:pPr lvl="0"/>
            <a:r>
              <a:rPr lang="pl-PL" dirty="0"/>
              <a:t>Nowy dział </a:t>
            </a:r>
            <a:r>
              <a:rPr lang="pl-PL" b="1" dirty="0"/>
              <a:t>07 Media</a:t>
            </a:r>
          </a:p>
          <a:p>
            <a:pPr lvl="0"/>
            <a:r>
              <a:rPr lang="pl-PL" dirty="0"/>
              <a:t>Częściowa przebudowa działu </a:t>
            </a:r>
            <a:r>
              <a:rPr lang="pl-PL" b="1" dirty="0"/>
              <a:t>316 Socjologia</a:t>
            </a:r>
            <a:r>
              <a:rPr lang="pl-PL" dirty="0"/>
              <a:t>, w szczególności 316.36 Małżeństwo i rodzina</a:t>
            </a:r>
          </a:p>
          <a:p>
            <a:pPr lvl="0"/>
            <a:r>
              <a:rPr lang="pl-PL" dirty="0"/>
              <a:t>Częściowa przebudowa działu </a:t>
            </a:r>
            <a:r>
              <a:rPr lang="pl-PL" b="1" dirty="0"/>
              <a:t>54 Chemia </a:t>
            </a:r>
          </a:p>
          <a:p>
            <a:pPr lvl="0"/>
            <a:r>
              <a:rPr lang="pl-PL" dirty="0"/>
              <a:t>Częściowa przebudowa działu </a:t>
            </a:r>
            <a:r>
              <a:rPr lang="pl-PL" b="1" dirty="0"/>
              <a:t>582 Botanika </a:t>
            </a:r>
            <a:r>
              <a:rPr lang="pl-PL" b="1" dirty="0" smtClean="0"/>
              <a:t>systematyczna</a:t>
            </a:r>
          </a:p>
          <a:p>
            <a:pPr lvl="0"/>
            <a:r>
              <a:rPr lang="pl-PL" dirty="0"/>
              <a:t>Częściowa przebudowa działu </a:t>
            </a:r>
            <a:r>
              <a:rPr lang="pl-PL" b="1" dirty="0" smtClean="0"/>
              <a:t>592/599 </a:t>
            </a:r>
            <a:r>
              <a:rPr lang="pl-PL" b="1" dirty="0"/>
              <a:t>Zoologia system</a:t>
            </a:r>
            <a:r>
              <a:rPr lang="pl-PL" dirty="0"/>
              <a:t>atyczna </a:t>
            </a:r>
            <a:endParaRPr lang="pl-PL" dirty="0" smtClean="0"/>
          </a:p>
          <a:p>
            <a:pPr lvl="0"/>
            <a:r>
              <a:rPr lang="pl-PL" dirty="0" smtClean="0"/>
              <a:t>Przebudowa </a:t>
            </a:r>
            <a:r>
              <a:rPr lang="pl-PL" dirty="0"/>
              <a:t>działu </a:t>
            </a:r>
            <a:r>
              <a:rPr lang="pl-PL" b="1" dirty="0" smtClean="0"/>
              <a:t>551.7 Geologia </a:t>
            </a:r>
            <a:r>
              <a:rPr lang="pl-PL" b="1" dirty="0"/>
              <a:t>historyczna. Stratygrafia</a:t>
            </a:r>
          </a:p>
          <a:p>
            <a:pPr lvl="0"/>
            <a:r>
              <a:rPr lang="pl-PL" dirty="0"/>
              <a:t>Częściowa przebudowa działu </a:t>
            </a:r>
            <a:r>
              <a:rPr lang="pl-PL" b="1" dirty="0"/>
              <a:t>81 Językoznawstwo. Języki</a:t>
            </a:r>
          </a:p>
          <a:p>
            <a:pPr lvl="0"/>
            <a:r>
              <a:rPr lang="pl-PL" dirty="0"/>
              <a:t>Częściowa przebudowa działu </a:t>
            </a:r>
            <a:r>
              <a:rPr lang="pl-PL" b="1" dirty="0"/>
              <a:t>82 Literatura piękna</a:t>
            </a:r>
          </a:p>
          <a:p>
            <a:pPr lvl="0"/>
            <a:r>
              <a:rPr lang="pl-PL" dirty="0"/>
              <a:t>Częściowa przebudowa działu </a:t>
            </a:r>
            <a:r>
              <a:rPr lang="pl-PL" b="1" dirty="0"/>
              <a:t>94 Historia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187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6270" y="694038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Spo</a:t>
            </a:r>
            <a:r>
              <a:rPr lang="pl-PL" sz="3600" dirty="0" smtClean="0"/>
              <a:t>t</a:t>
            </a:r>
            <a:r>
              <a:rPr lang="en-US" sz="3600" dirty="0" err="1" smtClean="0"/>
              <a:t>kan</a:t>
            </a:r>
            <a:r>
              <a:rPr lang="pl-PL" sz="3600" dirty="0" smtClean="0"/>
              <a:t>i</a:t>
            </a:r>
            <a:r>
              <a:rPr lang="en-US" sz="3600" dirty="0" smtClean="0"/>
              <a:t>e </a:t>
            </a:r>
            <a:r>
              <a:rPr lang="en-US" sz="3600" dirty="0"/>
              <a:t>UDCC Executive Committee (</a:t>
            </a:r>
            <a:r>
              <a:rPr lang="en-US" sz="3600" dirty="0" err="1"/>
              <a:t>luty</a:t>
            </a:r>
            <a:r>
              <a:rPr lang="en-US" sz="3600" dirty="0"/>
              <a:t> 2019 r.)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 smtClean="0"/>
              <a:t>Wydania pełne i skrócone UKD (2018-2019 r.)</a:t>
            </a:r>
            <a:endParaRPr lang="pl-PL" u="sng" dirty="0"/>
          </a:p>
          <a:p>
            <a:pPr lvl="0"/>
            <a:r>
              <a:rPr lang="en-US" dirty="0"/>
              <a:t>Abridged UDC English Edition 2018;</a:t>
            </a:r>
            <a:endParaRPr lang="pl-PL" dirty="0"/>
          </a:p>
          <a:p>
            <a:pPr lvl="0"/>
            <a:r>
              <a:rPr lang="en-US" dirty="0"/>
              <a:t>Abridged UDC German Edition 2018-2019;</a:t>
            </a:r>
            <a:endParaRPr lang="pl-PL" dirty="0"/>
          </a:p>
          <a:p>
            <a:pPr lvl="0"/>
            <a:r>
              <a:rPr lang="en-US" dirty="0"/>
              <a:t>Abridged UDC French Edition 2018-2019;</a:t>
            </a:r>
            <a:endParaRPr lang="pl-PL" dirty="0"/>
          </a:p>
          <a:p>
            <a:pPr lvl="0"/>
            <a:r>
              <a:rPr lang="en-US" dirty="0"/>
              <a:t>complete UDC English editions in 2 volumes by 2020</a:t>
            </a:r>
            <a:endParaRPr lang="pl-PL" dirty="0"/>
          </a:p>
          <a:p>
            <a:pPr lvl="0"/>
            <a:r>
              <a:rPr lang="en-US" dirty="0" smtClean="0"/>
              <a:t>complete </a:t>
            </a:r>
            <a:r>
              <a:rPr lang="en-US" dirty="0"/>
              <a:t>Dutch UDC edition in 6 volumes;</a:t>
            </a:r>
            <a:endParaRPr lang="pl-PL" dirty="0"/>
          </a:p>
          <a:p>
            <a:pPr lvl="0"/>
            <a:r>
              <a:rPr lang="en-US" dirty="0"/>
              <a:t>Abridged UDC English for India.</a:t>
            </a:r>
            <a:endParaRPr lang="pl-PL" dirty="0"/>
          </a:p>
          <a:p>
            <a:pPr lvl="0"/>
            <a:r>
              <a:rPr lang="en-US" dirty="0"/>
              <a:t>Universal Decimal Classification Manual (print and e-book)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564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Spo</a:t>
            </a:r>
            <a:r>
              <a:rPr lang="pl-PL" sz="3200" dirty="0" smtClean="0"/>
              <a:t>t</a:t>
            </a:r>
            <a:r>
              <a:rPr lang="en-US" sz="3200" dirty="0" err="1" smtClean="0"/>
              <a:t>kan</a:t>
            </a:r>
            <a:r>
              <a:rPr lang="pl-PL" sz="3200" dirty="0" smtClean="0"/>
              <a:t>i</a:t>
            </a:r>
            <a:r>
              <a:rPr lang="en-US" sz="3200" dirty="0" smtClean="0"/>
              <a:t>e </a:t>
            </a:r>
            <a:r>
              <a:rPr lang="en-US" sz="3200" dirty="0"/>
              <a:t>UDCC Executive Committee (</a:t>
            </a:r>
            <a:r>
              <a:rPr lang="en-US" sz="3200" dirty="0" err="1"/>
              <a:t>luty</a:t>
            </a:r>
            <a:r>
              <a:rPr lang="en-US" sz="3200" dirty="0"/>
              <a:t> 2019 r.)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hlinkClick r:id="rId2"/>
              </a:rPr>
              <a:t>English</a:t>
            </a:r>
            <a:endParaRPr lang="pl-PL" dirty="0"/>
          </a:p>
          <a:p>
            <a:r>
              <a:rPr lang="pl-PL" dirty="0" err="1">
                <a:hlinkClick r:id="rId3"/>
              </a:rPr>
              <a:t>Nederlands</a:t>
            </a:r>
            <a:endParaRPr lang="pl-PL" dirty="0"/>
          </a:p>
          <a:p>
            <a:r>
              <a:rPr lang="pl-PL" dirty="0" err="1">
                <a:hlinkClick r:id="rId4"/>
              </a:rPr>
              <a:t>České</a:t>
            </a:r>
            <a:endParaRPr lang="pl-PL" dirty="0"/>
          </a:p>
          <a:p>
            <a:r>
              <a:rPr lang="pl-PL" dirty="0" err="1">
                <a:hlinkClick r:id="rId5"/>
              </a:rPr>
              <a:t>Hrvatski</a:t>
            </a:r>
            <a:endParaRPr lang="pl-PL" dirty="0"/>
          </a:p>
          <a:p>
            <a:r>
              <a:rPr lang="pl-PL" dirty="0" err="1">
                <a:hlinkClick r:id="rId6"/>
              </a:rPr>
              <a:t>Español</a:t>
            </a:r>
            <a:endParaRPr lang="pl-PL" dirty="0"/>
          </a:p>
          <a:p>
            <a:r>
              <a:rPr lang="pl-PL" dirty="0" err="1">
                <a:hlinkClick r:id="rId7"/>
              </a:rPr>
              <a:t>Slovenský</a:t>
            </a:r>
            <a:endParaRPr lang="pl-PL" dirty="0"/>
          </a:p>
          <a:p>
            <a:r>
              <a:rPr lang="pl-PL" dirty="0" err="1">
                <a:hlinkClick r:id="rId8"/>
              </a:rPr>
              <a:t>Français</a:t>
            </a:r>
            <a:endParaRPr lang="pl-PL" dirty="0"/>
          </a:p>
          <a:p>
            <a:r>
              <a:rPr lang="pl-PL" dirty="0" err="1">
                <a:hlinkClick r:id="rId9"/>
              </a:rPr>
              <a:t>Deutsch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525014" y="2285999"/>
            <a:ext cx="4447786" cy="35814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Podpisane umowy z bibliotekami narodowymi </a:t>
            </a:r>
            <a:endParaRPr lang="pl-PL" dirty="0" smtClean="0"/>
          </a:p>
          <a:p>
            <a:r>
              <a:rPr lang="pl-PL" dirty="0" smtClean="0"/>
              <a:t>Estonii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Łotwy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Litwy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Rumunii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Węgier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Serbii </a:t>
            </a:r>
          </a:p>
          <a:p>
            <a:r>
              <a:rPr lang="pl-PL" b="1" dirty="0" smtClean="0">
                <a:solidFill>
                  <a:srgbClr val="7030A0"/>
                </a:solidFill>
              </a:rPr>
              <a:t>Polski</a:t>
            </a:r>
            <a:endParaRPr lang="pl-PL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755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Spotkanie</a:t>
            </a:r>
            <a:r>
              <a:rPr lang="en-US" sz="3200" dirty="0" smtClean="0"/>
              <a:t> </a:t>
            </a:r>
            <a:r>
              <a:rPr lang="en-US" sz="3200" dirty="0"/>
              <a:t>UDCC Executive Committee (</a:t>
            </a:r>
            <a:r>
              <a:rPr lang="en-US" sz="3200" dirty="0" err="1"/>
              <a:t>luty</a:t>
            </a:r>
            <a:r>
              <a:rPr lang="en-US" sz="3200" dirty="0"/>
              <a:t> 2019 r.)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/>
              <a:t>Wydania </a:t>
            </a:r>
            <a:r>
              <a:rPr lang="pl-PL" u="sng" dirty="0" smtClean="0"/>
              <a:t>skrócone</a:t>
            </a:r>
            <a:r>
              <a:rPr lang="pl-PL" u="sng" dirty="0"/>
              <a:t> </a:t>
            </a:r>
            <a:r>
              <a:rPr lang="pl-PL" u="sng" dirty="0" smtClean="0"/>
              <a:t>w językach:</a:t>
            </a:r>
          </a:p>
          <a:p>
            <a:r>
              <a:rPr lang="pl-PL" dirty="0" smtClean="0"/>
              <a:t>arabski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japoński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portugalski,</a:t>
            </a:r>
          </a:p>
          <a:p>
            <a:r>
              <a:rPr lang="pl-PL" dirty="0" smtClean="0"/>
              <a:t>macedoński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rumuński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niemiecki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estoński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6357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/>
              <a:t>Spotkanie</a:t>
            </a:r>
            <a:r>
              <a:rPr lang="en-US" sz="3600" dirty="0"/>
              <a:t> UDCC Executive Committee (</a:t>
            </a:r>
            <a:r>
              <a:rPr lang="en-US" sz="3600" dirty="0" err="1"/>
              <a:t>luty</a:t>
            </a:r>
            <a:r>
              <a:rPr lang="en-US" sz="3600" dirty="0"/>
              <a:t> 2019 r.)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u="sng" dirty="0"/>
              <a:t>Nowe funkcje w UDC </a:t>
            </a:r>
            <a:r>
              <a:rPr lang="pl-PL" u="sng" dirty="0" smtClean="0"/>
              <a:t>ONLINE</a:t>
            </a:r>
          </a:p>
          <a:p>
            <a:pPr marL="0" indent="0">
              <a:buNone/>
            </a:pPr>
            <a:endParaRPr lang="pl-PL" dirty="0"/>
          </a:p>
          <a:p>
            <a:pPr lvl="0"/>
            <a:r>
              <a:rPr lang="pl-PL" dirty="0" smtClean="0"/>
              <a:t>Walidacja symboli UKD</a:t>
            </a:r>
          </a:p>
          <a:p>
            <a:pPr marL="0" indent="0">
              <a:buNone/>
            </a:pPr>
            <a:r>
              <a:rPr lang="pl-PL" sz="1600" dirty="0" smtClean="0"/>
              <a:t>automatyczna analiza symboli UKD. Jest </a:t>
            </a:r>
            <a:r>
              <a:rPr lang="pl-PL" sz="1600" dirty="0"/>
              <a:t>to narzędzie do automatycznej analizy symboli UKD, w tym symboli złożonych </a:t>
            </a:r>
            <a:r>
              <a:rPr lang="en-US" sz="1600" dirty="0" smtClean="0"/>
              <a:t> </a:t>
            </a:r>
            <a:endParaRPr lang="pl-PL" dirty="0"/>
          </a:p>
          <a:p>
            <a:r>
              <a:rPr lang="pl-PL" dirty="0" smtClean="0"/>
              <a:t>Mapowanie do języków narodowych</a:t>
            </a:r>
            <a:endParaRPr lang="pl-PL" dirty="0"/>
          </a:p>
          <a:p>
            <a:pPr lvl="0"/>
            <a:r>
              <a:rPr lang="pl-PL" dirty="0" smtClean="0"/>
              <a:t>Linkowanie do OPAC-ów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0563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</a:pPr>
            <a:r>
              <a:rPr lang="en-US" sz="3600" dirty="0" err="1">
                <a:ea typeface="Calibri" panose="020F0502020204030204" pitchFamily="34" charset="0"/>
                <a:cs typeface="Times New Roman" panose="02020603050405020304" pitchFamily="18" charset="0"/>
              </a:rPr>
              <a:t>Spotkanie</a:t>
            </a:r>
            <a:r>
              <a:rPr lang="en-US" sz="3600" dirty="0">
                <a:ea typeface="Calibri" panose="020F0502020204030204" pitchFamily="34" charset="0"/>
                <a:cs typeface="Times New Roman" panose="02020603050405020304" pitchFamily="18" charset="0"/>
              </a:rPr>
              <a:t> UDCC Executive Committee (</a:t>
            </a:r>
            <a:r>
              <a:rPr lang="en-US" sz="3600" dirty="0" err="1">
                <a:ea typeface="Calibri" panose="020F0502020204030204" pitchFamily="34" charset="0"/>
                <a:cs typeface="Times New Roman" panose="02020603050405020304" pitchFamily="18" charset="0"/>
              </a:rPr>
              <a:t>luty</a:t>
            </a:r>
            <a:r>
              <a:rPr lang="en-US" sz="3600" dirty="0">
                <a:ea typeface="Calibri" panose="020F0502020204030204" pitchFamily="34" charset="0"/>
                <a:cs typeface="Times New Roman" panose="02020603050405020304" pitchFamily="18" charset="0"/>
              </a:rPr>
              <a:t> 2019 r.)</a:t>
            </a:r>
            <a:r>
              <a:rPr lang="pl-PL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err="1"/>
              <a:t>Członkostwo</a:t>
            </a:r>
            <a:r>
              <a:rPr lang="en-US" u="sng" dirty="0"/>
              <a:t> w UDC Consortium Executive Committee</a:t>
            </a:r>
            <a:endParaRPr lang="pl-PL" u="sng" dirty="0"/>
          </a:p>
          <a:p>
            <a:pPr lvl="0"/>
            <a:r>
              <a:rPr lang="pl-PL" dirty="0"/>
              <a:t>2017 – Węgry, Rumunia</a:t>
            </a:r>
          </a:p>
          <a:p>
            <a:pPr lvl="0"/>
            <a:r>
              <a:rPr lang="pl-PL" dirty="0"/>
              <a:t>2018 – Polska, Serbia, Łotwa, Litwa, Estonia</a:t>
            </a:r>
          </a:p>
          <a:p>
            <a:pPr lvl="0"/>
            <a:r>
              <a:rPr lang="pl-PL" dirty="0"/>
              <a:t>2019 – Portugalia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407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Spotkanie</a:t>
            </a:r>
            <a:r>
              <a:rPr lang="en-US" sz="3200" dirty="0" smtClean="0"/>
              <a:t> </a:t>
            </a:r>
            <a:r>
              <a:rPr lang="en-US" sz="3200" dirty="0"/>
              <a:t>UDCC Executive Committee (</a:t>
            </a:r>
            <a:r>
              <a:rPr lang="en-US" sz="3200" dirty="0" err="1"/>
              <a:t>luty</a:t>
            </a:r>
            <a:r>
              <a:rPr lang="en-US" sz="3200" dirty="0"/>
              <a:t> 2019 r.)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u="sng" dirty="0"/>
              <a:t>Plik wzorcowy UKD</a:t>
            </a:r>
            <a:r>
              <a:rPr lang="pl-PL" sz="2400" dirty="0"/>
              <a:t> (UDC MRF) </a:t>
            </a:r>
            <a:r>
              <a:rPr lang="pl-PL" sz="2400" dirty="0" smtClean="0"/>
              <a:t>powiększył </a:t>
            </a:r>
            <a:r>
              <a:rPr lang="pl-PL" sz="2400" dirty="0"/>
              <a:t>się o ponad tysiąc symboli. Obecnie zawiera 71.872 </a:t>
            </a:r>
            <a:r>
              <a:rPr lang="pl-PL" sz="2400" dirty="0" smtClean="0"/>
              <a:t>symboli </a:t>
            </a:r>
            <a:r>
              <a:rPr lang="pl-PL" sz="2400" dirty="0"/>
              <a:t>UKD. </a:t>
            </a:r>
            <a:endParaRPr lang="pl-PL" sz="2400" dirty="0" smtClean="0"/>
          </a:p>
          <a:p>
            <a:r>
              <a:rPr lang="pl-PL" sz="2400" dirty="0" smtClean="0"/>
              <a:t>Na </a:t>
            </a:r>
            <a:r>
              <a:rPr lang="pl-PL" sz="2400" dirty="0"/>
              <a:t>język polski przetłumaczono do tej pory </a:t>
            </a:r>
            <a:r>
              <a:rPr lang="pl-PL" sz="2400" b="1" dirty="0"/>
              <a:t>55.657</a:t>
            </a:r>
            <a:r>
              <a:rPr lang="pl-PL" sz="2400" dirty="0"/>
              <a:t> odpowiedników słownych symboli UKD.</a:t>
            </a:r>
          </a:p>
          <a:p>
            <a:endParaRPr lang="pl-PL" dirty="0"/>
          </a:p>
          <a:p>
            <a:pPr marL="0" indent="0">
              <a:buNone/>
            </a:pPr>
            <a:r>
              <a:rPr lang="en-US" dirty="0"/>
              <a:t>MRF 12 includes changes to around 6,000 classes (over 2,000 new classes, 3,000 modifications and over 700 cancellations).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5429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Spotkanie</a:t>
            </a:r>
            <a:r>
              <a:rPr lang="en-US" sz="3200" dirty="0" smtClean="0"/>
              <a:t> </a:t>
            </a:r>
            <a:r>
              <a:rPr lang="en-US" sz="3200" dirty="0"/>
              <a:t>UDCC Executive Committee (</a:t>
            </a:r>
            <a:r>
              <a:rPr lang="en-US" sz="3200" dirty="0" err="1"/>
              <a:t>luty</a:t>
            </a:r>
            <a:r>
              <a:rPr lang="en-US" sz="3200" dirty="0"/>
              <a:t> 2019 r.)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/>
              <a:t>Extensions &amp; Corrections to the UDC</a:t>
            </a:r>
            <a:endParaRPr lang="pl-PL" dirty="0"/>
          </a:p>
          <a:p>
            <a:pPr marL="0" indent="0">
              <a:buNone/>
            </a:pPr>
            <a:r>
              <a:rPr lang="en-US" dirty="0" err="1"/>
              <a:t>Ukazały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 </a:t>
            </a:r>
            <a:r>
              <a:rPr lang="en-US" dirty="0" err="1"/>
              <a:t>dwa</a:t>
            </a:r>
            <a:r>
              <a:rPr lang="en-US" dirty="0"/>
              <a:t> </a:t>
            </a:r>
            <a:r>
              <a:rPr lang="en-US" dirty="0" err="1"/>
              <a:t>kolejne</a:t>
            </a:r>
            <a:r>
              <a:rPr lang="en-US" dirty="0"/>
              <a:t> </a:t>
            </a:r>
            <a:r>
              <a:rPr lang="en-US" dirty="0" err="1"/>
              <a:t>numery</a:t>
            </a:r>
            <a:r>
              <a:rPr lang="en-US" dirty="0"/>
              <a:t> </a:t>
            </a:r>
            <a:r>
              <a:rPr lang="en-US" dirty="0" err="1"/>
              <a:t>rocznika</a:t>
            </a:r>
            <a:r>
              <a:rPr lang="en-US" dirty="0"/>
              <a:t> </a:t>
            </a:r>
            <a:r>
              <a:rPr lang="en-US" dirty="0" err="1"/>
              <a:t>Konsorcjum</a:t>
            </a:r>
            <a:r>
              <a:rPr lang="en-US" dirty="0"/>
              <a:t> UKD : </a:t>
            </a:r>
            <a:endParaRPr lang="pl-PL" dirty="0" smtClean="0"/>
          </a:p>
          <a:p>
            <a:r>
              <a:rPr lang="pl-PL" dirty="0" smtClean="0"/>
              <a:t>E&amp;C </a:t>
            </a:r>
            <a:r>
              <a:rPr lang="en-US" dirty="0" smtClean="0"/>
              <a:t>34-35 </a:t>
            </a:r>
            <a:r>
              <a:rPr lang="en-US" dirty="0"/>
              <a:t>(2012-2013) </a:t>
            </a:r>
            <a:endParaRPr lang="pl-PL" dirty="0"/>
          </a:p>
          <a:p>
            <a:r>
              <a:rPr lang="en-US" dirty="0" smtClean="0"/>
              <a:t>E&amp;C 36-37 </a:t>
            </a:r>
            <a:r>
              <a:rPr lang="en-US" dirty="0"/>
              <a:t>(</a:t>
            </a:r>
            <a:r>
              <a:rPr lang="en-US" dirty="0" smtClean="0"/>
              <a:t>2014-2015)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Zmiany </a:t>
            </a:r>
            <a:r>
              <a:rPr lang="pl-PL" dirty="0"/>
              <a:t>przedstawione w E&amp;C zostały wprowadzone do bazy UDC Online (MRF12)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E&amp;C 36-37 (2014-2015) March 2019</a:t>
            </a:r>
            <a:endParaRPr lang="pl-PL" dirty="0"/>
          </a:p>
          <a:p>
            <a:r>
              <a:rPr lang="en-US" b="1" dirty="0"/>
              <a:t>E&amp;C 38-39 (2016-2018) December 2019</a:t>
            </a:r>
            <a:endParaRPr lang="pl-PL" dirty="0"/>
          </a:p>
          <a:p>
            <a:pPr marL="0" indent="0">
              <a:buNone/>
            </a:pPr>
            <a:r>
              <a:rPr lang="en-US" u="sng" dirty="0"/>
              <a:t>MRF13 December 2020</a:t>
            </a:r>
            <a:endParaRPr lang="pl-PL" u="sng" dirty="0"/>
          </a:p>
          <a:p>
            <a:r>
              <a:rPr lang="en-US" dirty="0"/>
              <a:t>E&amp;C 40-41 (2019-2020) October 2020</a:t>
            </a:r>
            <a:endParaRPr lang="pl-PL" dirty="0"/>
          </a:p>
          <a:p>
            <a:r>
              <a:rPr lang="en-US" dirty="0"/>
              <a:t>E&amp;C 42 (2021) December 2021</a:t>
            </a:r>
            <a:endParaRPr lang="pl-PL" dirty="0"/>
          </a:p>
          <a:p>
            <a:pPr marL="0" indent="0">
              <a:buNone/>
            </a:pPr>
            <a:r>
              <a:rPr lang="en-US" u="sng" dirty="0" smtClean="0"/>
              <a:t>MRF1</a:t>
            </a:r>
            <a:r>
              <a:rPr lang="pl-PL" u="sng" dirty="0" smtClean="0"/>
              <a:t>4</a:t>
            </a:r>
            <a:r>
              <a:rPr lang="en-US" u="sng" dirty="0" smtClean="0"/>
              <a:t> </a:t>
            </a:r>
            <a:r>
              <a:rPr lang="en-US" u="sng" dirty="0"/>
              <a:t>December 2022</a:t>
            </a:r>
            <a:endParaRPr lang="pl-PL" u="sng" dirty="0"/>
          </a:p>
          <a:p>
            <a:r>
              <a:rPr lang="en-US" dirty="0"/>
              <a:t>E&amp;C 43 (2022) December 2022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697176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953</TotalTime>
  <Words>1161</Words>
  <Application>Microsoft Office PowerPoint</Application>
  <PresentationFormat>Panoramiczny</PresentationFormat>
  <Paragraphs>175</Paragraphs>
  <Slides>24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1" baseType="lpstr">
      <vt:lpstr>Arial</vt:lpstr>
      <vt:lpstr>Calibri</vt:lpstr>
      <vt:lpstr>Franklin Gothic Book</vt:lpstr>
      <vt:lpstr>Times New Roman</vt:lpstr>
      <vt:lpstr>Wingdings</vt:lpstr>
      <vt:lpstr>Crop</vt:lpstr>
      <vt:lpstr>Dokument</vt:lpstr>
      <vt:lpstr> Konsorcjum UKD (spotkanie 25 lutego 2019 r.):   plan strategiczny do 2022 r.  Konferencja ISKO we Florencji (2019)  Możliwość automatycznego tworzenia sygnatur dla  literatury pięknej   Biblioteka Narodowa. Pracownia UKD (2019):  UDC Online – wersja polska 2019  Wydanie skrócone UKD drukiem 2019</vt:lpstr>
      <vt:lpstr>Konsorcjum UKD:   plan strategiczny do 2022 r. </vt:lpstr>
      <vt:lpstr>Spotkanie UDCC Executive Committee (luty 2019 r.) </vt:lpstr>
      <vt:lpstr>Spotkanie UDCC Executive Committee (luty 2019 r.) </vt:lpstr>
      <vt:lpstr>Spotkanie UDCC Executive Committee (luty 2019 r.)</vt:lpstr>
      <vt:lpstr>Spotkanie UDCC Executive Committee (luty 2019 r.) </vt:lpstr>
      <vt:lpstr>Spotkanie UDCC Executive Committee (luty 2019 r.) </vt:lpstr>
      <vt:lpstr>Spotkanie UDCC Executive Committee (luty 2019 r.)</vt:lpstr>
      <vt:lpstr>Spotkanie UDCC Executive Committee (luty 2019 r.)</vt:lpstr>
      <vt:lpstr>Spotkanie UDCC Executive Committee (luty 2019 r.)</vt:lpstr>
      <vt:lpstr>Spotkanie UDCC Executive Committee (luty 2019 r.) </vt:lpstr>
      <vt:lpstr>Spotkanie UDCC Executive Committee (luty 2019 r.) </vt:lpstr>
      <vt:lpstr>Spotkanie UDCC Executive Committee (luty 2019 r.) </vt:lpstr>
      <vt:lpstr>Spotkanie UDCC Executive Committee (luty 2019 r.) </vt:lpstr>
      <vt:lpstr>Konferencja ISKO we Florencji  Możliwość automatycznego tworzenia sygnatur dla literatury pięknej </vt:lpstr>
      <vt:lpstr> Możliwość automatycznego tworzenia sygnatur dla literatury pięknej</vt:lpstr>
      <vt:lpstr> Możliwość automatycznego tworzenia sygnatur dla literatury pięknej</vt:lpstr>
      <vt:lpstr>Prezentacja programu PowerPoint</vt:lpstr>
      <vt:lpstr>Biblioteka Narodowa:  UDC Online – wersja polska 2019  Wydanie skrócone UKD drukiem 2019</vt:lpstr>
      <vt:lpstr>Tablice UKD w Polsce - 2019 r.</vt:lpstr>
      <vt:lpstr>Wersja wzorcowa UKD – plik wzorcowy UKD</vt:lpstr>
      <vt:lpstr>MRF translator</vt:lpstr>
      <vt:lpstr>Tablice skrócone UKD – stan na 13 maja 2019 r.</vt:lpstr>
      <vt:lpstr>Prace nad nową edycją tablic skróconych UKD – najważniejsze zmiany wprowadzone przez Konsorcjum UKD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Hys Jolanta</dc:creator>
  <cp:lastModifiedBy>Hys Jolanta</cp:lastModifiedBy>
  <cp:revision>106</cp:revision>
  <dcterms:created xsi:type="dcterms:W3CDTF">2019-02-19T09:49:34Z</dcterms:created>
  <dcterms:modified xsi:type="dcterms:W3CDTF">2019-05-24T12:54:59Z</dcterms:modified>
</cp:coreProperties>
</file>